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6" r:id="rId4"/>
    <p:sldId id="258" r:id="rId5"/>
    <p:sldId id="259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42F8A5-B7FE-4E9D-9E7D-167AAAA7E4E5}">
          <p14:sldIdLst>
            <p14:sldId id="265"/>
            <p14:sldId id="257"/>
            <p14:sldId id="256"/>
            <p14:sldId id="258"/>
            <p14:sldId id="259"/>
            <p14:sldId id="262"/>
            <p14:sldId id="263"/>
            <p14:sldId id="264"/>
            <p14:sldId id="260"/>
          </p14:sldIdLst>
        </p14:section>
        <p14:section name="Untitled Section" id="{9D77F479-C19D-4053-A5BE-9A9DF05D99F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06D37-D55B-4A87-827D-FE293FDAC082}" v="499" dt="2023-05-19T02:32:35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BE7A4-54D3-47C7-B75F-3BCFFB8952C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BC1DD6-A067-406C-A329-C6A411EB5477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3200" dirty="0">
              <a:latin typeface="+mn-lt"/>
            </a:rPr>
            <a:t>Null values</a:t>
          </a:r>
        </a:p>
      </dgm:t>
    </dgm:pt>
    <dgm:pt modelId="{9C077B8B-027F-4B78-91AB-FB0B40DC7A9C}" type="parTrans" cxnId="{7EF682C6-F05E-4431-9F55-DE4842A44908}">
      <dgm:prSet/>
      <dgm:spPr/>
      <dgm:t>
        <a:bodyPr/>
        <a:lstStyle/>
        <a:p>
          <a:endParaRPr lang="en-US"/>
        </a:p>
      </dgm:t>
    </dgm:pt>
    <dgm:pt modelId="{5BCCE1A7-0A35-4090-BD61-244729078BF7}" type="sibTrans" cxnId="{7EF682C6-F05E-4431-9F55-DE4842A44908}">
      <dgm:prSet/>
      <dgm:spPr/>
      <dgm:t>
        <a:bodyPr/>
        <a:lstStyle/>
        <a:p>
          <a:endParaRPr lang="en-US"/>
        </a:p>
      </dgm:t>
    </dgm:pt>
    <dgm:pt modelId="{B31CD4FB-DEF3-4512-BE3F-AAFA860FCBE2}">
      <dgm:prSet phldrT="[Text]" custT="1"/>
      <dgm:spPr>
        <a:solidFill>
          <a:schemeClr val="accent4"/>
        </a:solidFill>
      </dgm:spPr>
      <dgm:t>
        <a:bodyPr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Missing values</a:t>
          </a:r>
        </a:p>
      </dgm:t>
    </dgm:pt>
    <dgm:pt modelId="{B3888AF5-185C-4B82-8FB2-FB02D4CE2531}" type="parTrans" cxnId="{34A129FD-9A24-4D03-94F6-C20C06009D78}">
      <dgm:prSet/>
      <dgm:spPr/>
      <dgm:t>
        <a:bodyPr/>
        <a:lstStyle/>
        <a:p>
          <a:endParaRPr lang="en-US"/>
        </a:p>
      </dgm:t>
    </dgm:pt>
    <dgm:pt modelId="{45D91228-D918-4B9B-8EB6-50555C006D1B}" type="sibTrans" cxnId="{34A129FD-9A24-4D03-94F6-C20C06009D78}">
      <dgm:prSet/>
      <dgm:spPr/>
      <dgm:t>
        <a:bodyPr/>
        <a:lstStyle/>
        <a:p>
          <a:endParaRPr lang="en-US"/>
        </a:p>
      </dgm:t>
    </dgm:pt>
    <dgm:pt modelId="{AC0DFABE-CC66-4723-A620-88B955EA45B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Duplicate records</a:t>
          </a:r>
        </a:p>
      </dgm:t>
    </dgm:pt>
    <dgm:pt modelId="{DE4D9820-7895-4C29-AED3-5833444D8A28}" type="parTrans" cxnId="{822AEC02-B64E-408D-9F24-992FC753FB88}">
      <dgm:prSet/>
      <dgm:spPr/>
      <dgm:t>
        <a:bodyPr/>
        <a:lstStyle/>
        <a:p>
          <a:endParaRPr lang="en-US"/>
        </a:p>
      </dgm:t>
    </dgm:pt>
    <dgm:pt modelId="{690ED67A-9696-4839-AB0F-94B4551CE6C2}" type="sibTrans" cxnId="{822AEC02-B64E-408D-9F24-992FC753FB88}">
      <dgm:prSet/>
      <dgm:spPr/>
      <dgm:t>
        <a:bodyPr/>
        <a:lstStyle/>
        <a:p>
          <a:endParaRPr lang="en-US"/>
        </a:p>
      </dgm:t>
    </dgm:pt>
    <dgm:pt modelId="{90BC4378-0B67-4037-9EF7-54DE26B1DE87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Inconsistent data</a:t>
          </a:r>
        </a:p>
      </dgm:t>
    </dgm:pt>
    <dgm:pt modelId="{17FB4CF8-D07F-455E-9E77-EE96CEECA285}" type="parTrans" cxnId="{7C91096D-C86D-4DB1-98EE-460A2A8D0A5E}">
      <dgm:prSet/>
      <dgm:spPr/>
      <dgm:t>
        <a:bodyPr/>
        <a:lstStyle/>
        <a:p>
          <a:endParaRPr lang="en-US"/>
        </a:p>
      </dgm:t>
    </dgm:pt>
    <dgm:pt modelId="{8D395C18-551A-4F71-B1D5-C7E9C18BECD6}" type="sibTrans" cxnId="{7C91096D-C86D-4DB1-98EE-460A2A8D0A5E}">
      <dgm:prSet/>
      <dgm:spPr/>
      <dgm:t>
        <a:bodyPr/>
        <a:lstStyle/>
        <a:p>
          <a:endParaRPr lang="en-US"/>
        </a:p>
      </dgm:t>
    </dgm:pt>
    <dgm:pt modelId="{2C547EB5-07A3-44F6-A21E-561C8AEF2E51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Outliers (negative/astronomical values)</a:t>
          </a:r>
        </a:p>
        <a:p>
          <a:pPr marL="0"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gm:t>
    </dgm:pt>
    <dgm:pt modelId="{406F0829-8628-4CF9-B5B3-1D0A8F010732}" type="parTrans" cxnId="{F2253CEF-876A-41C3-B725-A8F4D22EEC31}">
      <dgm:prSet/>
      <dgm:spPr/>
      <dgm:t>
        <a:bodyPr/>
        <a:lstStyle/>
        <a:p>
          <a:endParaRPr lang="en-US"/>
        </a:p>
      </dgm:t>
    </dgm:pt>
    <dgm:pt modelId="{CE04387C-9938-4AEF-B412-77F1C0975624}" type="sibTrans" cxnId="{F2253CEF-876A-41C3-B725-A8F4D22EEC31}">
      <dgm:prSet/>
      <dgm:spPr/>
      <dgm:t>
        <a:bodyPr/>
        <a:lstStyle/>
        <a:p>
          <a:endParaRPr lang="en-US"/>
        </a:p>
      </dgm:t>
    </dgm:pt>
    <dgm:pt modelId="{59A8D5B5-66FB-4D9C-BF22-81ABF14BDBE9}" type="pres">
      <dgm:prSet presAssocID="{5FDBE7A4-54D3-47C7-B75F-3BCFFB8952CF}" presName="diagram" presStyleCnt="0">
        <dgm:presLayoutVars>
          <dgm:dir/>
          <dgm:resizeHandles val="exact"/>
        </dgm:presLayoutVars>
      </dgm:prSet>
      <dgm:spPr/>
    </dgm:pt>
    <dgm:pt modelId="{ACE37DE0-2F38-4A91-A5FF-EA763C4CE7F6}" type="pres">
      <dgm:prSet presAssocID="{C1BC1DD6-A067-406C-A329-C6A411EB5477}" presName="node" presStyleLbl="node1" presStyleIdx="0" presStyleCnt="5">
        <dgm:presLayoutVars>
          <dgm:bulletEnabled val="1"/>
        </dgm:presLayoutVars>
      </dgm:prSet>
      <dgm:spPr/>
    </dgm:pt>
    <dgm:pt modelId="{680F0100-6FCB-4799-8653-34E1987F30CC}" type="pres">
      <dgm:prSet presAssocID="{5BCCE1A7-0A35-4090-BD61-244729078BF7}" presName="sibTrans" presStyleCnt="0"/>
      <dgm:spPr/>
    </dgm:pt>
    <dgm:pt modelId="{970F2D50-AACE-43FE-BF72-299B93EDD122}" type="pres">
      <dgm:prSet presAssocID="{B31CD4FB-DEF3-4512-BE3F-AAFA860FCBE2}" presName="node" presStyleLbl="node1" presStyleIdx="1" presStyleCnt="5">
        <dgm:presLayoutVars>
          <dgm:bulletEnabled val="1"/>
        </dgm:presLayoutVars>
      </dgm:prSet>
      <dgm:spPr/>
    </dgm:pt>
    <dgm:pt modelId="{24299748-EAB0-4DDC-877B-54A6B1E7E95A}" type="pres">
      <dgm:prSet presAssocID="{45D91228-D918-4B9B-8EB6-50555C006D1B}" presName="sibTrans" presStyleCnt="0"/>
      <dgm:spPr/>
    </dgm:pt>
    <dgm:pt modelId="{0D8B42D6-62C4-4D3A-9185-C43AF7E1541B}" type="pres">
      <dgm:prSet presAssocID="{AC0DFABE-CC66-4723-A620-88B955EA45BF}" presName="node" presStyleLbl="node1" presStyleIdx="2" presStyleCnt="5">
        <dgm:presLayoutVars>
          <dgm:bulletEnabled val="1"/>
        </dgm:presLayoutVars>
      </dgm:prSet>
      <dgm:spPr/>
    </dgm:pt>
    <dgm:pt modelId="{2C646737-D782-4B49-BE69-E7A0A871474C}" type="pres">
      <dgm:prSet presAssocID="{690ED67A-9696-4839-AB0F-94B4551CE6C2}" presName="sibTrans" presStyleCnt="0"/>
      <dgm:spPr/>
    </dgm:pt>
    <dgm:pt modelId="{1D9AE1E5-145E-4E3A-ABB4-C4DAEDE49D15}" type="pres">
      <dgm:prSet presAssocID="{90BC4378-0B67-4037-9EF7-54DE26B1DE87}" presName="node" presStyleLbl="node1" presStyleIdx="3" presStyleCnt="5">
        <dgm:presLayoutVars>
          <dgm:bulletEnabled val="1"/>
        </dgm:presLayoutVars>
      </dgm:prSet>
      <dgm:spPr/>
    </dgm:pt>
    <dgm:pt modelId="{2F0FAFB6-C73B-49E0-B84D-CAD681EFD020}" type="pres">
      <dgm:prSet presAssocID="{8D395C18-551A-4F71-B1D5-C7E9C18BECD6}" presName="sibTrans" presStyleCnt="0"/>
      <dgm:spPr/>
    </dgm:pt>
    <dgm:pt modelId="{507C0BF4-401F-44EF-AFEC-F92A02BFD712}" type="pres">
      <dgm:prSet presAssocID="{2C547EB5-07A3-44F6-A21E-561C8AEF2E51}" presName="node" presStyleLbl="node1" presStyleIdx="4" presStyleCnt="5">
        <dgm:presLayoutVars>
          <dgm:bulletEnabled val="1"/>
        </dgm:presLayoutVars>
      </dgm:prSet>
      <dgm:spPr/>
    </dgm:pt>
  </dgm:ptLst>
  <dgm:cxnLst>
    <dgm:cxn modelId="{822AEC02-B64E-408D-9F24-992FC753FB88}" srcId="{5FDBE7A4-54D3-47C7-B75F-3BCFFB8952CF}" destId="{AC0DFABE-CC66-4723-A620-88B955EA45BF}" srcOrd="2" destOrd="0" parTransId="{DE4D9820-7895-4C29-AED3-5833444D8A28}" sibTransId="{690ED67A-9696-4839-AB0F-94B4551CE6C2}"/>
    <dgm:cxn modelId="{30F93E21-2E68-4B83-A02C-753F267AC0B4}" type="presOf" srcId="{2C547EB5-07A3-44F6-A21E-561C8AEF2E51}" destId="{507C0BF4-401F-44EF-AFEC-F92A02BFD712}" srcOrd="0" destOrd="0" presId="urn:microsoft.com/office/officeart/2005/8/layout/default"/>
    <dgm:cxn modelId="{DDA5B846-0CD1-4131-85CA-06A831D801A8}" type="presOf" srcId="{5FDBE7A4-54D3-47C7-B75F-3BCFFB8952CF}" destId="{59A8D5B5-66FB-4D9C-BF22-81ABF14BDBE9}" srcOrd="0" destOrd="0" presId="urn:microsoft.com/office/officeart/2005/8/layout/default"/>
    <dgm:cxn modelId="{7C91096D-C86D-4DB1-98EE-460A2A8D0A5E}" srcId="{5FDBE7A4-54D3-47C7-B75F-3BCFFB8952CF}" destId="{90BC4378-0B67-4037-9EF7-54DE26B1DE87}" srcOrd="3" destOrd="0" parTransId="{17FB4CF8-D07F-455E-9E77-EE96CEECA285}" sibTransId="{8D395C18-551A-4F71-B1D5-C7E9C18BECD6}"/>
    <dgm:cxn modelId="{6DD4D254-2F28-4AF1-BB3B-002EA47F2206}" type="presOf" srcId="{90BC4378-0B67-4037-9EF7-54DE26B1DE87}" destId="{1D9AE1E5-145E-4E3A-ABB4-C4DAEDE49D15}" srcOrd="0" destOrd="0" presId="urn:microsoft.com/office/officeart/2005/8/layout/default"/>
    <dgm:cxn modelId="{1CB47058-A352-49E0-9AC7-FE59B69769E4}" type="presOf" srcId="{AC0DFABE-CC66-4723-A620-88B955EA45BF}" destId="{0D8B42D6-62C4-4D3A-9185-C43AF7E1541B}" srcOrd="0" destOrd="0" presId="urn:microsoft.com/office/officeart/2005/8/layout/default"/>
    <dgm:cxn modelId="{BE0D159D-2BDC-46A5-894E-B1CA1C28BB84}" type="presOf" srcId="{C1BC1DD6-A067-406C-A329-C6A411EB5477}" destId="{ACE37DE0-2F38-4A91-A5FF-EA763C4CE7F6}" srcOrd="0" destOrd="0" presId="urn:microsoft.com/office/officeart/2005/8/layout/default"/>
    <dgm:cxn modelId="{7EF682C6-F05E-4431-9F55-DE4842A44908}" srcId="{5FDBE7A4-54D3-47C7-B75F-3BCFFB8952CF}" destId="{C1BC1DD6-A067-406C-A329-C6A411EB5477}" srcOrd="0" destOrd="0" parTransId="{9C077B8B-027F-4B78-91AB-FB0B40DC7A9C}" sibTransId="{5BCCE1A7-0A35-4090-BD61-244729078BF7}"/>
    <dgm:cxn modelId="{72C6EFED-5468-467D-A289-50EFE0F6C670}" type="presOf" srcId="{B31CD4FB-DEF3-4512-BE3F-AAFA860FCBE2}" destId="{970F2D50-AACE-43FE-BF72-299B93EDD122}" srcOrd="0" destOrd="0" presId="urn:microsoft.com/office/officeart/2005/8/layout/default"/>
    <dgm:cxn modelId="{F2253CEF-876A-41C3-B725-A8F4D22EEC31}" srcId="{5FDBE7A4-54D3-47C7-B75F-3BCFFB8952CF}" destId="{2C547EB5-07A3-44F6-A21E-561C8AEF2E51}" srcOrd="4" destOrd="0" parTransId="{406F0829-8628-4CF9-B5B3-1D0A8F010732}" sibTransId="{CE04387C-9938-4AEF-B412-77F1C0975624}"/>
    <dgm:cxn modelId="{34A129FD-9A24-4D03-94F6-C20C06009D78}" srcId="{5FDBE7A4-54D3-47C7-B75F-3BCFFB8952CF}" destId="{B31CD4FB-DEF3-4512-BE3F-AAFA860FCBE2}" srcOrd="1" destOrd="0" parTransId="{B3888AF5-185C-4B82-8FB2-FB02D4CE2531}" sibTransId="{45D91228-D918-4B9B-8EB6-50555C006D1B}"/>
    <dgm:cxn modelId="{34725A38-40BE-4B00-9E24-1B346B7E3783}" type="presParOf" srcId="{59A8D5B5-66FB-4D9C-BF22-81ABF14BDBE9}" destId="{ACE37DE0-2F38-4A91-A5FF-EA763C4CE7F6}" srcOrd="0" destOrd="0" presId="urn:microsoft.com/office/officeart/2005/8/layout/default"/>
    <dgm:cxn modelId="{540E4431-10EC-4265-A3FF-0D41A554B608}" type="presParOf" srcId="{59A8D5B5-66FB-4D9C-BF22-81ABF14BDBE9}" destId="{680F0100-6FCB-4799-8653-34E1987F30CC}" srcOrd="1" destOrd="0" presId="urn:microsoft.com/office/officeart/2005/8/layout/default"/>
    <dgm:cxn modelId="{CD39E165-9E03-4E03-8346-37D9E190235C}" type="presParOf" srcId="{59A8D5B5-66FB-4D9C-BF22-81ABF14BDBE9}" destId="{970F2D50-AACE-43FE-BF72-299B93EDD122}" srcOrd="2" destOrd="0" presId="urn:microsoft.com/office/officeart/2005/8/layout/default"/>
    <dgm:cxn modelId="{5A8D35D3-E098-4C6E-9B1A-0A27129C817B}" type="presParOf" srcId="{59A8D5B5-66FB-4D9C-BF22-81ABF14BDBE9}" destId="{24299748-EAB0-4DDC-877B-54A6B1E7E95A}" srcOrd="3" destOrd="0" presId="urn:microsoft.com/office/officeart/2005/8/layout/default"/>
    <dgm:cxn modelId="{0BAFD55E-B299-4620-961A-F9EE0967F094}" type="presParOf" srcId="{59A8D5B5-66FB-4D9C-BF22-81ABF14BDBE9}" destId="{0D8B42D6-62C4-4D3A-9185-C43AF7E1541B}" srcOrd="4" destOrd="0" presId="urn:microsoft.com/office/officeart/2005/8/layout/default"/>
    <dgm:cxn modelId="{CABFDF98-D014-44B2-89F4-0D6CE22565C3}" type="presParOf" srcId="{59A8D5B5-66FB-4D9C-BF22-81ABF14BDBE9}" destId="{2C646737-D782-4B49-BE69-E7A0A871474C}" srcOrd="5" destOrd="0" presId="urn:microsoft.com/office/officeart/2005/8/layout/default"/>
    <dgm:cxn modelId="{1EE4830B-50FC-4C62-85B9-63B62173524D}" type="presParOf" srcId="{59A8D5B5-66FB-4D9C-BF22-81ABF14BDBE9}" destId="{1D9AE1E5-145E-4E3A-ABB4-C4DAEDE49D15}" srcOrd="6" destOrd="0" presId="urn:microsoft.com/office/officeart/2005/8/layout/default"/>
    <dgm:cxn modelId="{41F74F4D-3736-454E-B0D8-927C584EF014}" type="presParOf" srcId="{59A8D5B5-66FB-4D9C-BF22-81ABF14BDBE9}" destId="{2F0FAFB6-C73B-49E0-B84D-CAD681EFD020}" srcOrd="7" destOrd="0" presId="urn:microsoft.com/office/officeart/2005/8/layout/default"/>
    <dgm:cxn modelId="{F088E33B-CE84-41F3-80F5-56BBA1567D90}" type="presParOf" srcId="{59A8D5B5-66FB-4D9C-BF22-81ABF14BDBE9}" destId="{507C0BF4-401F-44EF-AFEC-F92A02BFD71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AC568-CE92-43F9-8DEB-33133C34B57A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7369AE-325A-4D0F-B77E-595BD27ACEFA}">
      <dgm:prSet phldrT="[Text]" custT="1"/>
      <dgm:spPr>
        <a:solidFill>
          <a:schemeClr val="accent4"/>
        </a:solidFill>
      </dgm:spPr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prstClr val="black"/>
              </a:solidFill>
              <a:latin typeface="Algerian" panose="04020705040A02060702" pitchFamily="82" charset="0"/>
              <a:ea typeface="+mn-ea"/>
              <a:cs typeface="+mn-cs"/>
            </a:rPr>
            <a:t>All_sessions_table</a:t>
          </a:r>
          <a:endParaRPr lang="en-US" sz="2400" kern="1200" dirty="0">
            <a:solidFill>
              <a:prstClr val="black"/>
            </a:solidFill>
            <a:latin typeface="Algerian" panose="04020705040A02060702" pitchFamily="82" charset="0"/>
            <a:ea typeface="+mn-ea"/>
            <a:cs typeface="+mn-cs"/>
          </a:endParaRPr>
        </a:p>
      </dgm:t>
    </dgm:pt>
    <dgm:pt modelId="{7FF267A4-B3BE-45BB-91F0-A4741F846FBA}" type="parTrans" cxnId="{3C1C06A0-4ECE-4331-A1C6-343CEAB245D4}">
      <dgm:prSet/>
      <dgm:spPr/>
      <dgm:t>
        <a:bodyPr/>
        <a:lstStyle/>
        <a:p>
          <a:endParaRPr lang="en-US"/>
        </a:p>
      </dgm:t>
    </dgm:pt>
    <dgm:pt modelId="{C8BEEC2C-5510-4361-91D0-9AAA54B021A6}" type="sibTrans" cxnId="{3C1C06A0-4ECE-4331-A1C6-343CEAB245D4}">
      <dgm:prSet/>
      <dgm:spPr/>
      <dgm:t>
        <a:bodyPr/>
        <a:lstStyle/>
        <a:p>
          <a:endParaRPr lang="en-US"/>
        </a:p>
      </dgm:t>
    </dgm:pt>
    <dgm:pt modelId="{FFA4EB32-3FA1-4508-9379-7E630A9AEC7F}">
      <dgm:prSet phldrT="[Text]" custT="1"/>
      <dgm:spPr>
        <a:solidFill>
          <a:schemeClr val="accent4"/>
        </a:solidFill>
      </dgm:spPr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Dropped empty attributes</a:t>
          </a:r>
        </a:p>
      </dgm:t>
    </dgm:pt>
    <dgm:pt modelId="{71E54FCF-5319-43CF-8A42-1E5E8E22EDC1}" type="parTrans" cxnId="{F6D5EE90-DFA6-460F-897F-39A31367E8A8}">
      <dgm:prSet/>
      <dgm:spPr/>
      <dgm:t>
        <a:bodyPr/>
        <a:lstStyle/>
        <a:p>
          <a:endParaRPr lang="en-US"/>
        </a:p>
      </dgm:t>
    </dgm:pt>
    <dgm:pt modelId="{7FB7B6C8-8234-490E-BD0F-302864C91251}" type="sibTrans" cxnId="{F6D5EE90-DFA6-460F-897F-39A31367E8A8}">
      <dgm:prSet/>
      <dgm:spPr/>
      <dgm:t>
        <a:bodyPr/>
        <a:lstStyle/>
        <a:p>
          <a:endParaRPr lang="en-US"/>
        </a:p>
      </dgm:t>
    </dgm:pt>
    <dgm:pt modelId="{D6546280-3F47-47F9-B33F-5C973B09B9AD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/>
              </a:solidFill>
              <a:latin typeface="Algerian" panose="04020705040A02060702" pitchFamily="82" charset="0"/>
              <a:ea typeface="+mn-ea"/>
              <a:cs typeface="+mn-cs"/>
            </a:rPr>
            <a:t>Analytics table</a:t>
          </a:r>
        </a:p>
        <a:p>
          <a:pPr marL="0"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Dropped empty attributes</a:t>
          </a:r>
        </a:p>
        <a:p>
          <a:pPr marL="0"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Deleted duplicate records from the      analytics table with</a:t>
          </a:r>
        </a:p>
        <a:p>
          <a:pPr marL="0"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Unit price regularized by dividing by 1,000,000</a:t>
          </a:r>
        </a:p>
        <a:p>
          <a:pPr marL="0"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/>
              </a:solidFill>
            </a:rPr>
            <a:t>Zerorized</a:t>
          </a:r>
          <a:r>
            <a:rPr lang="en-US" sz="1500" kern="1200" dirty="0">
              <a:solidFill>
                <a:schemeClr val="tx1"/>
              </a:solidFill>
            </a:rPr>
            <a:t> negative values in units sold</a:t>
          </a:r>
        </a:p>
        <a:p>
          <a:pPr marL="0"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tx1"/>
            </a:solidFill>
          </a:endParaRPr>
        </a:p>
      </dgm:t>
    </dgm:pt>
    <dgm:pt modelId="{BDCB37E7-84F5-42CC-96A0-B46CD3F3D94A}" type="parTrans" cxnId="{9A5729F4-2125-48FA-BF30-6EACF9D66287}">
      <dgm:prSet/>
      <dgm:spPr/>
      <dgm:t>
        <a:bodyPr/>
        <a:lstStyle/>
        <a:p>
          <a:endParaRPr lang="en-US"/>
        </a:p>
      </dgm:t>
    </dgm:pt>
    <dgm:pt modelId="{0BDBA2BB-0E45-4F87-8D9F-91A4570C6767}" type="sibTrans" cxnId="{9A5729F4-2125-48FA-BF30-6EACF9D66287}">
      <dgm:prSet/>
      <dgm:spPr/>
      <dgm:t>
        <a:bodyPr/>
        <a:lstStyle/>
        <a:p>
          <a:endParaRPr lang="en-US"/>
        </a:p>
      </dgm:t>
    </dgm:pt>
    <dgm:pt modelId="{C18EE50E-1E3D-4355-8B2A-AEF795B3CF99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Algerian" panose="04020705040A02060702" pitchFamily="82" charset="0"/>
              <a:ea typeface="+mn-ea"/>
              <a:cs typeface="+mn-cs"/>
            </a:rPr>
            <a:t>Products table</a:t>
          </a:r>
        </a:p>
      </dgm:t>
    </dgm:pt>
    <dgm:pt modelId="{8865CFA9-EA2A-4255-9B8F-6666537C0ACD}" type="parTrans" cxnId="{4AA19FCF-7814-455C-9E71-6F3970309815}">
      <dgm:prSet/>
      <dgm:spPr/>
      <dgm:t>
        <a:bodyPr/>
        <a:lstStyle/>
        <a:p>
          <a:endParaRPr lang="en-US"/>
        </a:p>
      </dgm:t>
    </dgm:pt>
    <dgm:pt modelId="{0D402506-532E-4EEE-A386-E41F19FF870E}" type="sibTrans" cxnId="{4AA19FCF-7814-455C-9E71-6F3970309815}">
      <dgm:prSet/>
      <dgm:spPr/>
      <dgm:t>
        <a:bodyPr/>
        <a:lstStyle/>
        <a:p>
          <a:endParaRPr lang="en-US"/>
        </a:p>
      </dgm:t>
    </dgm:pt>
    <dgm:pt modelId="{D2F0E2FC-22A6-4126-A5B3-4C65966FE9DA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Null values in numerical fields changed to 0</a:t>
          </a:r>
        </a:p>
      </dgm:t>
    </dgm:pt>
    <dgm:pt modelId="{FB2BE172-5180-46E2-B655-1DA5205A4F78}" type="parTrans" cxnId="{0A7CEED6-41B3-4250-BAFE-674A14F3F5B7}">
      <dgm:prSet/>
      <dgm:spPr/>
      <dgm:t>
        <a:bodyPr/>
        <a:lstStyle/>
        <a:p>
          <a:endParaRPr lang="en-US"/>
        </a:p>
      </dgm:t>
    </dgm:pt>
    <dgm:pt modelId="{D1509918-6391-4BE7-8BE3-0F8C059E352D}" type="sibTrans" cxnId="{0A7CEED6-41B3-4250-BAFE-674A14F3F5B7}">
      <dgm:prSet/>
      <dgm:spPr/>
      <dgm:t>
        <a:bodyPr/>
        <a:lstStyle/>
        <a:p>
          <a:endParaRPr lang="en-US"/>
        </a:p>
      </dgm:t>
    </dgm:pt>
    <dgm:pt modelId="{9CDE6434-0718-4054-AB9A-AB8B71A9C29B}">
      <dgm:prSet custT="1"/>
      <dgm:spPr>
        <a:solidFill>
          <a:schemeClr val="accent4"/>
        </a:solidFill>
      </dgm:spPr>
      <dgm:t>
        <a:bodyPr/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None/>
            <a:tabLst/>
            <a:defRPr/>
          </a:pPr>
          <a:r>
            <a:rPr lang="en-US" sz="1200" i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Limitations: Time constraint - </a:t>
          </a:r>
          <a:r>
            <a:rPr lang="en-US" sz="1200" i="1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Pagetitle</a:t>
          </a:r>
          <a:r>
            <a:rPr lang="en-US" sz="1200" i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 has special characters in 4 records that needs to be translated or cleaned. </a:t>
          </a:r>
        </a:p>
      </dgm:t>
    </dgm:pt>
    <dgm:pt modelId="{0802B3B4-7AA3-45AE-A4A6-F8588159C4C7}" type="parTrans" cxnId="{5C59E214-2BFA-497F-A146-D8765EB30B10}">
      <dgm:prSet/>
      <dgm:spPr/>
      <dgm:t>
        <a:bodyPr/>
        <a:lstStyle/>
        <a:p>
          <a:endParaRPr lang="en-US"/>
        </a:p>
      </dgm:t>
    </dgm:pt>
    <dgm:pt modelId="{331A2DCB-F504-42B7-9235-3C21EE49F346}" type="sibTrans" cxnId="{5C59E214-2BFA-497F-A146-D8765EB30B10}">
      <dgm:prSet/>
      <dgm:spPr/>
      <dgm:t>
        <a:bodyPr/>
        <a:lstStyle/>
        <a:p>
          <a:endParaRPr lang="en-US"/>
        </a:p>
      </dgm:t>
    </dgm:pt>
    <dgm:pt modelId="{F922B86C-C3EB-4CA4-AE05-0652294215DE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marL="342900" lvl="2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1500" kern="1200" dirty="0"/>
        </a:p>
      </dgm:t>
    </dgm:pt>
    <dgm:pt modelId="{A4CDCDCA-0D4F-4243-880E-C5CC8C53479C}" type="parTrans" cxnId="{14B60544-D362-48E8-944C-9A857DADC711}">
      <dgm:prSet/>
      <dgm:spPr/>
      <dgm:t>
        <a:bodyPr/>
        <a:lstStyle/>
        <a:p>
          <a:endParaRPr lang="en-US"/>
        </a:p>
      </dgm:t>
    </dgm:pt>
    <dgm:pt modelId="{D44B6371-44B0-4A55-8E08-897276C65164}" type="sibTrans" cxnId="{14B60544-D362-48E8-944C-9A857DADC711}">
      <dgm:prSet/>
      <dgm:spPr/>
      <dgm:t>
        <a:bodyPr/>
        <a:lstStyle/>
        <a:p>
          <a:endParaRPr lang="en-US"/>
        </a:p>
      </dgm:t>
    </dgm:pt>
    <dgm:pt modelId="{DDFDC1DA-1A84-4274-BAC0-2BC0793C188B}">
      <dgm:prSet phldrT="[Text]" custT="1"/>
      <dgm:spPr>
        <a:solidFill>
          <a:schemeClr val="accent4"/>
        </a:solidFill>
      </dgm:spPr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Standardized the currency code (USD) for consistency</a:t>
          </a:r>
        </a:p>
      </dgm:t>
    </dgm:pt>
    <dgm:pt modelId="{24F198BA-AC3F-45ED-AF26-172FD0044C6E}" type="parTrans" cxnId="{5BC83B10-BDC2-41E6-8012-CDED42D89496}">
      <dgm:prSet/>
      <dgm:spPr/>
      <dgm:t>
        <a:bodyPr/>
        <a:lstStyle/>
        <a:p>
          <a:endParaRPr lang="en-US"/>
        </a:p>
      </dgm:t>
    </dgm:pt>
    <dgm:pt modelId="{7585F9FA-876D-4FB4-86FA-707A48B32103}" type="sibTrans" cxnId="{5BC83B10-BDC2-41E6-8012-CDED42D89496}">
      <dgm:prSet/>
      <dgm:spPr/>
      <dgm:t>
        <a:bodyPr/>
        <a:lstStyle/>
        <a:p>
          <a:endParaRPr lang="en-US"/>
        </a:p>
      </dgm:t>
    </dgm:pt>
    <dgm:pt modelId="{BCFE5C4D-A151-44C3-8A29-886826376B49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None/>
            <a:tabLst/>
            <a:defRPr/>
          </a:pPr>
          <a:r>
            <a:rPr lang="en-US" sz="1200" i="1" kern="1200" dirty="0">
              <a:solidFill>
                <a:schemeClr val="tx1"/>
              </a:solidFill>
            </a:rPr>
            <a:t>Limitation: Technical difficulties - too much time to delete using </a:t>
          </a:r>
          <a:r>
            <a:rPr lang="en-US" sz="1200" i="1" kern="1200" dirty="0" err="1">
              <a:solidFill>
                <a:schemeClr val="tx1"/>
              </a:solidFill>
            </a:rPr>
            <a:t>row_number</a:t>
          </a:r>
          <a:r>
            <a:rPr lang="en-US" sz="1200" i="1" kern="1200" dirty="0">
              <a:solidFill>
                <a:schemeClr val="tx1"/>
              </a:solidFill>
            </a:rPr>
            <a:t> partition, so new table created. </a:t>
          </a:r>
        </a:p>
      </dgm:t>
    </dgm:pt>
    <dgm:pt modelId="{DBA8E4AB-BAC1-4680-8C87-465B7B9B0AA1}" type="parTrans" cxnId="{731F8992-23A7-48A6-A85F-3A9F8E312195}">
      <dgm:prSet/>
      <dgm:spPr/>
      <dgm:t>
        <a:bodyPr/>
        <a:lstStyle/>
        <a:p>
          <a:endParaRPr lang="en-US"/>
        </a:p>
      </dgm:t>
    </dgm:pt>
    <dgm:pt modelId="{99D54ED7-CB43-4D28-A87A-B9B1DF181C08}" type="sibTrans" cxnId="{731F8992-23A7-48A6-A85F-3A9F8E312195}">
      <dgm:prSet/>
      <dgm:spPr/>
      <dgm:t>
        <a:bodyPr/>
        <a:lstStyle/>
        <a:p>
          <a:endParaRPr lang="en-US"/>
        </a:p>
      </dgm:t>
    </dgm:pt>
    <dgm:pt modelId="{B85C4278-FB91-46AE-91C2-D179D3C34451}">
      <dgm:prSet custT="1"/>
      <dgm:spPr>
        <a:solidFill>
          <a:schemeClr val="accent4"/>
        </a:solidFill>
      </dgm:spPr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C18C877B-DB14-4CF2-B757-89BD1ED61B71}" type="parTrans" cxnId="{9CA8835F-A3E1-4212-886C-3AD2439361CF}">
      <dgm:prSet/>
      <dgm:spPr/>
      <dgm:t>
        <a:bodyPr/>
        <a:lstStyle/>
        <a:p>
          <a:endParaRPr lang="en-US"/>
        </a:p>
      </dgm:t>
    </dgm:pt>
    <dgm:pt modelId="{F7715F4F-27E6-4F20-ACEB-829EDDBB8C47}" type="sibTrans" cxnId="{9CA8835F-A3E1-4212-886C-3AD2439361CF}">
      <dgm:prSet/>
      <dgm:spPr/>
      <dgm:t>
        <a:bodyPr/>
        <a:lstStyle/>
        <a:p>
          <a:endParaRPr lang="en-US"/>
        </a:p>
      </dgm:t>
    </dgm:pt>
    <dgm:pt modelId="{DF43DD1A-3D4C-4A7B-9619-59D1E890A79A}">
      <dgm:prSet custT="1"/>
      <dgm:spPr>
        <a:solidFill>
          <a:schemeClr val="accent4"/>
        </a:solidFill>
      </dgm:spPr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9B1D78E0-DCE7-4F5A-B970-0145756A5267}" type="parTrans" cxnId="{9F0883C2-2281-41BD-AAF5-C6AB47280AF1}">
      <dgm:prSet/>
      <dgm:spPr/>
      <dgm:t>
        <a:bodyPr/>
        <a:lstStyle/>
        <a:p>
          <a:endParaRPr lang="en-US"/>
        </a:p>
      </dgm:t>
    </dgm:pt>
    <dgm:pt modelId="{25F1E87A-E370-4E01-A68E-F2861FA06F72}" type="sibTrans" cxnId="{9F0883C2-2281-41BD-AAF5-C6AB47280AF1}">
      <dgm:prSet/>
      <dgm:spPr/>
      <dgm:t>
        <a:bodyPr/>
        <a:lstStyle/>
        <a:p>
          <a:endParaRPr lang="en-US"/>
        </a:p>
      </dgm:t>
    </dgm:pt>
    <dgm:pt modelId="{92CB93AF-677A-4569-9C04-72B5A256CDC4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None/>
            <a:tabLst/>
            <a:defRPr/>
          </a:pPr>
          <a:r>
            <a:rPr lang="en-US" sz="1200" i="1" kern="1200" dirty="0">
              <a:solidFill>
                <a:schemeClr val="tx1"/>
              </a:solidFill>
            </a:rPr>
            <a:t>“CREATE TABLE </a:t>
          </a:r>
          <a:r>
            <a:rPr lang="en-US" sz="1200" i="1" kern="1200" dirty="0" err="1">
              <a:solidFill>
                <a:schemeClr val="tx1"/>
              </a:solidFill>
            </a:rPr>
            <a:t>analytics_dup</a:t>
          </a:r>
          <a:r>
            <a:rPr lang="en-US" sz="1200" i="1" kern="1200" dirty="0">
              <a:solidFill>
                <a:schemeClr val="tx1"/>
              </a:solidFill>
            </a:rPr>
            <a:t> AS SELECT DISTINCT * FROM </a:t>
          </a:r>
          <a:r>
            <a:rPr lang="en-US" sz="1200" i="1" kern="1200" dirty="0" err="1">
              <a:solidFill>
                <a:schemeClr val="tx1"/>
              </a:solidFill>
            </a:rPr>
            <a:t>analytics_clean</a:t>
          </a:r>
          <a:r>
            <a:rPr lang="en-US" sz="1200" i="1" kern="1200" dirty="0">
              <a:solidFill>
                <a:schemeClr val="tx1"/>
              </a:solidFill>
            </a:rPr>
            <a:t>”</a:t>
          </a:r>
        </a:p>
      </dgm:t>
    </dgm:pt>
    <dgm:pt modelId="{EBB62A1B-0C37-4DAB-9002-2E70A21914A6}" type="parTrans" cxnId="{02B94D18-2659-4DD5-B5C4-2D8D70050E88}">
      <dgm:prSet/>
      <dgm:spPr/>
      <dgm:t>
        <a:bodyPr/>
        <a:lstStyle/>
        <a:p>
          <a:endParaRPr lang="en-US"/>
        </a:p>
      </dgm:t>
    </dgm:pt>
    <dgm:pt modelId="{34B2BCC9-E0ED-45E1-B41D-A8948CEAEF79}" type="sibTrans" cxnId="{02B94D18-2659-4DD5-B5C4-2D8D70050E88}">
      <dgm:prSet/>
      <dgm:spPr/>
      <dgm:t>
        <a:bodyPr/>
        <a:lstStyle/>
        <a:p>
          <a:endParaRPr lang="en-US"/>
        </a:p>
      </dgm:t>
    </dgm:pt>
    <dgm:pt modelId="{0A22CB2D-9612-4207-A83D-651AE7E1502C}">
      <dgm:prSet phldrT="[Text]" custT="1"/>
      <dgm:spPr>
        <a:solidFill>
          <a:schemeClr val="accent4"/>
        </a:solidFill>
      </dgm:spPr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Dropped duplicate attributes</a:t>
          </a:r>
        </a:p>
      </dgm:t>
    </dgm:pt>
    <dgm:pt modelId="{CFB14CF8-07EB-4393-8453-C31B31CA4C2B}" type="parTrans" cxnId="{7FA3BEB6-D08D-4154-8F4C-04F0B2E07F3F}">
      <dgm:prSet/>
      <dgm:spPr/>
      <dgm:t>
        <a:bodyPr/>
        <a:lstStyle/>
        <a:p>
          <a:endParaRPr lang="en-US"/>
        </a:p>
      </dgm:t>
    </dgm:pt>
    <dgm:pt modelId="{79286384-884E-4DA6-A191-8806C87406F9}" type="sibTrans" cxnId="{7FA3BEB6-D08D-4154-8F4C-04F0B2E07F3F}">
      <dgm:prSet/>
      <dgm:spPr/>
      <dgm:t>
        <a:bodyPr/>
        <a:lstStyle/>
        <a:p>
          <a:endParaRPr lang="en-US"/>
        </a:p>
      </dgm:t>
    </dgm:pt>
    <dgm:pt modelId="{F46FFAE6-DE42-4D64-8478-4B8963EAF249}">
      <dgm:prSet phldrT="[Text]" custT="1"/>
      <dgm:spPr>
        <a:solidFill>
          <a:schemeClr val="accent4"/>
        </a:solidFill>
      </dgm:spPr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Updated null values in numerical fields to 0</a:t>
          </a:r>
        </a:p>
      </dgm:t>
    </dgm:pt>
    <dgm:pt modelId="{8B6A667D-C7B1-4348-A854-1F87255681A8}" type="parTrans" cxnId="{EE2DAA0D-B30E-4AE9-8B0D-C5A5749AC2E9}">
      <dgm:prSet/>
      <dgm:spPr/>
      <dgm:t>
        <a:bodyPr/>
        <a:lstStyle/>
        <a:p>
          <a:endParaRPr lang="en-US"/>
        </a:p>
      </dgm:t>
    </dgm:pt>
    <dgm:pt modelId="{FC9ADA1E-81BA-4DE3-BA1B-99E818E9174C}" type="sibTrans" cxnId="{EE2DAA0D-B30E-4AE9-8B0D-C5A5749AC2E9}">
      <dgm:prSet/>
      <dgm:spPr/>
      <dgm:t>
        <a:bodyPr/>
        <a:lstStyle/>
        <a:p>
          <a:endParaRPr lang="en-US"/>
        </a:p>
      </dgm:t>
    </dgm:pt>
    <dgm:pt modelId="{8E7ACEEE-3536-4A5B-8009-9EF3E80F0A90}">
      <dgm:prSet phldrT="[Text]" custT="1"/>
      <dgm:spPr>
        <a:solidFill>
          <a:schemeClr val="accent4"/>
        </a:solidFill>
      </dgm:spPr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Updated null values in categorical fields to “Unknown” </a:t>
          </a:r>
          <a:r>
            <a:rPr lang="en-US" sz="15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e.g</a:t>
          </a: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 country, city</a:t>
          </a:r>
        </a:p>
      </dgm:t>
    </dgm:pt>
    <dgm:pt modelId="{7DC80A62-76CE-451B-80F5-6D2917248E48}" type="parTrans" cxnId="{0ECCC137-2DD3-4E31-BD86-7D2D8867FC12}">
      <dgm:prSet/>
      <dgm:spPr/>
      <dgm:t>
        <a:bodyPr/>
        <a:lstStyle/>
        <a:p>
          <a:endParaRPr lang="en-US"/>
        </a:p>
      </dgm:t>
    </dgm:pt>
    <dgm:pt modelId="{A3C632EF-5389-45C1-ABD9-3A27BBB83309}" type="sibTrans" cxnId="{0ECCC137-2DD3-4E31-BD86-7D2D8867FC12}">
      <dgm:prSet/>
      <dgm:spPr/>
      <dgm:t>
        <a:bodyPr/>
        <a:lstStyle/>
        <a:p>
          <a:endParaRPr lang="en-US"/>
        </a:p>
      </dgm:t>
    </dgm:pt>
    <dgm:pt modelId="{5C10AD2E-499C-4E91-9E07-1D597517ABAD}" type="pres">
      <dgm:prSet presAssocID="{A12AC568-CE92-43F9-8DEB-33133C34B57A}" presName="Name0" presStyleCnt="0">
        <dgm:presLayoutVars>
          <dgm:dir/>
          <dgm:resizeHandles val="exact"/>
        </dgm:presLayoutVars>
      </dgm:prSet>
      <dgm:spPr/>
    </dgm:pt>
    <dgm:pt modelId="{843A5DD8-1696-471D-B0E5-467A4CA8AA13}" type="pres">
      <dgm:prSet presAssocID="{6D7369AE-325A-4D0F-B77E-595BD27ACEFA}" presName="node" presStyleLbl="node1" presStyleIdx="0" presStyleCnt="3" custScaleX="79619">
        <dgm:presLayoutVars>
          <dgm:bulletEnabled val="1"/>
        </dgm:presLayoutVars>
      </dgm:prSet>
      <dgm:spPr/>
    </dgm:pt>
    <dgm:pt modelId="{BF8C51EA-AB2D-4C3C-8EE2-7705E01AE577}" type="pres">
      <dgm:prSet presAssocID="{C8BEEC2C-5510-4361-91D0-9AAA54B021A6}" presName="sibTrans" presStyleCnt="0"/>
      <dgm:spPr/>
    </dgm:pt>
    <dgm:pt modelId="{8B039F5C-D9C1-4EBA-9ECF-40860686FA35}" type="pres">
      <dgm:prSet presAssocID="{D6546280-3F47-47F9-B33F-5C973B09B9AD}" presName="node" presStyleLbl="node1" presStyleIdx="1" presStyleCnt="3" custScaleX="84900" custScaleY="86512" custLinFactNeighborY="887">
        <dgm:presLayoutVars>
          <dgm:bulletEnabled val="1"/>
        </dgm:presLayoutVars>
      </dgm:prSet>
      <dgm:spPr/>
    </dgm:pt>
    <dgm:pt modelId="{C3347409-CBCE-43E9-9061-1210BFDBD65A}" type="pres">
      <dgm:prSet presAssocID="{0BDBA2BB-0E45-4F87-8D9F-91A4570C6767}" presName="sibTrans" presStyleCnt="0"/>
      <dgm:spPr/>
    </dgm:pt>
    <dgm:pt modelId="{9A54AADB-2B3E-44F1-83E9-C2643DFAF0A8}" type="pres">
      <dgm:prSet presAssocID="{C18EE50E-1E3D-4355-8B2A-AEF795B3CF99}" presName="node" presStyleLbl="node1" presStyleIdx="2" presStyleCnt="3" custScaleX="54706" custScaleY="50425">
        <dgm:presLayoutVars>
          <dgm:bulletEnabled val="1"/>
        </dgm:presLayoutVars>
      </dgm:prSet>
      <dgm:spPr/>
    </dgm:pt>
  </dgm:ptLst>
  <dgm:cxnLst>
    <dgm:cxn modelId="{EE2DAA0D-B30E-4AE9-8B0D-C5A5749AC2E9}" srcId="{6D7369AE-325A-4D0F-B77E-595BD27ACEFA}" destId="{F46FFAE6-DE42-4D64-8478-4B8963EAF249}" srcOrd="2" destOrd="0" parTransId="{8B6A667D-C7B1-4348-A854-1F87255681A8}" sibTransId="{FC9ADA1E-81BA-4DE3-BA1B-99E818E9174C}"/>
    <dgm:cxn modelId="{0ACF270E-DCBF-48EB-B714-2795C688667D}" type="presOf" srcId="{C18EE50E-1E3D-4355-8B2A-AEF795B3CF99}" destId="{9A54AADB-2B3E-44F1-83E9-C2643DFAF0A8}" srcOrd="0" destOrd="0" presId="urn:microsoft.com/office/officeart/2005/8/layout/hList6"/>
    <dgm:cxn modelId="{F3DC2C0E-2772-4D28-BE99-A97597E85919}" type="presOf" srcId="{F46FFAE6-DE42-4D64-8478-4B8963EAF249}" destId="{843A5DD8-1696-471D-B0E5-467A4CA8AA13}" srcOrd="0" destOrd="3" presId="urn:microsoft.com/office/officeart/2005/8/layout/hList6"/>
    <dgm:cxn modelId="{81B52D0F-CC3A-4942-80E4-65967935FE3A}" type="presOf" srcId="{92CB93AF-677A-4569-9C04-72B5A256CDC4}" destId="{8B039F5C-D9C1-4EBA-9ECF-40860686FA35}" srcOrd="0" destOrd="2" presId="urn:microsoft.com/office/officeart/2005/8/layout/hList6"/>
    <dgm:cxn modelId="{5BC83B10-BDC2-41E6-8012-CDED42D89496}" srcId="{6D7369AE-325A-4D0F-B77E-595BD27ACEFA}" destId="{DDFDC1DA-1A84-4274-BAC0-2BC0793C188B}" srcOrd="4" destOrd="0" parTransId="{24F198BA-AC3F-45ED-AF26-172FD0044C6E}" sibTransId="{7585F9FA-876D-4FB4-86FA-707A48B32103}"/>
    <dgm:cxn modelId="{5C59E214-2BFA-497F-A146-D8765EB30B10}" srcId="{6D7369AE-325A-4D0F-B77E-595BD27ACEFA}" destId="{9CDE6434-0718-4054-AB9A-AB8B71A9C29B}" srcOrd="7" destOrd="0" parTransId="{0802B3B4-7AA3-45AE-A4A6-F8588159C4C7}" sibTransId="{331A2DCB-F504-42B7-9235-3C21EE49F346}"/>
    <dgm:cxn modelId="{02B94D18-2659-4DD5-B5C4-2D8D70050E88}" srcId="{D6546280-3F47-47F9-B33F-5C973B09B9AD}" destId="{92CB93AF-677A-4569-9C04-72B5A256CDC4}" srcOrd="1" destOrd="0" parTransId="{EBB62A1B-0C37-4DAB-9002-2E70A21914A6}" sibTransId="{34B2BCC9-E0ED-45E1-B41D-A8948CEAEF79}"/>
    <dgm:cxn modelId="{3890191A-BEB1-4CF2-AF8F-044F610F05CE}" type="presOf" srcId="{DDFDC1DA-1A84-4274-BAC0-2BC0793C188B}" destId="{843A5DD8-1696-471D-B0E5-467A4CA8AA13}" srcOrd="0" destOrd="5" presId="urn:microsoft.com/office/officeart/2005/8/layout/hList6"/>
    <dgm:cxn modelId="{68BEB92B-3FA8-4597-ACE5-6E2C7B278C78}" type="presOf" srcId="{DF43DD1A-3D4C-4A7B-9619-59D1E890A79A}" destId="{843A5DD8-1696-471D-B0E5-467A4CA8AA13}" srcOrd="0" destOrd="6" presId="urn:microsoft.com/office/officeart/2005/8/layout/hList6"/>
    <dgm:cxn modelId="{3E7C622E-80B2-4C57-8BDC-864853D47A1E}" type="presOf" srcId="{6D7369AE-325A-4D0F-B77E-595BD27ACEFA}" destId="{843A5DD8-1696-471D-B0E5-467A4CA8AA13}" srcOrd="0" destOrd="0" presId="urn:microsoft.com/office/officeart/2005/8/layout/hList6"/>
    <dgm:cxn modelId="{0ECCC137-2DD3-4E31-BD86-7D2D8867FC12}" srcId="{6D7369AE-325A-4D0F-B77E-595BD27ACEFA}" destId="{8E7ACEEE-3536-4A5B-8009-9EF3E80F0A90}" srcOrd="3" destOrd="0" parTransId="{7DC80A62-76CE-451B-80F5-6D2917248E48}" sibTransId="{A3C632EF-5389-45C1-ABD9-3A27BBB83309}"/>
    <dgm:cxn modelId="{FCCFD85C-E270-4503-9427-CB6153457B5C}" type="presOf" srcId="{B85C4278-FB91-46AE-91C2-D179D3C34451}" destId="{843A5DD8-1696-471D-B0E5-467A4CA8AA13}" srcOrd="0" destOrd="7" presId="urn:microsoft.com/office/officeart/2005/8/layout/hList6"/>
    <dgm:cxn modelId="{9CA8835F-A3E1-4212-886C-3AD2439361CF}" srcId="{6D7369AE-325A-4D0F-B77E-595BD27ACEFA}" destId="{B85C4278-FB91-46AE-91C2-D179D3C34451}" srcOrd="6" destOrd="0" parTransId="{C18C877B-DB14-4CF2-B757-89BD1ED61B71}" sibTransId="{F7715F4F-27E6-4F20-ACEB-829EDDBB8C47}"/>
    <dgm:cxn modelId="{14B60544-D362-48E8-944C-9A857DADC711}" srcId="{92CB93AF-677A-4569-9C04-72B5A256CDC4}" destId="{F922B86C-C3EB-4CA4-AE05-0652294215DE}" srcOrd="0" destOrd="0" parTransId="{A4CDCDCA-0D4F-4243-880E-C5CC8C53479C}" sibTransId="{D44B6371-44B0-4A55-8E08-897276C65164}"/>
    <dgm:cxn modelId="{303C2B6D-BE5F-4DC7-BF6A-5979C49FF604}" type="presOf" srcId="{D6546280-3F47-47F9-B33F-5C973B09B9AD}" destId="{8B039F5C-D9C1-4EBA-9ECF-40860686FA35}" srcOrd="0" destOrd="0" presId="urn:microsoft.com/office/officeart/2005/8/layout/hList6"/>
    <dgm:cxn modelId="{25F8D271-788C-451D-B1E0-C969853FBEF3}" type="presOf" srcId="{FFA4EB32-3FA1-4508-9379-7E630A9AEC7F}" destId="{843A5DD8-1696-471D-B0E5-467A4CA8AA13}" srcOrd="0" destOrd="1" presId="urn:microsoft.com/office/officeart/2005/8/layout/hList6"/>
    <dgm:cxn modelId="{F1928056-3334-4597-9516-83AEBBB5ADE8}" type="presOf" srcId="{BCFE5C4D-A151-44C3-8A29-886826376B49}" destId="{8B039F5C-D9C1-4EBA-9ECF-40860686FA35}" srcOrd="0" destOrd="1" presId="urn:microsoft.com/office/officeart/2005/8/layout/hList6"/>
    <dgm:cxn modelId="{70491D7F-659B-43EB-9EBB-13BAD55912D7}" type="presOf" srcId="{A12AC568-CE92-43F9-8DEB-33133C34B57A}" destId="{5C10AD2E-499C-4E91-9E07-1D597517ABAD}" srcOrd="0" destOrd="0" presId="urn:microsoft.com/office/officeart/2005/8/layout/hList6"/>
    <dgm:cxn modelId="{73452180-958A-413D-A77F-035CE94A0315}" type="presOf" srcId="{D2F0E2FC-22A6-4126-A5B3-4C65966FE9DA}" destId="{9A54AADB-2B3E-44F1-83E9-C2643DFAF0A8}" srcOrd="0" destOrd="1" presId="urn:microsoft.com/office/officeart/2005/8/layout/hList6"/>
    <dgm:cxn modelId="{F6D5EE90-DFA6-460F-897F-39A31367E8A8}" srcId="{6D7369AE-325A-4D0F-B77E-595BD27ACEFA}" destId="{FFA4EB32-3FA1-4508-9379-7E630A9AEC7F}" srcOrd="0" destOrd="0" parTransId="{71E54FCF-5319-43CF-8A42-1E5E8E22EDC1}" sibTransId="{7FB7B6C8-8234-490E-BD0F-302864C91251}"/>
    <dgm:cxn modelId="{731F8992-23A7-48A6-A85F-3A9F8E312195}" srcId="{D6546280-3F47-47F9-B33F-5C973B09B9AD}" destId="{BCFE5C4D-A151-44C3-8A29-886826376B49}" srcOrd="0" destOrd="0" parTransId="{DBA8E4AB-BAC1-4680-8C87-465B7B9B0AA1}" sibTransId="{99D54ED7-CB43-4D28-A87A-B9B1DF181C08}"/>
    <dgm:cxn modelId="{3C1C06A0-4ECE-4331-A1C6-343CEAB245D4}" srcId="{A12AC568-CE92-43F9-8DEB-33133C34B57A}" destId="{6D7369AE-325A-4D0F-B77E-595BD27ACEFA}" srcOrd="0" destOrd="0" parTransId="{7FF267A4-B3BE-45BB-91F0-A4741F846FBA}" sibTransId="{C8BEEC2C-5510-4361-91D0-9AAA54B021A6}"/>
    <dgm:cxn modelId="{C27C95AA-1BF1-4EBB-8B45-A0D0276C9A5F}" type="presOf" srcId="{0A22CB2D-9612-4207-A83D-651AE7E1502C}" destId="{843A5DD8-1696-471D-B0E5-467A4CA8AA13}" srcOrd="0" destOrd="2" presId="urn:microsoft.com/office/officeart/2005/8/layout/hList6"/>
    <dgm:cxn modelId="{7FA3BEB6-D08D-4154-8F4C-04F0B2E07F3F}" srcId="{6D7369AE-325A-4D0F-B77E-595BD27ACEFA}" destId="{0A22CB2D-9612-4207-A83D-651AE7E1502C}" srcOrd="1" destOrd="0" parTransId="{CFB14CF8-07EB-4393-8453-C31B31CA4C2B}" sibTransId="{79286384-884E-4DA6-A191-8806C87406F9}"/>
    <dgm:cxn modelId="{9F0883C2-2281-41BD-AAF5-C6AB47280AF1}" srcId="{6D7369AE-325A-4D0F-B77E-595BD27ACEFA}" destId="{DF43DD1A-3D4C-4A7B-9619-59D1E890A79A}" srcOrd="5" destOrd="0" parTransId="{9B1D78E0-DCE7-4F5A-B970-0145756A5267}" sibTransId="{25F1E87A-E370-4E01-A68E-F2861FA06F72}"/>
    <dgm:cxn modelId="{4AA19FCF-7814-455C-9E71-6F3970309815}" srcId="{A12AC568-CE92-43F9-8DEB-33133C34B57A}" destId="{C18EE50E-1E3D-4355-8B2A-AEF795B3CF99}" srcOrd="2" destOrd="0" parTransId="{8865CFA9-EA2A-4255-9B8F-6666537C0ACD}" sibTransId="{0D402506-532E-4EEE-A386-E41F19FF870E}"/>
    <dgm:cxn modelId="{0A7CEED6-41B3-4250-BAFE-674A14F3F5B7}" srcId="{C18EE50E-1E3D-4355-8B2A-AEF795B3CF99}" destId="{D2F0E2FC-22A6-4126-A5B3-4C65966FE9DA}" srcOrd="0" destOrd="0" parTransId="{FB2BE172-5180-46E2-B655-1DA5205A4F78}" sibTransId="{D1509918-6391-4BE7-8BE3-0F8C059E352D}"/>
    <dgm:cxn modelId="{18DC13DD-2618-4A89-A656-BDC136F67846}" type="presOf" srcId="{F922B86C-C3EB-4CA4-AE05-0652294215DE}" destId="{8B039F5C-D9C1-4EBA-9ECF-40860686FA35}" srcOrd="0" destOrd="3" presId="urn:microsoft.com/office/officeart/2005/8/layout/hList6"/>
    <dgm:cxn modelId="{0591B6E2-C68C-446A-A2D5-8B8400F58F4A}" type="presOf" srcId="{8E7ACEEE-3536-4A5B-8009-9EF3E80F0A90}" destId="{843A5DD8-1696-471D-B0E5-467A4CA8AA13}" srcOrd="0" destOrd="4" presId="urn:microsoft.com/office/officeart/2005/8/layout/hList6"/>
    <dgm:cxn modelId="{9A5729F4-2125-48FA-BF30-6EACF9D66287}" srcId="{A12AC568-CE92-43F9-8DEB-33133C34B57A}" destId="{D6546280-3F47-47F9-B33F-5C973B09B9AD}" srcOrd="1" destOrd="0" parTransId="{BDCB37E7-84F5-42CC-96A0-B46CD3F3D94A}" sibTransId="{0BDBA2BB-0E45-4F87-8D9F-91A4570C6767}"/>
    <dgm:cxn modelId="{CE1085F4-023E-4701-AC63-788BCFF4C757}" type="presOf" srcId="{9CDE6434-0718-4054-AB9A-AB8B71A9C29B}" destId="{843A5DD8-1696-471D-B0E5-467A4CA8AA13}" srcOrd="0" destOrd="8" presId="urn:microsoft.com/office/officeart/2005/8/layout/hList6"/>
    <dgm:cxn modelId="{39BDB5FB-C1AC-4269-9F89-63F481976763}" type="presParOf" srcId="{5C10AD2E-499C-4E91-9E07-1D597517ABAD}" destId="{843A5DD8-1696-471D-B0E5-467A4CA8AA13}" srcOrd="0" destOrd="0" presId="urn:microsoft.com/office/officeart/2005/8/layout/hList6"/>
    <dgm:cxn modelId="{A40EB756-FE58-4A49-8357-3A49A32FADE9}" type="presParOf" srcId="{5C10AD2E-499C-4E91-9E07-1D597517ABAD}" destId="{BF8C51EA-AB2D-4C3C-8EE2-7705E01AE577}" srcOrd="1" destOrd="0" presId="urn:microsoft.com/office/officeart/2005/8/layout/hList6"/>
    <dgm:cxn modelId="{E2412FA8-4B37-46F0-A8DF-B4B400B51DB0}" type="presParOf" srcId="{5C10AD2E-499C-4E91-9E07-1D597517ABAD}" destId="{8B039F5C-D9C1-4EBA-9ECF-40860686FA35}" srcOrd="2" destOrd="0" presId="urn:microsoft.com/office/officeart/2005/8/layout/hList6"/>
    <dgm:cxn modelId="{19B0B848-4716-4F3E-92FD-A6869EB525CE}" type="presParOf" srcId="{5C10AD2E-499C-4E91-9E07-1D597517ABAD}" destId="{C3347409-CBCE-43E9-9061-1210BFDBD65A}" srcOrd="3" destOrd="0" presId="urn:microsoft.com/office/officeart/2005/8/layout/hList6"/>
    <dgm:cxn modelId="{BB486084-0FA8-4E0B-97D6-9304BE34057A}" type="presParOf" srcId="{5C10AD2E-499C-4E91-9E07-1D597517ABAD}" destId="{9A54AADB-2B3E-44F1-83E9-C2643DFAF0A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37DE0-2F38-4A91-A5FF-EA763C4CE7F6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n-lt"/>
            </a:rPr>
            <a:t>Null values</a:t>
          </a:r>
        </a:p>
      </dsp:txBody>
      <dsp:txXfrm>
        <a:off x="1221978" y="2645"/>
        <a:ext cx="2706687" cy="1624012"/>
      </dsp:txXfrm>
    </dsp:sp>
    <dsp:sp modelId="{970F2D50-AACE-43FE-BF72-299B93EDD122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Missing values</a:t>
          </a:r>
        </a:p>
      </dsp:txBody>
      <dsp:txXfrm>
        <a:off x="4199334" y="2645"/>
        <a:ext cx="2706687" cy="1624012"/>
      </dsp:txXfrm>
    </dsp:sp>
    <dsp:sp modelId="{0D8B42D6-62C4-4D3A-9185-C43AF7E1541B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Duplicate records</a:t>
          </a:r>
        </a:p>
      </dsp:txBody>
      <dsp:txXfrm>
        <a:off x="1221978" y="1897327"/>
        <a:ext cx="2706687" cy="1624012"/>
      </dsp:txXfrm>
    </dsp:sp>
    <dsp:sp modelId="{1D9AE1E5-145E-4E3A-ABB4-C4DAEDE49D15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Inconsistent data</a:t>
          </a:r>
        </a:p>
      </dsp:txBody>
      <dsp:txXfrm>
        <a:off x="4199334" y="1897327"/>
        <a:ext cx="2706687" cy="1624012"/>
      </dsp:txXfrm>
    </dsp:sp>
    <dsp:sp modelId="{507C0BF4-401F-44EF-AFEC-F92A02BFD712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Outliers (negative/astronomical values)</a:t>
          </a:r>
        </a:p>
        <a:p>
          <a:pPr marL="0"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710656" y="3792008"/>
        <a:ext cx="2706687" cy="1624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A5DD8-1696-471D-B0E5-467A4CA8AA13}">
      <dsp:nvSpPr>
        <dsp:cNvPr id="0" name=""/>
        <dsp:cNvSpPr/>
      </dsp:nvSpPr>
      <dsp:spPr>
        <a:xfrm rot="16200000">
          <a:off x="-848186" y="850600"/>
          <a:ext cx="5546785" cy="3845584"/>
        </a:xfrm>
        <a:prstGeom prst="flowChartManualOperati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prstClr val="black"/>
              </a:solidFill>
              <a:latin typeface="Algerian" panose="04020705040A02060702" pitchFamily="82" charset="0"/>
              <a:ea typeface="+mn-ea"/>
              <a:cs typeface="+mn-cs"/>
            </a:rPr>
            <a:t>All_sessions_table</a:t>
          </a:r>
          <a:endParaRPr lang="en-US" sz="2400" kern="1200" dirty="0">
            <a:solidFill>
              <a:prstClr val="black"/>
            </a:solidFill>
            <a:latin typeface="Algerian" panose="04020705040A02060702" pitchFamily="82" charset="0"/>
            <a:ea typeface="+mn-ea"/>
            <a:cs typeface="+mn-cs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Dropped empty attributes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Dropped duplicate attributes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Updated null values in numerical fields to 0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Updated null values in categorical fields to “Unknown” </a:t>
          </a:r>
          <a:r>
            <a:rPr lang="en-US" sz="15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e.g</a:t>
          </a: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 country, city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Standardized the currency code (USD) for consistency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None/>
            <a:tabLst/>
            <a:defRPr/>
          </a:pPr>
          <a:r>
            <a:rPr lang="en-US" sz="1200" i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Limitations: Time constraint - </a:t>
          </a:r>
          <a:r>
            <a:rPr lang="en-US" sz="1200" i="1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Pagetitle</a:t>
          </a:r>
          <a:r>
            <a:rPr lang="en-US" sz="1200" i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 has special characters in 4 records that needs to be translated or cleaned. </a:t>
          </a:r>
        </a:p>
      </dsp:txBody>
      <dsp:txXfrm rot="5400000">
        <a:off x="2415" y="1109356"/>
        <a:ext cx="3845584" cy="3328071"/>
      </dsp:txXfrm>
    </dsp:sp>
    <dsp:sp modelId="{8B039F5C-D9C1-4EBA-9ECF-40860686FA35}">
      <dsp:nvSpPr>
        <dsp:cNvPr id="0" name=""/>
        <dsp:cNvSpPr/>
      </dsp:nvSpPr>
      <dsp:spPr>
        <a:xfrm rot="16200000">
          <a:off x="3861257" y="772264"/>
          <a:ext cx="4798634" cy="4100655"/>
        </a:xfrm>
        <a:prstGeom prst="flowChartManualOperati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/>
              </a:solidFill>
              <a:latin typeface="Algerian" panose="04020705040A02060702" pitchFamily="82" charset="0"/>
              <a:ea typeface="+mn-ea"/>
              <a:cs typeface="+mn-cs"/>
            </a:rPr>
            <a:t>Analytics table</a:t>
          </a:r>
        </a:p>
        <a:p>
          <a:pPr marL="0"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Dropped empty attributes</a:t>
          </a:r>
        </a:p>
        <a:p>
          <a:pPr marL="0"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Deleted duplicate records from the      analytics table with</a:t>
          </a:r>
        </a:p>
        <a:p>
          <a:pPr marL="0"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Unit price regularized by dividing by 1,000,000</a:t>
          </a:r>
        </a:p>
        <a:p>
          <a:pPr marL="0"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/>
              </a:solidFill>
            </a:rPr>
            <a:t>Zerorized</a:t>
          </a:r>
          <a:r>
            <a:rPr lang="en-US" sz="1500" kern="1200" dirty="0">
              <a:solidFill>
                <a:schemeClr val="tx1"/>
              </a:solidFill>
            </a:rPr>
            <a:t> negative values in units sold</a:t>
          </a:r>
        </a:p>
        <a:p>
          <a:pPr marL="0"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tx1"/>
            </a:solidFill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None/>
            <a:tabLst/>
            <a:defRPr/>
          </a:pPr>
          <a:r>
            <a:rPr lang="en-US" sz="1200" i="1" kern="1200" dirty="0">
              <a:solidFill>
                <a:schemeClr val="tx1"/>
              </a:solidFill>
            </a:rPr>
            <a:t>Limitation: Technical difficulties - too much time to delete using </a:t>
          </a:r>
          <a:r>
            <a:rPr lang="en-US" sz="1200" i="1" kern="1200" dirty="0" err="1">
              <a:solidFill>
                <a:schemeClr val="tx1"/>
              </a:solidFill>
            </a:rPr>
            <a:t>row_number</a:t>
          </a:r>
          <a:r>
            <a:rPr lang="en-US" sz="1200" i="1" kern="1200" dirty="0">
              <a:solidFill>
                <a:schemeClr val="tx1"/>
              </a:solidFill>
            </a:rPr>
            <a:t> partition, so new table created. 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Wingdings" panose="05000000000000000000" pitchFamily="2" charset="2"/>
            <a:buNone/>
            <a:tabLst/>
            <a:defRPr/>
          </a:pPr>
          <a:r>
            <a:rPr lang="en-US" sz="1200" i="1" kern="1200" dirty="0">
              <a:solidFill>
                <a:schemeClr val="tx1"/>
              </a:solidFill>
            </a:rPr>
            <a:t>“CREATE TABLE </a:t>
          </a:r>
          <a:r>
            <a:rPr lang="en-US" sz="1200" i="1" kern="1200" dirty="0" err="1">
              <a:solidFill>
                <a:schemeClr val="tx1"/>
              </a:solidFill>
            </a:rPr>
            <a:t>analytics_dup</a:t>
          </a:r>
          <a:r>
            <a:rPr lang="en-US" sz="1200" i="1" kern="1200" dirty="0">
              <a:solidFill>
                <a:schemeClr val="tx1"/>
              </a:solidFill>
            </a:rPr>
            <a:t> AS SELECT DISTINCT * FROM </a:t>
          </a:r>
          <a:r>
            <a:rPr lang="en-US" sz="1200" i="1" kern="1200" dirty="0" err="1">
              <a:solidFill>
                <a:schemeClr val="tx1"/>
              </a:solidFill>
            </a:rPr>
            <a:t>analytics_clean</a:t>
          </a:r>
          <a:r>
            <a:rPr lang="en-US" sz="1200" i="1" kern="1200" dirty="0">
              <a:solidFill>
                <a:schemeClr val="tx1"/>
              </a:solidFill>
            </a:rPr>
            <a:t>”</a:t>
          </a:r>
        </a:p>
        <a:p>
          <a:pPr marL="342900" lvl="2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 rot="5400000">
        <a:off x="4210247" y="1383001"/>
        <a:ext cx="4100655" cy="2879180"/>
      </dsp:txXfrm>
    </dsp:sp>
    <dsp:sp modelId="{9A54AADB-2B3E-44F1-83E9-C2643DFAF0A8}">
      <dsp:nvSpPr>
        <dsp:cNvPr id="0" name=""/>
        <dsp:cNvSpPr/>
      </dsp:nvSpPr>
      <dsp:spPr>
        <a:xfrm rot="16200000">
          <a:off x="8595813" y="1452247"/>
          <a:ext cx="2796966" cy="2642290"/>
        </a:xfrm>
        <a:prstGeom prst="flowChartManualOperati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Algerian" panose="04020705040A02060702" pitchFamily="82" charset="0"/>
              <a:ea typeface="+mn-ea"/>
              <a:cs typeface="+mn-cs"/>
            </a:rPr>
            <a:t>Products table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Null values in numerical fields changed to 0</a:t>
          </a:r>
        </a:p>
      </dsp:txBody>
      <dsp:txXfrm rot="5400000">
        <a:off x="8673151" y="1934302"/>
        <a:ext cx="2642290" cy="1678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0B15-2249-78B9-277A-E90885C05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8EADB-17C6-D75C-4915-14DEA55E1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29DA9-CF2D-83A6-3005-745A61BD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BE4-A4DC-405A-ACD7-02BF1F11C2F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8E89D-F699-90BD-1044-5065166B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7A35-BA51-9EBB-B279-E3BA6389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70A-2276-4CFD-806B-CE3E28E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FEA2-262C-0FFE-EEA1-30D2B575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56FC7-DA55-B69C-1D74-C4154C091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D31F-0C89-DDBA-EBBB-72931065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BE4-A4DC-405A-ACD7-02BF1F11C2F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8242-67B2-9E38-EC61-420CF801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EC5F-0CF1-E4A1-7754-821D9B40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70A-2276-4CFD-806B-CE3E28E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3762F-EC74-12FB-2C34-3D0166038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C13E3-ABBA-3A49-84E8-35ABE6A25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5D66-B195-8E26-1D3F-59EA18B1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BE4-A4DC-405A-ACD7-02BF1F11C2F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8915D-66E8-F5BA-4F82-5E18E35D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9E2A-A536-6BA7-123E-43EC371D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70A-2276-4CFD-806B-CE3E28E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0FEB-C197-4485-F570-029EB531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B9FE-398B-47E3-7C36-649B606B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048D6-F512-7679-14EC-1790055B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BE4-A4DC-405A-ACD7-02BF1F11C2F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E8C38-0EB9-9872-BEEE-026C866C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922-0A78-CF73-C5A6-4F2F95C0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70A-2276-4CFD-806B-CE3E28E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C624-97BC-60D7-7E25-FE66B74C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79004-E746-39AC-6C5E-F06B0C78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FB22-F6FF-C57D-B4D3-6D72C151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BE4-A4DC-405A-ACD7-02BF1F11C2F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05706-4A04-FDB0-6E06-B263B036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C1E1-7686-280A-5E6D-4A047FB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70A-2276-4CFD-806B-CE3E28E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0B2E-2B6D-FAEC-62E9-3C2C0D1E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7523-6524-4195-796F-23EB6E13F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5293F-1358-5DE4-2D3B-1E632B530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76B46-4C0D-D3AA-B6C9-ECB297AB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BE4-A4DC-405A-ACD7-02BF1F11C2F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669E-4130-DCBE-962B-3594D0BA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A0DFA-4EC5-800C-7687-A9FF8C84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70A-2276-4CFD-806B-CE3E28E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0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054A-F30B-080B-4E69-3D67FAA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D07ED-8B42-3AFF-09DC-10EEBCA9C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4D3D3-6470-55E7-6783-E8383BB58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922BD-B628-6B05-B490-09ED44120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D20C4-B428-2537-80B8-4E120AB82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0B4C2-F235-2045-6F07-B3D68321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BE4-A4DC-405A-ACD7-02BF1F11C2F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B088B-0108-BCCD-7203-5037D3A0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9AC8B-D59E-9E2D-847D-66963193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70A-2276-4CFD-806B-CE3E28E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7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87AD-82F9-5664-5599-48B86FD7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FBCB7-754A-D413-D019-AC2E1EA4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BE4-A4DC-405A-ACD7-02BF1F11C2F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A6090-2AC0-2CAA-1672-B47FB14B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75FBA-D12C-9DD4-E39A-CF8CA550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70A-2276-4CFD-806B-CE3E28E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ADAB5-C92E-5802-FC5F-7487BB93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BE4-A4DC-405A-ACD7-02BF1F11C2F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456F7-A848-E92C-FA1F-05DC29FE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315DC-769E-20C8-34C8-F171AAEB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70A-2276-4CFD-806B-CE3E28E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2B73-2954-3634-499E-2729459F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C4E2-BE36-3734-05DC-CBF0B41B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85EC3-94F6-75AC-0FA3-2C7028029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00070-5964-EF44-0CD6-A2BBC694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BE4-A4DC-405A-ACD7-02BF1F11C2F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DD84A-7860-CADA-331F-FAAF22C9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2AC06-9803-58B8-B377-C94F15C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70A-2276-4CFD-806B-CE3E28E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45FF-D780-7118-9B0B-10F691B2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63214-6A5E-CF7C-3FF6-2A8440F43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66ABD-CAD3-D0A5-3354-2DE94F48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83ECE-E19B-8B7D-BE7B-EAF5CF98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5BE4-A4DC-405A-ACD7-02BF1F11C2F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A5A2C-E428-F58C-1A6C-E16F8C8B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B4863-DA1F-19BA-A408-5412AAD9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70A-2276-4CFD-806B-CE3E28E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0F178-0B86-E6B5-AE2F-F0515BB1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797D-8035-2E87-4996-59A49F32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74845-15F2-D013-27A0-401DB0C06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5BE4-A4DC-405A-ACD7-02BF1F11C2F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4B7E-09A9-179E-D61B-F4D02B8AA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510B9-1D9C-B29E-6532-E1FA579BB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C70A-2276-4CFD-806B-CE3E28E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8EA7-0253-F2F2-DE94-B3831953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41" y="1208256"/>
            <a:ext cx="10515600" cy="1719262"/>
          </a:xfrm>
        </p:spPr>
        <p:txBody>
          <a:bodyPr/>
          <a:lstStyle/>
          <a:p>
            <a:pPr algn="ctr"/>
            <a:endParaRPr lang="en-US" b="0" i="0" dirty="0">
              <a:solidFill>
                <a:srgbClr val="F8F9FA"/>
              </a:solidFill>
              <a:effectLst/>
              <a:latin typeface="-apple-system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5F9F1-6E31-E4D9-A37D-151730C7E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7985" y="3420925"/>
            <a:ext cx="2196022" cy="5095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Sarah Ajayi</a:t>
            </a:r>
          </a:p>
          <a:p>
            <a:r>
              <a:rPr lang="en-US" dirty="0">
                <a:solidFill>
                  <a:schemeClr val="tx1"/>
                </a:solidFill>
              </a:rPr>
              <a:t>17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May, 2023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57D8B9-84FA-3D57-BBE0-6014953BDA2E}"/>
              </a:ext>
            </a:extLst>
          </p:cNvPr>
          <p:cNvSpPr/>
          <p:nvPr/>
        </p:nvSpPr>
        <p:spPr>
          <a:xfrm>
            <a:off x="844550" y="1173192"/>
            <a:ext cx="114275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0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-apple-system"/>
              </a:rPr>
              <a:t>Transforming and Analyzing Data </a:t>
            </a:r>
          </a:p>
          <a:p>
            <a:pPr algn="ctr"/>
            <a:r>
              <a:rPr lang="en-US" sz="5400" b="1" i="0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-apple-system"/>
              </a:rPr>
              <a:t>with SQL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350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541053-0D62-ABE4-E00A-82E067A4C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58" y="1208598"/>
            <a:ext cx="9765600" cy="4532244"/>
          </a:xfrm>
        </p:spPr>
        <p:txBody>
          <a:bodyPr>
            <a:normAutofit/>
          </a:bodyPr>
          <a:lstStyle/>
          <a:p>
            <a:r>
              <a:rPr lang="en-US" dirty="0"/>
              <a:t>To derive accurate and meaningful insights that would drive informed business decisions and outcomes.</a:t>
            </a:r>
          </a:p>
          <a:p>
            <a:endParaRPr lang="en-US" dirty="0"/>
          </a:p>
          <a:p>
            <a:r>
              <a:rPr lang="en-US" dirty="0"/>
              <a:t>Analysis would be derived from these tables:</a:t>
            </a:r>
          </a:p>
          <a:p>
            <a:endParaRPr lang="en-US" sz="1200" dirty="0"/>
          </a:p>
          <a:p>
            <a:pPr marL="4000500" lvl="8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All_sessions</a:t>
            </a:r>
            <a:endParaRPr lang="en-US" sz="2400" dirty="0"/>
          </a:p>
          <a:p>
            <a:pPr marL="4000500" lvl="8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Analytics</a:t>
            </a:r>
          </a:p>
          <a:p>
            <a:pPr marL="4000500" lvl="8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Products</a:t>
            </a:r>
          </a:p>
          <a:p>
            <a:pPr marL="4000500" lvl="8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Sales_by_sku</a:t>
            </a:r>
            <a:endParaRPr lang="en-US" sz="2400" dirty="0"/>
          </a:p>
          <a:p>
            <a:pPr marL="4000500" lvl="8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Sales_report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9768A-EE13-77FB-D25D-037A72AA7B00}"/>
              </a:ext>
            </a:extLst>
          </p:cNvPr>
          <p:cNvSpPr txBox="1">
            <a:spLocks/>
          </p:cNvSpPr>
          <p:nvPr/>
        </p:nvSpPr>
        <p:spPr>
          <a:xfrm>
            <a:off x="397564" y="468421"/>
            <a:ext cx="10049025" cy="937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SETTING UP E-COMMERCE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6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C40C-79B1-4E0B-0231-0A8FE8111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638" y="198679"/>
            <a:ext cx="9144000" cy="842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Problems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54BC24D-A637-4C12-9613-9177FA914F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86701"/>
              </p:ext>
            </p:extLst>
          </p:nvPr>
        </p:nvGraphicFramePr>
        <p:xfrm>
          <a:off x="1857071" y="110132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06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C40C-79B1-4E0B-0231-0A8FE8111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068" y="276317"/>
            <a:ext cx="10590362" cy="56907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Data Cleansing &amp; Table Alteration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0A22B2-5A73-856D-619A-76CAF66587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5345"/>
              </p:ext>
            </p:extLst>
          </p:nvPr>
        </p:nvGraphicFramePr>
        <p:xfrm>
          <a:off x="510834" y="655607"/>
          <a:ext cx="11317856" cy="5546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32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F5A0F57-54F9-D19A-98C1-2CF24869134B}"/>
              </a:ext>
            </a:extLst>
          </p:cNvPr>
          <p:cNvSpPr/>
          <p:nvPr/>
        </p:nvSpPr>
        <p:spPr>
          <a:xfrm>
            <a:off x="8480741" y="1017766"/>
            <a:ext cx="3620589" cy="55287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B2694E-A8E2-48E1-89B5-66B11230D0DF}"/>
              </a:ext>
            </a:extLst>
          </p:cNvPr>
          <p:cNvSpPr/>
          <p:nvPr/>
        </p:nvSpPr>
        <p:spPr>
          <a:xfrm>
            <a:off x="3815030" y="1017767"/>
            <a:ext cx="4509986" cy="5528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80B74A-7310-5921-ACD9-5AD42F40C308}"/>
              </a:ext>
            </a:extLst>
          </p:cNvPr>
          <p:cNvSpPr/>
          <p:nvPr/>
        </p:nvSpPr>
        <p:spPr>
          <a:xfrm>
            <a:off x="87464" y="1017767"/>
            <a:ext cx="3620589" cy="5528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C59E9-C657-76D3-EB20-81A0E69A7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714" y="311480"/>
            <a:ext cx="9144000" cy="59429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FDAEF-52A4-F5AC-8B0C-0625BA50F61A}"/>
              </a:ext>
            </a:extLst>
          </p:cNvPr>
          <p:cNvSpPr txBox="1"/>
          <p:nvPr/>
        </p:nvSpPr>
        <p:spPr>
          <a:xfrm>
            <a:off x="-368299" y="1109272"/>
            <a:ext cx="408153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6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Revenue Drivers</a:t>
            </a:r>
          </a:p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1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Q: Cities and countries </a:t>
            </a:r>
            <a:r>
              <a:rPr lang="en-US" sz="1100" b="1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with </a:t>
            </a:r>
            <a:r>
              <a:rPr lang="en-US" sz="11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highest level </a:t>
            </a:r>
          </a:p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1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of transaction revenues on the site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339DA-3770-204B-ECD0-D9047731EABF}"/>
              </a:ext>
            </a:extLst>
          </p:cNvPr>
          <p:cNvSpPr txBox="1"/>
          <p:nvPr/>
        </p:nvSpPr>
        <p:spPr>
          <a:xfrm>
            <a:off x="8595359" y="1169106"/>
            <a:ext cx="35150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100" b="1" dirty="0">
                <a:solidFill>
                  <a:srgbClr val="1F2328"/>
                </a:solidFill>
                <a:latin typeface="Segoe UI" panose="020B0502040204020203" pitchFamily="34" charset="0"/>
              </a:rPr>
              <a:t>The average number of products ordered from</a:t>
            </a:r>
          </a:p>
          <a:p>
            <a:pPr algn="ctr">
              <a:spcAft>
                <a:spcPts val="1200"/>
              </a:spcAft>
            </a:pPr>
            <a:r>
              <a:rPr lang="en-US" sz="1100" b="1" dirty="0">
                <a:solidFill>
                  <a:srgbClr val="1F2328"/>
                </a:solidFill>
                <a:latin typeface="Segoe UI" panose="020B0502040204020203" pitchFamily="34" charset="0"/>
              </a:rPr>
              <a:t>visitors in each city and country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D210F-F062-08C3-2C79-B8E97A02E7A2}"/>
              </a:ext>
            </a:extLst>
          </p:cNvPr>
          <p:cNvSpPr txBox="1"/>
          <p:nvPr/>
        </p:nvSpPr>
        <p:spPr>
          <a:xfrm>
            <a:off x="4152082" y="1140151"/>
            <a:ext cx="343926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100" b="1" dirty="0">
                <a:solidFill>
                  <a:srgbClr val="1F2328"/>
                </a:solidFill>
                <a:latin typeface="Segoe UI" panose="020B0502040204020203" pitchFamily="34" charset="0"/>
              </a:rPr>
              <a:t>Pattern in the types (product categories) of products ordered from visitors in each city and country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D3CF4C-6FCC-59D0-8736-16D6AA82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765" y="2017213"/>
            <a:ext cx="4386262" cy="4463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0DC886-D3FF-C942-E518-9B49091CB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59" y="2017213"/>
            <a:ext cx="3350150" cy="43915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D6B2F0-061B-40B1-0DB9-962872355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28" y="2094157"/>
            <a:ext cx="3406660" cy="43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0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59E9-C657-76D3-EB20-81A0E69A7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714" y="311480"/>
            <a:ext cx="9144000" cy="594294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Further 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11D593-195E-7924-13A7-58EFD6692053}"/>
              </a:ext>
            </a:extLst>
          </p:cNvPr>
          <p:cNvSpPr txBox="1"/>
          <p:nvPr/>
        </p:nvSpPr>
        <p:spPr>
          <a:xfrm>
            <a:off x="5514050" y="1185216"/>
            <a:ext cx="609456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b="1" dirty="0">
                <a:solidFill>
                  <a:srgbClr val="1F2328"/>
                </a:solidFill>
                <a:latin typeface="Segoe UI" panose="020B0502040204020203" pitchFamily="34" charset="0"/>
              </a:rPr>
              <a:t>Site interaction and Conversion</a:t>
            </a:r>
          </a:p>
          <a:p>
            <a:pPr algn="ctr">
              <a:spcAft>
                <a:spcPts val="1200"/>
              </a:spcAft>
            </a:pPr>
            <a:r>
              <a:rPr lang="en-US" sz="1100" b="1" dirty="0">
                <a:solidFill>
                  <a:srgbClr val="1F2328"/>
                </a:solidFill>
                <a:latin typeface="Segoe UI" panose="020B0502040204020203" pitchFamily="34" charset="0"/>
              </a:rPr>
              <a:t>Q: Ascertain the number of </a:t>
            </a:r>
            <a:r>
              <a:rPr lang="en-US" sz="1100" b="1" dirty="0" err="1">
                <a:solidFill>
                  <a:srgbClr val="1F2328"/>
                </a:solidFill>
                <a:latin typeface="Segoe UI" panose="020B0502040204020203" pitchFamily="34" charset="0"/>
              </a:rPr>
              <a:t>siteclicks</a:t>
            </a:r>
            <a:r>
              <a:rPr lang="en-US" sz="1100" b="1" dirty="0">
                <a:solidFill>
                  <a:srgbClr val="1F2328"/>
                </a:solidFill>
                <a:latin typeface="Segoe UI" panose="020B0502040204020203" pitchFamily="34" charset="0"/>
              </a:rPr>
              <a:t> and conversion by product and country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512BE6-E294-AE9B-2254-EB8D3A580D73}"/>
              </a:ext>
            </a:extLst>
          </p:cNvPr>
          <p:cNvSpPr txBox="1"/>
          <p:nvPr/>
        </p:nvSpPr>
        <p:spPr>
          <a:xfrm>
            <a:off x="209677" y="1195169"/>
            <a:ext cx="386139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b="1" dirty="0">
                <a:solidFill>
                  <a:srgbClr val="1F2328"/>
                </a:solidFill>
                <a:latin typeface="Segoe UI" panose="020B0502040204020203" pitchFamily="34" charset="0"/>
              </a:rPr>
              <a:t>Revenue-Generating Channel</a:t>
            </a:r>
          </a:p>
          <a:p>
            <a:pPr algn="ctr">
              <a:spcAft>
                <a:spcPts val="1200"/>
              </a:spcAft>
            </a:pPr>
            <a:r>
              <a:rPr lang="en-US" sz="1100" b="1" dirty="0">
                <a:solidFill>
                  <a:srgbClr val="1F2328"/>
                </a:solidFill>
                <a:latin typeface="Segoe UI" panose="020B0502040204020203" pitchFamily="34" charset="0"/>
              </a:rPr>
              <a:t>Q: The channel that generates the highest revenues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FBC08-3A4E-319E-6AFC-5C723519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61" y="2115507"/>
            <a:ext cx="2768742" cy="2895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F82454-FEAC-67AF-DC1B-FBAC4755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61" y="1769991"/>
            <a:ext cx="5735676" cy="43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1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0E63-35EC-DD4A-5583-DC8E46349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629" y="236648"/>
            <a:ext cx="9144000" cy="793901"/>
          </a:xfrm>
        </p:spPr>
        <p:txBody>
          <a:bodyPr>
            <a:normAutofit fontScale="90000"/>
          </a:bodyPr>
          <a:lstStyle/>
          <a:p>
            <a:r>
              <a:rPr lang="en-US" dirty="0"/>
              <a:t>QA Process/Validation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61C56-8822-6BEE-DC3B-2ABF9D88B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864" y="1192698"/>
            <a:ext cx="8348868" cy="5319420"/>
          </a:xfrm>
        </p:spPr>
        <p:txBody>
          <a:bodyPr>
            <a:normAutofit fontScale="40000" lnSpcReduction="20000"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100" b="1" dirty="0"/>
              <a:t>Data Profiling </a:t>
            </a:r>
            <a:r>
              <a:rPr lang="en-US" sz="5100" dirty="0"/>
              <a:t>- Analyzed the schema and documented data quality issues as earlier mentioned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5100" dirty="0"/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100" b="1" dirty="0"/>
              <a:t>Data Validation </a:t>
            </a:r>
            <a:r>
              <a:rPr lang="en-US" sz="5100" dirty="0"/>
              <a:t>– Checking for outliers, duplicate records/attributes, inconsistent data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5100" dirty="0"/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100" b="1" dirty="0"/>
              <a:t>Data Cleaning 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5100" b="1" dirty="0"/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100" b="1" dirty="0"/>
              <a:t>Testing</a:t>
            </a:r>
            <a:r>
              <a:rPr lang="en-US" sz="5100" dirty="0"/>
              <a:t> – Ensuring data cleansing is complete and compare output to expected values</a:t>
            </a: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5100" dirty="0"/>
              <a:t>Count Validation</a:t>
            </a: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5100" dirty="0"/>
              <a:t>Sum Validation</a:t>
            </a: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5100" dirty="0"/>
              <a:t>Average Validation</a:t>
            </a: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5100" dirty="0"/>
              <a:t>Min and Max Validation</a:t>
            </a: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5100" dirty="0"/>
              <a:t>Existence Validation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1A675C-4DAE-07BD-F354-B356E0776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1" y="1192697"/>
            <a:ext cx="2767054" cy="276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6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1701-C4A6-E1C8-3F8B-BF077959F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F94865A-3EFB-B951-551C-41B825249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3396" y="2025373"/>
            <a:ext cx="4611756" cy="27454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Products Table – </a:t>
            </a:r>
            <a:r>
              <a:rPr lang="en-US" dirty="0" err="1"/>
              <a:t>sku</a:t>
            </a:r>
            <a:r>
              <a:rPr lang="en-US" dirty="0"/>
              <a:t>(PK)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All_sessions</a:t>
            </a:r>
            <a:r>
              <a:rPr lang="en-US" dirty="0"/>
              <a:t> – </a:t>
            </a:r>
            <a:r>
              <a:rPr lang="en-US" dirty="0" err="1"/>
              <a:t>productsku</a:t>
            </a:r>
            <a:r>
              <a:rPr lang="en-US" dirty="0"/>
              <a:t> (FK)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Sales_by_sku</a:t>
            </a:r>
            <a:r>
              <a:rPr lang="en-US" dirty="0"/>
              <a:t> - </a:t>
            </a:r>
            <a:r>
              <a:rPr lang="en-US" dirty="0" err="1"/>
              <a:t>productsku</a:t>
            </a:r>
            <a:r>
              <a:rPr lang="en-US" dirty="0"/>
              <a:t> (FK)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Sales_report</a:t>
            </a:r>
            <a:r>
              <a:rPr lang="en-US" dirty="0"/>
              <a:t>- </a:t>
            </a:r>
            <a:r>
              <a:rPr lang="en-US" dirty="0" err="1"/>
              <a:t>productsku</a:t>
            </a:r>
            <a:r>
              <a:rPr lang="en-US" dirty="0"/>
              <a:t> (FK)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EFCF5-52B4-1AA0-96A6-97820D4AC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91" y="907678"/>
            <a:ext cx="5502016" cy="5222778"/>
          </a:xfrm>
          <a:prstGeom prst="rect">
            <a:avLst/>
          </a:prstGeom>
        </p:spPr>
      </p:pic>
      <p:sp>
        <p:nvSpPr>
          <p:cNvPr id="11" name="Subtitle 8">
            <a:extLst>
              <a:ext uri="{FF2B5EF4-FFF2-40B4-BE49-F238E27FC236}">
                <a16:creationId xmlns:a16="http://schemas.microsoft.com/office/drawing/2014/main" id="{23DB57D6-CEB3-4CC6-F29F-1CDE475BFECC}"/>
              </a:ext>
            </a:extLst>
          </p:cNvPr>
          <p:cNvSpPr txBox="1">
            <a:spLocks/>
          </p:cNvSpPr>
          <p:nvPr/>
        </p:nvSpPr>
        <p:spPr>
          <a:xfrm>
            <a:off x="3760966" y="231816"/>
            <a:ext cx="2696819" cy="568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lgerian" panose="04020705040A02060702" pitchFamily="82" charset="0"/>
              </a:rPr>
              <a:t>ERD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1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2F85-1859-BF93-AFCD-F64FF46DC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913" y="2043485"/>
            <a:ext cx="9772154" cy="1785443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i="1" dirty="0"/>
              <a:t>1. There is a total of 293,537 units sold in the analytics table out of which 230,436 is without revenue. </a:t>
            </a:r>
            <a:br>
              <a:rPr lang="en-US" sz="2400" i="1" dirty="0"/>
            </a:br>
            <a:r>
              <a:rPr lang="en-US" sz="2400" i="1" dirty="0"/>
              <a:t> It would be nice to know if they are promo products and create a table the displays the attributes (</a:t>
            </a:r>
            <a:r>
              <a:rPr lang="en-US" sz="2400" i="1" dirty="0" err="1"/>
              <a:t>promo_units</a:t>
            </a:r>
            <a:r>
              <a:rPr lang="en-US" sz="2400" i="1" dirty="0"/>
              <a:t>) for better analysis.</a:t>
            </a:r>
            <a:br>
              <a:rPr lang="en-US" sz="2400" i="1" dirty="0"/>
            </a:br>
            <a:br>
              <a:rPr lang="en-US" sz="2400" i="1" dirty="0"/>
            </a:br>
            <a:r>
              <a:rPr lang="en-US" sz="2400" i="1" dirty="0"/>
              <a:t>3. Cannot have a keys in the all)sessions and analytics table – composite keys did not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31D7C8-54C4-4D46-123C-3844B064B1D6}"/>
              </a:ext>
            </a:extLst>
          </p:cNvPr>
          <p:cNvSpPr txBox="1">
            <a:spLocks/>
          </p:cNvSpPr>
          <p:nvPr/>
        </p:nvSpPr>
        <p:spPr>
          <a:xfrm>
            <a:off x="1094629" y="236648"/>
            <a:ext cx="9144000" cy="7939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gerian" panose="04020705040A02060702" pitchFamily="82" charset="0"/>
              </a:rPr>
              <a:t>What is next?</a:t>
            </a:r>
          </a:p>
        </p:txBody>
      </p:sp>
    </p:spTree>
    <p:extLst>
      <p:ext uri="{BB962C8B-B14F-4D97-AF65-F5344CB8AC3E}">
        <p14:creationId xmlns:p14="http://schemas.microsoft.com/office/powerpoint/2010/main" val="140030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459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-apple-system</vt:lpstr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Problems</vt:lpstr>
      <vt:lpstr>Data Cleansing &amp; Table Alteration</vt:lpstr>
      <vt:lpstr>Insights</vt:lpstr>
      <vt:lpstr>Further Insights</vt:lpstr>
      <vt:lpstr>QA Process/Validation</vt:lpstr>
      <vt:lpstr>ERD</vt:lpstr>
      <vt:lpstr>1. There is a total of 293,537 units sold in the analytics table out of which 230,436 is without revenue.   It would be nice to know if they are promo products and create a table the displays the attributes (promo_units) for better analysis.  3. Cannot have a keys in the all)sessions and analytics table – composite keys did not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 of this Analysis</dc:title>
  <dc:creator>Sarah Ajayi</dc:creator>
  <cp:lastModifiedBy>Sarah Ajayi</cp:lastModifiedBy>
  <cp:revision>2</cp:revision>
  <dcterms:created xsi:type="dcterms:W3CDTF">2023-05-17T15:44:11Z</dcterms:created>
  <dcterms:modified xsi:type="dcterms:W3CDTF">2023-05-19T02:34:13Z</dcterms:modified>
</cp:coreProperties>
</file>