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Meddon"/>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uIxjfoXjQfAJQOsLOqVFUjSmv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ddon-regular.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869cd6e1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25869cd6e1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869cd6e1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25869cd6e1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869cd6e1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25869cd6e1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872a79fe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5872a79fe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869cd6e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25869cd6e1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3"/>
          <p:cNvSpPr txBox="1"/>
          <p:nvPr>
            <p:ph type="ctrTitle"/>
          </p:nvPr>
        </p:nvSpPr>
        <p:spPr>
          <a:xfrm>
            <a:off x="1756946" y="1104900"/>
            <a:ext cx="8376514" cy="3120504"/>
          </a:xfrm>
          <a:prstGeom prst="rect">
            <a:avLst/>
          </a:prstGeom>
          <a:noFill/>
          <a:ln>
            <a:noFill/>
          </a:ln>
        </p:spPr>
        <p:txBody>
          <a:bodyPr anchorCtr="0" anchor="b" bIns="45700" lIns="91425" spcFirstLastPara="1" rIns="91425" wrap="square" tIns="45700">
            <a:normAutofit/>
          </a:bodyPr>
          <a:lstStyle>
            <a:lvl1pPr lvl="0" algn="ctr">
              <a:lnSpc>
                <a:spcPct val="110000"/>
              </a:lnSpc>
              <a:spcBef>
                <a:spcPts val="0"/>
              </a:spcBef>
              <a:spcAft>
                <a:spcPts val="0"/>
              </a:spcAft>
              <a:buClr>
                <a:srgbClr val="262626"/>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3"/>
          <p:cNvSpPr txBox="1"/>
          <p:nvPr>
            <p:ph idx="1" type="subTitle"/>
          </p:nvPr>
        </p:nvSpPr>
        <p:spPr>
          <a:xfrm>
            <a:off x="2908039" y="4442385"/>
            <a:ext cx="6074328" cy="984023"/>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rgbClr val="262626"/>
              </a:buClr>
              <a:buSzPts val="1600"/>
              <a:buNone/>
              <a:defRPr i="0" sz="2000"/>
            </a:lvl1pPr>
            <a:lvl2pPr lvl="1" algn="ctr">
              <a:lnSpc>
                <a:spcPct val="100000"/>
              </a:lnSpc>
              <a:spcBef>
                <a:spcPts val="500"/>
              </a:spcBef>
              <a:spcAft>
                <a:spcPts val="0"/>
              </a:spcAft>
              <a:buClr>
                <a:srgbClr val="262626"/>
              </a:buClr>
              <a:buSzPts val="2000"/>
              <a:buFont typeface="Arial"/>
              <a:buNone/>
              <a:defRPr sz="2000"/>
            </a:lvl2pPr>
            <a:lvl3pPr lvl="2" algn="ctr">
              <a:lnSpc>
                <a:spcPct val="100000"/>
              </a:lnSpc>
              <a:spcBef>
                <a:spcPts val="500"/>
              </a:spcBef>
              <a:spcAft>
                <a:spcPts val="0"/>
              </a:spcAft>
              <a:buClr>
                <a:srgbClr val="262626"/>
              </a:buClr>
              <a:buSzPts val="1440"/>
              <a:buNone/>
              <a:defRPr sz="1800"/>
            </a:lvl3pPr>
            <a:lvl4pPr lvl="3" algn="ctr">
              <a:lnSpc>
                <a:spcPct val="100000"/>
              </a:lnSpc>
              <a:spcBef>
                <a:spcPts val="500"/>
              </a:spcBef>
              <a:spcAft>
                <a:spcPts val="0"/>
              </a:spcAft>
              <a:buClr>
                <a:srgbClr val="262626"/>
              </a:buClr>
              <a:buSzPts val="1600"/>
              <a:buFont typeface="Arial"/>
              <a:buNone/>
              <a:defRPr sz="1600"/>
            </a:lvl4pPr>
            <a:lvl5pPr lvl="4" algn="ctr">
              <a:lnSpc>
                <a:spcPct val="100000"/>
              </a:lnSpc>
              <a:spcBef>
                <a:spcPts val="500"/>
              </a:spcBef>
              <a:spcAft>
                <a:spcPts val="0"/>
              </a:spcAft>
              <a:buClr>
                <a:srgbClr val="262626"/>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3"/>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9" name="Shape 69"/>
        <p:cNvGrpSpPr/>
        <p:nvPr/>
      </p:nvGrpSpPr>
      <p:grpSpPr>
        <a:xfrm>
          <a:off x="0" y="0"/>
          <a:ext cx="0" cy="0"/>
          <a:chOff x="0" y="0"/>
          <a:chExt cx="0" cy="0"/>
        </a:xfrm>
      </p:grpSpPr>
      <p:sp>
        <p:nvSpPr>
          <p:cNvPr id="70" name="Google Shape;70;p22"/>
          <p:cNvSpPr txBox="1"/>
          <p:nvPr>
            <p:ph idx="1" type="body"/>
          </p:nvPr>
        </p:nvSpPr>
        <p:spPr>
          <a:xfrm rot="5400000">
            <a:off x="3697833" y="-821329"/>
            <a:ext cx="4516696" cy="981060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22"/>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3"/>
          <p:cNvSpPr txBox="1"/>
          <p:nvPr>
            <p:ph type="title"/>
          </p:nvPr>
        </p:nvSpPr>
        <p:spPr>
          <a:xfrm rot="5400000">
            <a:off x="6905522" y="2283404"/>
            <a:ext cx="5800298" cy="2161540"/>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 type="body"/>
          </p:nvPr>
        </p:nvSpPr>
        <p:spPr>
          <a:xfrm rot="5400000">
            <a:off x="1881400" y="-579178"/>
            <a:ext cx="5800299" cy="78867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3"/>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4"/>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4"/>
          <p:cNvSpPr txBox="1"/>
          <p:nvPr>
            <p:ph idx="10" type="dt"/>
          </p:nvPr>
        </p:nvSpPr>
        <p:spPr>
          <a:xfrm rot="5400000">
            <a:off x="10506456" y="5074920"/>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1" type="ftr"/>
          </p:nvPr>
        </p:nvSpPr>
        <p:spPr>
          <a:xfrm rot="5400000">
            <a:off x="10451592" y="1408176"/>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2" type="sldNum"/>
          </p:nvPr>
        </p:nvSpPr>
        <p:spPr>
          <a:xfrm>
            <a:off x="11558016" y="3136392"/>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5"/>
          <p:cNvSpPr txBox="1"/>
          <p:nvPr>
            <p:ph type="title"/>
          </p:nvPr>
        </p:nvSpPr>
        <p:spPr>
          <a:xfrm>
            <a:off x="1052513" y="1709738"/>
            <a:ext cx="9087774" cy="343852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 type="body"/>
          </p:nvPr>
        </p:nvSpPr>
        <p:spPr>
          <a:xfrm>
            <a:off x="1052513" y="5148262"/>
            <a:ext cx="8844522" cy="11382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600"/>
              <a:buNone/>
              <a:defRPr sz="2000">
                <a:solidFill>
                  <a:srgbClr val="888888"/>
                </a:solidFill>
              </a:defRPr>
            </a:lvl1pPr>
            <a:lvl2pPr indent="-228600" lvl="1" marL="914400" algn="l">
              <a:lnSpc>
                <a:spcPct val="100000"/>
              </a:lnSpc>
              <a:spcBef>
                <a:spcPts val="500"/>
              </a:spcBef>
              <a:spcAft>
                <a:spcPts val="0"/>
              </a:spcAft>
              <a:buClr>
                <a:srgbClr val="888888"/>
              </a:buClr>
              <a:buSzPts val="2000"/>
              <a:buFont typeface="Arial"/>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600"/>
              <a:buFont typeface="Arial"/>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15"/>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6"/>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 type="body"/>
          </p:nvPr>
        </p:nvSpPr>
        <p:spPr>
          <a:xfrm>
            <a:off x="1050878" y="1825624"/>
            <a:ext cx="4473622"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2" type="body"/>
          </p:nvPr>
        </p:nvSpPr>
        <p:spPr>
          <a:xfrm>
            <a:off x="5844540" y="1825624"/>
            <a:ext cx="5016943"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6"/>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7" name="Shape 37"/>
        <p:cNvGrpSpPr/>
        <p:nvPr/>
      </p:nvGrpSpPr>
      <p:grpSpPr>
        <a:xfrm>
          <a:off x="0" y="0"/>
          <a:ext cx="0" cy="0"/>
          <a:chOff x="0" y="0"/>
          <a:chExt cx="0" cy="0"/>
        </a:xfrm>
      </p:grpSpPr>
      <p:sp>
        <p:nvSpPr>
          <p:cNvPr id="38" name="Google Shape;38;p17"/>
          <p:cNvSpPr txBox="1"/>
          <p:nvPr>
            <p:ph idx="1" type="body"/>
          </p:nvPr>
        </p:nvSpPr>
        <p:spPr>
          <a:xfrm>
            <a:off x="1071563" y="1835219"/>
            <a:ext cx="445293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1071562" y="2717801"/>
            <a:ext cx="4452938" cy="355945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5844540" y="1835219"/>
            <a:ext cx="501694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5844540" y="2717800"/>
            <a:ext cx="5016943" cy="35594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5" name="Google Shape;45;p17"/>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18"/>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18"/>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9"/>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0"/>
          <p:cNvSpPr txBox="1"/>
          <p:nvPr>
            <p:ph type="title"/>
          </p:nvPr>
        </p:nvSpPr>
        <p:spPr>
          <a:xfrm>
            <a:off x="1063633" y="457200"/>
            <a:ext cx="4170355" cy="191750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 type="body"/>
          </p:nvPr>
        </p:nvSpPr>
        <p:spPr>
          <a:xfrm>
            <a:off x="5481637" y="457200"/>
            <a:ext cx="5562601" cy="594360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1000"/>
              </a:spcBef>
              <a:spcAft>
                <a:spcPts val="0"/>
              </a:spcAft>
              <a:buClr>
                <a:srgbClr val="262626"/>
              </a:buClr>
              <a:buSzPts val="2240"/>
              <a:buChar char="•"/>
              <a:defRPr sz="2800"/>
            </a:lvl1pPr>
            <a:lvl2pPr indent="-228600" lvl="1" marL="914400" algn="l">
              <a:lnSpc>
                <a:spcPct val="100000"/>
              </a:lnSpc>
              <a:spcBef>
                <a:spcPts val="500"/>
              </a:spcBef>
              <a:spcAft>
                <a:spcPts val="0"/>
              </a:spcAft>
              <a:buClr>
                <a:srgbClr val="262626"/>
              </a:buClr>
              <a:buSzPts val="2400"/>
              <a:buFont typeface="Arial"/>
              <a:buNone/>
              <a:defRPr sz="2400"/>
            </a:lvl2pPr>
            <a:lvl3pPr indent="-330200" lvl="2" marL="1371600" algn="l">
              <a:lnSpc>
                <a:spcPct val="100000"/>
              </a:lnSpc>
              <a:spcBef>
                <a:spcPts val="500"/>
              </a:spcBef>
              <a:spcAft>
                <a:spcPts val="0"/>
              </a:spcAft>
              <a:buClr>
                <a:srgbClr val="262626"/>
              </a:buClr>
              <a:buSzPts val="1600"/>
              <a:buChar char="•"/>
              <a:defRPr sz="2000"/>
            </a:lvl3pPr>
            <a:lvl4pPr indent="-228600" lvl="3" marL="1828800" algn="l">
              <a:lnSpc>
                <a:spcPct val="100000"/>
              </a:lnSpc>
              <a:spcBef>
                <a:spcPts val="500"/>
              </a:spcBef>
              <a:spcAft>
                <a:spcPts val="0"/>
              </a:spcAft>
              <a:buClr>
                <a:srgbClr val="262626"/>
              </a:buClr>
              <a:buSzPts val="1800"/>
              <a:buFont typeface="Arial"/>
              <a:buNone/>
              <a:defRPr sz="1800"/>
            </a:lvl4pPr>
            <a:lvl5pPr indent="-320039" lvl="4" marL="2286000" algn="l">
              <a:lnSpc>
                <a:spcPct val="100000"/>
              </a:lnSpc>
              <a:spcBef>
                <a:spcPts val="500"/>
              </a:spcBef>
              <a:spcAft>
                <a:spcPts val="0"/>
              </a:spcAft>
              <a:buClr>
                <a:srgbClr val="262626"/>
              </a:buClr>
              <a:buSzPts val="144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20"/>
          <p:cNvSpPr txBox="1"/>
          <p:nvPr>
            <p:ph idx="2" type="body"/>
          </p:nvPr>
        </p:nvSpPr>
        <p:spPr>
          <a:xfrm>
            <a:off x="1063633" y="2374708"/>
            <a:ext cx="4170355" cy="40260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20"/>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1"/>
          <p:cNvSpPr txBox="1"/>
          <p:nvPr>
            <p:ph type="title"/>
          </p:nvPr>
        </p:nvSpPr>
        <p:spPr>
          <a:xfrm>
            <a:off x="1062038" y="457199"/>
            <a:ext cx="3913241" cy="192881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p:nvPr>
            <p:ph idx="2" type="pic"/>
          </p:nvPr>
        </p:nvSpPr>
        <p:spPr>
          <a:xfrm>
            <a:off x="5257752" y="457200"/>
            <a:ext cx="6110288" cy="5943600"/>
          </a:xfrm>
          <a:prstGeom prst="rect">
            <a:avLst/>
          </a:prstGeom>
          <a:noFill/>
          <a:ln>
            <a:noFill/>
          </a:ln>
        </p:spPr>
      </p:sp>
      <p:sp>
        <p:nvSpPr>
          <p:cNvPr id="65" name="Google Shape;65;p21"/>
          <p:cNvSpPr txBox="1"/>
          <p:nvPr>
            <p:ph idx="1" type="body"/>
          </p:nvPr>
        </p:nvSpPr>
        <p:spPr>
          <a:xfrm>
            <a:off x="1062038" y="2386013"/>
            <a:ext cx="3913241" cy="40147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1"/>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person in a dark room&#10;&#10;Description automatically generated" id="6" name="Google Shape;6;p12"/>
          <p:cNvPicPr preferRelativeResize="0"/>
          <p:nvPr/>
        </p:nvPicPr>
        <p:blipFill rotWithShape="1">
          <a:blip r:embed="rId1">
            <a:alphaModFix/>
          </a:blip>
          <a:srcRect b="0" l="0" r="0" t="0"/>
          <a:stretch/>
        </p:blipFill>
        <p:spPr>
          <a:xfrm>
            <a:off x="10905744" y="0"/>
            <a:ext cx="1286256" cy="6858000"/>
          </a:xfrm>
          <a:prstGeom prst="rect">
            <a:avLst/>
          </a:prstGeom>
          <a:noFill/>
          <a:ln>
            <a:noFill/>
          </a:ln>
        </p:spPr>
      </p:pic>
      <p:sp>
        <p:nvSpPr>
          <p:cNvPr id="7" name="Google Shape;7;p12"/>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marR="0" rtl="0" algn="l">
              <a:lnSpc>
                <a:spcPct val="110000"/>
              </a:lnSpc>
              <a:spcBef>
                <a:spcPts val="0"/>
              </a:spcBef>
              <a:spcAft>
                <a:spcPts val="0"/>
              </a:spcAft>
              <a:buClr>
                <a:srgbClr val="262626"/>
              </a:buClr>
              <a:buSzPts val="2800"/>
              <a:buFont typeface="Arial"/>
              <a:buNone/>
              <a:defRPr b="0" i="0" sz="28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2"/>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262626"/>
              </a:buClr>
              <a:buSzPts val="1600"/>
              <a:buFont typeface="Arial"/>
              <a:buChar char="•"/>
              <a:defRPr b="0" i="0" sz="2000" u="none" cap="none" strike="noStrike">
                <a:solidFill>
                  <a:srgbClr val="262626"/>
                </a:solidFill>
                <a:latin typeface="Arial"/>
                <a:ea typeface="Arial"/>
                <a:cs typeface="Arial"/>
                <a:sym typeface="Arial"/>
              </a:defRPr>
            </a:lvl1pPr>
            <a:lvl2pPr indent="-228600" lvl="1" marL="914400" marR="0" rtl="0" algn="l">
              <a:lnSpc>
                <a:spcPct val="100000"/>
              </a:lnSpc>
              <a:spcBef>
                <a:spcPts val="500"/>
              </a:spcBef>
              <a:spcAft>
                <a:spcPts val="0"/>
              </a:spcAft>
              <a:buClr>
                <a:srgbClr val="262626"/>
              </a:buClr>
              <a:buSzPts val="1800"/>
              <a:buFont typeface="Arial"/>
              <a:buNone/>
              <a:defRPr b="0" i="0" sz="1800" u="none" cap="none" strike="noStrike">
                <a:solidFill>
                  <a:srgbClr val="262626"/>
                </a:solidFill>
                <a:latin typeface="Arial"/>
                <a:ea typeface="Arial"/>
                <a:cs typeface="Arial"/>
                <a:sym typeface="Arial"/>
              </a:defRPr>
            </a:lvl2pPr>
            <a:lvl3pPr indent="-309880" lvl="2" marL="1371600" marR="0" rtl="0" algn="l">
              <a:lnSpc>
                <a:spcPct val="100000"/>
              </a:lnSpc>
              <a:spcBef>
                <a:spcPts val="500"/>
              </a:spcBef>
              <a:spcAft>
                <a:spcPts val="0"/>
              </a:spcAft>
              <a:buClr>
                <a:srgbClr val="262626"/>
              </a:buClr>
              <a:buSzPts val="1280"/>
              <a:buFont typeface="Arial"/>
              <a:buChar char="•"/>
              <a:defRPr b="0" i="0" sz="1600" u="none" cap="none" strike="noStrike">
                <a:solidFill>
                  <a:srgbClr val="262626"/>
                </a:solidFill>
                <a:latin typeface="Arial"/>
                <a:ea typeface="Arial"/>
                <a:cs typeface="Arial"/>
                <a:sym typeface="Arial"/>
              </a:defRPr>
            </a:lvl3pPr>
            <a:lvl4pPr indent="-228600" lvl="3" marL="1828800" marR="0" rtl="0" algn="l">
              <a:lnSpc>
                <a:spcPct val="100000"/>
              </a:lnSpc>
              <a:spcBef>
                <a:spcPts val="500"/>
              </a:spcBef>
              <a:spcAft>
                <a:spcPts val="0"/>
              </a:spcAft>
              <a:buClr>
                <a:srgbClr val="262626"/>
              </a:buClr>
              <a:buSzPts val="1400"/>
              <a:buFont typeface="Arial"/>
              <a:buNone/>
              <a:defRPr b="0" i="0" sz="1400" u="none" cap="none" strike="noStrike">
                <a:solidFill>
                  <a:srgbClr val="262626"/>
                </a:solidFill>
                <a:latin typeface="Arial"/>
                <a:ea typeface="Arial"/>
                <a:cs typeface="Arial"/>
                <a:sym typeface="Arial"/>
              </a:defRPr>
            </a:lvl4pPr>
            <a:lvl5pPr indent="-299720" lvl="4" marL="2286000" marR="0" rtl="0" algn="l">
              <a:lnSpc>
                <a:spcPct val="100000"/>
              </a:lnSpc>
              <a:spcBef>
                <a:spcPts val="500"/>
              </a:spcBef>
              <a:spcAft>
                <a:spcPts val="0"/>
              </a:spcAft>
              <a:buClr>
                <a:srgbClr val="262626"/>
              </a:buClr>
              <a:buSzPts val="1120"/>
              <a:buFont typeface="Arial"/>
              <a:buChar char="•"/>
              <a:defRPr b="0" i="0" sz="1400" u="none" cap="none" strike="noStrike">
                <a:solidFill>
                  <a:srgbClr val="26262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2"/>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pic>
        <p:nvPicPr>
          <p:cNvPr id="85" name="Google Shape;85;p1"/>
          <p:cNvPicPr preferRelativeResize="0"/>
          <p:nvPr/>
        </p:nvPicPr>
        <p:blipFill rotWithShape="1">
          <a:blip r:embed="rId3">
            <a:alphaModFix/>
          </a:blip>
          <a:srcRect b="0" l="0" r="0" t="0"/>
          <a:stretch/>
        </p:blipFill>
        <p:spPr>
          <a:xfrm>
            <a:off x="10905744" y="0"/>
            <a:ext cx="1286256" cy="6858000"/>
          </a:xfrm>
          <a:prstGeom prst="rect">
            <a:avLst/>
          </a:prstGeom>
          <a:noFill/>
          <a:ln>
            <a:noFill/>
          </a:ln>
        </p:spPr>
      </p:pic>
      <p:sp>
        <p:nvSpPr>
          <p:cNvPr id="86" name="Google Shape;86;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a:off x="0" y="0"/>
            <a:ext cx="12192000" cy="6858000"/>
          </a:xfrm>
          <a:prstGeom prst="rect">
            <a:avLst/>
          </a:pr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8" name="Google Shape;88;p1"/>
          <p:cNvPicPr preferRelativeResize="0"/>
          <p:nvPr/>
        </p:nvPicPr>
        <p:blipFill rotWithShape="1">
          <a:blip r:embed="rId4">
            <a:alphaModFix/>
          </a:blip>
          <a:srcRect b="0" l="2769" r="12511" t="0"/>
          <a:stretch/>
        </p:blipFill>
        <p:spPr>
          <a:xfrm>
            <a:off x="3" y="10"/>
            <a:ext cx="11842953" cy="6857990"/>
          </a:xfrm>
          <a:custGeom>
            <a:rect b="b" l="l" r="r" t="t"/>
            <a:pathLst>
              <a:path extrusionOk="0" h="6858000" w="11619861">
                <a:moveTo>
                  <a:pt x="5638800" y="0"/>
                </a:moveTo>
                <a:lnTo>
                  <a:pt x="11428670" y="0"/>
                </a:lnTo>
                <a:lnTo>
                  <a:pt x="11442829" y="33656"/>
                </a:lnTo>
                <a:cubicBezTo>
                  <a:pt x="11457061" y="70281"/>
                  <a:pt x="11468943" y="108055"/>
                  <a:pt x="11465314" y="122568"/>
                </a:cubicBezTo>
                <a:cubicBezTo>
                  <a:pt x="11474457" y="132706"/>
                  <a:pt x="11480503" y="147820"/>
                  <a:pt x="11472286" y="162573"/>
                </a:cubicBezTo>
                <a:cubicBezTo>
                  <a:pt x="11475078" y="192508"/>
                  <a:pt x="11490254" y="189146"/>
                  <a:pt x="11490974" y="210729"/>
                </a:cubicBezTo>
                <a:cubicBezTo>
                  <a:pt x="11490889" y="212701"/>
                  <a:pt x="11480528" y="239500"/>
                  <a:pt x="11480443" y="241472"/>
                </a:cubicBezTo>
                <a:cubicBezTo>
                  <a:pt x="11480595" y="245439"/>
                  <a:pt x="11477902" y="263602"/>
                  <a:pt x="11478724" y="265176"/>
                </a:cubicBezTo>
                <a:lnTo>
                  <a:pt x="11490979" y="308602"/>
                </a:lnTo>
                <a:cubicBezTo>
                  <a:pt x="11497142" y="323023"/>
                  <a:pt x="11493173" y="330071"/>
                  <a:pt x="11500574" y="346312"/>
                </a:cubicBezTo>
                <a:cubicBezTo>
                  <a:pt x="11501005" y="363026"/>
                  <a:pt x="11525492" y="428016"/>
                  <a:pt x="11543805" y="416277"/>
                </a:cubicBezTo>
                <a:cubicBezTo>
                  <a:pt x="11544499" y="421593"/>
                  <a:pt x="11549632" y="476484"/>
                  <a:pt x="11552623" y="477942"/>
                </a:cubicBezTo>
                <a:lnTo>
                  <a:pt x="11588513" y="533507"/>
                </a:lnTo>
                <a:cubicBezTo>
                  <a:pt x="11585427" y="565606"/>
                  <a:pt x="11588997" y="570393"/>
                  <a:pt x="11568440" y="576824"/>
                </a:cubicBezTo>
                <a:cubicBezTo>
                  <a:pt x="11566910" y="587848"/>
                  <a:pt x="11546750" y="585072"/>
                  <a:pt x="11545220" y="596096"/>
                </a:cubicBezTo>
                <a:cubicBezTo>
                  <a:pt x="11544257" y="601812"/>
                  <a:pt x="11549666" y="624126"/>
                  <a:pt x="11548703" y="629842"/>
                </a:cubicBezTo>
                <a:cubicBezTo>
                  <a:pt x="11547111" y="634222"/>
                  <a:pt x="11547298" y="629048"/>
                  <a:pt x="11550826" y="637141"/>
                </a:cubicBezTo>
                <a:lnTo>
                  <a:pt x="11555214" y="657816"/>
                </a:lnTo>
                <a:lnTo>
                  <a:pt x="11529729" y="705948"/>
                </a:lnTo>
                <a:cubicBezTo>
                  <a:pt x="11528040" y="711455"/>
                  <a:pt x="11527394" y="750294"/>
                  <a:pt x="11523813" y="755027"/>
                </a:cubicBezTo>
                <a:cubicBezTo>
                  <a:pt x="11555210" y="796951"/>
                  <a:pt x="11517337" y="778711"/>
                  <a:pt x="11530982" y="830985"/>
                </a:cubicBezTo>
                <a:cubicBezTo>
                  <a:pt x="11531450" y="859675"/>
                  <a:pt x="11524998" y="848949"/>
                  <a:pt x="11514327" y="879613"/>
                </a:cubicBezTo>
                <a:cubicBezTo>
                  <a:pt x="11519406" y="919841"/>
                  <a:pt x="11478511" y="928472"/>
                  <a:pt x="11490672" y="979172"/>
                </a:cubicBezTo>
                <a:cubicBezTo>
                  <a:pt x="11515775" y="1085309"/>
                  <a:pt x="11507241" y="1150545"/>
                  <a:pt x="11516289" y="1196557"/>
                </a:cubicBezTo>
                <a:cubicBezTo>
                  <a:pt x="11521348" y="1221504"/>
                  <a:pt x="11536896" y="1236311"/>
                  <a:pt x="11539108" y="1251394"/>
                </a:cubicBezTo>
                <a:cubicBezTo>
                  <a:pt x="11548223" y="1290255"/>
                  <a:pt x="11544849" y="1316963"/>
                  <a:pt x="11538240" y="1348824"/>
                </a:cubicBezTo>
                <a:cubicBezTo>
                  <a:pt x="11530584" y="1373975"/>
                  <a:pt x="11546850" y="1434268"/>
                  <a:pt x="11551155" y="1476990"/>
                </a:cubicBezTo>
                <a:cubicBezTo>
                  <a:pt x="11558510" y="1515368"/>
                  <a:pt x="11554900" y="1493900"/>
                  <a:pt x="11559895" y="1518899"/>
                </a:cubicBezTo>
                <a:cubicBezTo>
                  <a:pt x="11572860" y="1524507"/>
                  <a:pt x="11562694" y="1565220"/>
                  <a:pt x="11568433" y="1586295"/>
                </a:cubicBezTo>
                <a:cubicBezTo>
                  <a:pt x="11574173" y="1607371"/>
                  <a:pt x="11585805" y="1626552"/>
                  <a:pt x="11594333" y="1645354"/>
                </a:cubicBezTo>
                <a:cubicBezTo>
                  <a:pt x="11589005" y="1655379"/>
                  <a:pt x="11593442" y="1665311"/>
                  <a:pt x="11600220" y="1678039"/>
                </a:cubicBezTo>
                <a:lnTo>
                  <a:pt x="11609129" y="1695495"/>
                </a:lnTo>
                <a:lnTo>
                  <a:pt x="11609349" y="1703137"/>
                </a:lnTo>
                <a:cubicBezTo>
                  <a:pt x="11610568" y="1712297"/>
                  <a:pt x="11612398" y="1720599"/>
                  <a:pt x="11613864" y="1727999"/>
                </a:cubicBezTo>
                <a:lnTo>
                  <a:pt x="11615591" y="1742322"/>
                </a:lnTo>
                <a:lnTo>
                  <a:pt x="11615963" y="1748052"/>
                </a:lnTo>
                <a:lnTo>
                  <a:pt x="11610551" y="1761250"/>
                </a:lnTo>
                <a:lnTo>
                  <a:pt x="11615283" y="1777451"/>
                </a:lnTo>
                <a:lnTo>
                  <a:pt x="11610560" y="1796191"/>
                </a:lnTo>
                <a:cubicBezTo>
                  <a:pt x="11612703" y="1797113"/>
                  <a:pt x="11614750" y="1798430"/>
                  <a:pt x="11616633" y="1800100"/>
                </a:cubicBezTo>
                <a:lnTo>
                  <a:pt x="11617982" y="1854521"/>
                </a:lnTo>
                <a:lnTo>
                  <a:pt x="11619861" y="1861726"/>
                </a:lnTo>
                <a:lnTo>
                  <a:pt x="11614191" y="1887969"/>
                </a:lnTo>
                <a:cubicBezTo>
                  <a:pt x="11612338" y="1902224"/>
                  <a:pt x="11611675" y="1915868"/>
                  <a:pt x="11611655" y="1929078"/>
                </a:cubicBezTo>
                <a:lnTo>
                  <a:pt x="11613646" y="1975677"/>
                </a:lnTo>
                <a:lnTo>
                  <a:pt x="11608395" y="1989384"/>
                </a:lnTo>
                <a:cubicBezTo>
                  <a:pt x="11606094" y="2010149"/>
                  <a:pt x="11616282" y="2042405"/>
                  <a:pt x="11615654" y="2064306"/>
                </a:cubicBezTo>
                <a:lnTo>
                  <a:pt x="11617530" y="2102324"/>
                </a:lnTo>
                <a:lnTo>
                  <a:pt x="11618063" y="2142771"/>
                </a:lnTo>
                <a:lnTo>
                  <a:pt x="11616356" y="2172845"/>
                </a:lnTo>
                <a:lnTo>
                  <a:pt x="11608475" y="2232480"/>
                </a:lnTo>
                <a:cubicBezTo>
                  <a:pt x="11610626" y="2269398"/>
                  <a:pt x="11587628" y="2297971"/>
                  <a:pt x="11593913" y="2338142"/>
                </a:cubicBezTo>
                <a:cubicBezTo>
                  <a:pt x="11575073" y="2401224"/>
                  <a:pt x="11576464" y="2419485"/>
                  <a:pt x="11575756" y="2476862"/>
                </a:cubicBezTo>
                <a:cubicBezTo>
                  <a:pt x="11589723" y="2467572"/>
                  <a:pt x="11571230" y="2526955"/>
                  <a:pt x="11565840" y="2545341"/>
                </a:cubicBezTo>
                <a:cubicBezTo>
                  <a:pt x="11559721" y="2585374"/>
                  <a:pt x="11543362" y="2648236"/>
                  <a:pt x="11532117" y="2703882"/>
                </a:cubicBezTo>
                <a:cubicBezTo>
                  <a:pt x="11519367" y="2746179"/>
                  <a:pt x="11528497" y="2797815"/>
                  <a:pt x="11523922" y="2827539"/>
                </a:cubicBezTo>
                <a:lnTo>
                  <a:pt x="11504663" y="2882227"/>
                </a:lnTo>
                <a:lnTo>
                  <a:pt x="11505538" y="2884388"/>
                </a:lnTo>
                <a:cubicBezTo>
                  <a:pt x="11506669" y="2893476"/>
                  <a:pt x="11505148" y="2898681"/>
                  <a:pt x="11502462" y="2902153"/>
                </a:cubicBezTo>
                <a:lnTo>
                  <a:pt x="11485833" y="2939919"/>
                </a:lnTo>
                <a:lnTo>
                  <a:pt x="11486863" y="2944845"/>
                </a:lnTo>
                <a:lnTo>
                  <a:pt x="11477199" y="2980246"/>
                </a:lnTo>
                <a:lnTo>
                  <a:pt x="11478378" y="2981050"/>
                </a:lnTo>
                <a:cubicBezTo>
                  <a:pt x="11480801" y="2983659"/>
                  <a:pt x="11482173" y="2987107"/>
                  <a:pt x="11481387" y="2992406"/>
                </a:cubicBezTo>
                <a:cubicBezTo>
                  <a:pt x="11501817" y="2988896"/>
                  <a:pt x="11488266" y="2997455"/>
                  <a:pt x="11484142" y="3013393"/>
                </a:cubicBezTo>
                <a:cubicBezTo>
                  <a:pt x="11486711" y="3031764"/>
                  <a:pt x="11494906" y="3086486"/>
                  <a:pt x="11496802" y="3102629"/>
                </a:cubicBezTo>
                <a:cubicBezTo>
                  <a:pt x="11496373" y="3105170"/>
                  <a:pt x="11495945" y="3107710"/>
                  <a:pt x="11495516" y="3110252"/>
                </a:cubicBezTo>
                <a:lnTo>
                  <a:pt x="11495784" y="3110483"/>
                </a:lnTo>
                <a:cubicBezTo>
                  <a:pt x="11496132" y="3112307"/>
                  <a:pt x="11495944" y="3114876"/>
                  <a:pt x="11495011" y="3118680"/>
                </a:cubicBezTo>
                <a:lnTo>
                  <a:pt x="11493169" y="3124153"/>
                </a:lnTo>
                <a:lnTo>
                  <a:pt x="11490674" y="3138944"/>
                </a:lnTo>
                <a:lnTo>
                  <a:pt x="11491765" y="3144555"/>
                </a:lnTo>
                <a:lnTo>
                  <a:pt x="11495012" y="3147533"/>
                </a:lnTo>
                <a:lnTo>
                  <a:pt x="11494387" y="3148776"/>
                </a:lnTo>
                <a:cubicBezTo>
                  <a:pt x="11486482" y="3157155"/>
                  <a:pt x="11477013" y="3157384"/>
                  <a:pt x="11499655" y="3179056"/>
                </a:cubicBezTo>
                <a:cubicBezTo>
                  <a:pt x="11485713" y="3199654"/>
                  <a:pt x="11500063" y="3209438"/>
                  <a:pt x="11500262" y="3244106"/>
                </a:cubicBezTo>
                <a:cubicBezTo>
                  <a:pt x="11488523" y="3254627"/>
                  <a:pt x="11490225" y="3266825"/>
                  <a:pt x="11496085" y="3280159"/>
                </a:cubicBezTo>
                <a:cubicBezTo>
                  <a:pt x="11486626" y="3310661"/>
                  <a:pt x="11492641" y="3343395"/>
                  <a:pt x="11489593" y="3380227"/>
                </a:cubicBezTo>
                <a:cubicBezTo>
                  <a:pt x="11471054" y="3414938"/>
                  <a:pt x="11490191" y="3442340"/>
                  <a:pt x="11486837" y="3481669"/>
                </a:cubicBezTo>
                <a:cubicBezTo>
                  <a:pt x="11484572" y="3519815"/>
                  <a:pt x="11475994" y="3578100"/>
                  <a:pt x="11476004" y="3609102"/>
                </a:cubicBezTo>
                <a:cubicBezTo>
                  <a:pt x="11488069" y="3625738"/>
                  <a:pt x="11456995" y="3658722"/>
                  <a:pt x="11486896" y="3667680"/>
                </a:cubicBezTo>
                <a:cubicBezTo>
                  <a:pt x="11479672" y="3681675"/>
                  <a:pt x="11464934" y="3685219"/>
                  <a:pt x="11485224" y="3688978"/>
                </a:cubicBezTo>
                <a:cubicBezTo>
                  <a:pt x="11483381" y="3693836"/>
                  <a:pt x="11483987" y="3697658"/>
                  <a:pt x="11485772" y="3701034"/>
                </a:cubicBezTo>
                <a:lnTo>
                  <a:pt x="11470205" y="3733138"/>
                </a:lnTo>
                <a:lnTo>
                  <a:pt x="11470178" y="3738272"/>
                </a:lnTo>
                <a:lnTo>
                  <a:pt x="11456626" y="3757103"/>
                </a:lnTo>
                <a:lnTo>
                  <a:pt x="11439893" y="3785165"/>
                </a:lnTo>
                <a:lnTo>
                  <a:pt x="11440287" y="3787567"/>
                </a:lnTo>
                <a:lnTo>
                  <a:pt x="11430559" y="3798840"/>
                </a:lnTo>
                <a:cubicBezTo>
                  <a:pt x="11426682" y="3802113"/>
                  <a:pt x="11422297" y="3804565"/>
                  <a:pt x="11417224" y="3805827"/>
                </a:cubicBezTo>
                <a:cubicBezTo>
                  <a:pt x="11423876" y="3863065"/>
                  <a:pt x="11389890" y="3897978"/>
                  <a:pt x="11377341" y="3950731"/>
                </a:cubicBezTo>
                <a:cubicBezTo>
                  <a:pt x="11356607" y="4011522"/>
                  <a:pt x="11330996" y="4072111"/>
                  <a:pt x="11304699" y="4139775"/>
                </a:cubicBezTo>
                <a:cubicBezTo>
                  <a:pt x="11261728" y="4180650"/>
                  <a:pt x="11267699" y="4287896"/>
                  <a:pt x="11236691" y="4342408"/>
                </a:cubicBezTo>
                <a:cubicBezTo>
                  <a:pt x="11254748" y="4388711"/>
                  <a:pt x="11216894" y="4372734"/>
                  <a:pt x="11211370" y="4409253"/>
                </a:cubicBezTo>
                <a:cubicBezTo>
                  <a:pt x="11188072" y="4387501"/>
                  <a:pt x="11229176" y="4459090"/>
                  <a:pt x="11198937" y="4446891"/>
                </a:cubicBezTo>
                <a:cubicBezTo>
                  <a:pt x="11198888" y="4453923"/>
                  <a:pt x="11183534" y="4459537"/>
                  <a:pt x="11184671" y="4466851"/>
                </a:cubicBezTo>
                <a:lnTo>
                  <a:pt x="11188063" y="4490235"/>
                </a:lnTo>
                <a:lnTo>
                  <a:pt x="11188431" y="4511803"/>
                </a:lnTo>
                <a:cubicBezTo>
                  <a:pt x="11180634" y="4536731"/>
                  <a:pt x="11165874" y="4596454"/>
                  <a:pt x="11154686" y="4628605"/>
                </a:cubicBezTo>
                <a:cubicBezTo>
                  <a:pt x="11145272" y="4638808"/>
                  <a:pt x="11133591" y="4680327"/>
                  <a:pt x="11138768" y="4693911"/>
                </a:cubicBezTo>
                <a:cubicBezTo>
                  <a:pt x="11137166" y="4703681"/>
                  <a:pt x="11112818" y="4722312"/>
                  <a:pt x="11120092" y="4732526"/>
                </a:cubicBezTo>
                <a:cubicBezTo>
                  <a:pt x="11128146" y="4746579"/>
                  <a:pt x="11099872" y="4764542"/>
                  <a:pt x="11114114" y="4769246"/>
                </a:cubicBezTo>
                <a:cubicBezTo>
                  <a:pt x="11094446" y="4782293"/>
                  <a:pt x="11110059" y="4814880"/>
                  <a:pt x="11108503" y="4836496"/>
                </a:cubicBezTo>
                <a:cubicBezTo>
                  <a:pt x="11090709" y="4845134"/>
                  <a:pt x="11104990" y="4881970"/>
                  <a:pt x="11092373" y="4922600"/>
                </a:cubicBezTo>
                <a:cubicBezTo>
                  <a:pt x="11072170" y="4931649"/>
                  <a:pt x="11099915" y="4955799"/>
                  <a:pt x="11069236" y="4977533"/>
                </a:cubicBezTo>
                <a:cubicBezTo>
                  <a:pt x="11060998" y="4993767"/>
                  <a:pt x="11053970" y="4991342"/>
                  <a:pt x="11042946" y="5020006"/>
                </a:cubicBezTo>
                <a:cubicBezTo>
                  <a:pt x="10998923" y="5057323"/>
                  <a:pt x="11008139" y="5102817"/>
                  <a:pt x="10987229" y="5143800"/>
                </a:cubicBezTo>
                <a:cubicBezTo>
                  <a:pt x="10966477" y="5191707"/>
                  <a:pt x="10967842" y="5166600"/>
                  <a:pt x="10954583" y="5210327"/>
                </a:cubicBezTo>
                <a:cubicBezTo>
                  <a:pt x="10962638" y="5222499"/>
                  <a:pt x="10958765" y="5247141"/>
                  <a:pt x="10949135" y="5257786"/>
                </a:cubicBezTo>
                <a:cubicBezTo>
                  <a:pt x="10939828" y="5281474"/>
                  <a:pt x="10950388" y="5291783"/>
                  <a:pt x="10926106" y="5307888"/>
                </a:cubicBezTo>
                <a:cubicBezTo>
                  <a:pt x="10941698" y="5310906"/>
                  <a:pt x="10915547" y="5356555"/>
                  <a:pt x="10934066" y="5353077"/>
                </a:cubicBezTo>
                <a:cubicBezTo>
                  <a:pt x="10941382" y="5375535"/>
                  <a:pt x="10917572" y="5372233"/>
                  <a:pt x="10923251" y="5393699"/>
                </a:cubicBezTo>
                <a:cubicBezTo>
                  <a:pt x="10915971" y="5420167"/>
                  <a:pt x="10906588" y="5474876"/>
                  <a:pt x="10900121" y="5496165"/>
                </a:cubicBezTo>
                <a:lnTo>
                  <a:pt x="10901434" y="5563292"/>
                </a:lnTo>
                <a:cubicBezTo>
                  <a:pt x="10857162" y="5627591"/>
                  <a:pt x="10926163" y="5569977"/>
                  <a:pt x="10891103" y="5680897"/>
                </a:cubicBezTo>
                <a:cubicBezTo>
                  <a:pt x="10885020" y="5685744"/>
                  <a:pt x="10886763" y="5701244"/>
                  <a:pt x="10893477" y="5701971"/>
                </a:cubicBezTo>
                <a:cubicBezTo>
                  <a:pt x="10889915" y="5708544"/>
                  <a:pt x="10873871" y="5721689"/>
                  <a:pt x="10883760" y="5726858"/>
                </a:cubicBezTo>
                <a:cubicBezTo>
                  <a:pt x="10880410" y="5745270"/>
                  <a:pt x="10875270" y="5763029"/>
                  <a:pt x="10868506" y="5779721"/>
                </a:cubicBezTo>
                <a:lnTo>
                  <a:pt x="10850945" y="5850734"/>
                </a:lnTo>
                <a:cubicBezTo>
                  <a:pt x="10848690" y="5878587"/>
                  <a:pt x="10848547" y="5884771"/>
                  <a:pt x="10846293" y="5912624"/>
                </a:cubicBezTo>
                <a:cubicBezTo>
                  <a:pt x="10841468" y="5915725"/>
                  <a:pt x="10848381" y="5944892"/>
                  <a:pt x="10853343" y="5946151"/>
                </a:cubicBezTo>
                <a:cubicBezTo>
                  <a:pt x="10850294" y="5950845"/>
                  <a:pt x="10828893" y="5963927"/>
                  <a:pt x="10835955" y="5968942"/>
                </a:cubicBezTo>
                <a:cubicBezTo>
                  <a:pt x="10828756" y="5996614"/>
                  <a:pt x="10816374" y="6021531"/>
                  <a:pt x="10800001" y="6041279"/>
                </a:cubicBezTo>
                <a:cubicBezTo>
                  <a:pt x="10789590" y="6064654"/>
                  <a:pt x="10779488" y="6096456"/>
                  <a:pt x="10773494" y="6109194"/>
                </a:cubicBezTo>
                <a:cubicBezTo>
                  <a:pt x="10772383" y="6119174"/>
                  <a:pt x="10771271" y="6129154"/>
                  <a:pt x="10770160" y="6139134"/>
                </a:cubicBezTo>
                <a:lnTo>
                  <a:pt x="10752910" y="6177213"/>
                </a:lnTo>
                <a:cubicBezTo>
                  <a:pt x="10725136" y="6177527"/>
                  <a:pt x="10779719" y="6230913"/>
                  <a:pt x="10768830" y="6241402"/>
                </a:cubicBezTo>
                <a:cubicBezTo>
                  <a:pt x="10774289" y="6250272"/>
                  <a:pt x="10753478" y="6267243"/>
                  <a:pt x="10750501" y="6273156"/>
                </a:cubicBezTo>
                <a:cubicBezTo>
                  <a:pt x="10748681" y="6287383"/>
                  <a:pt x="10754389" y="6306338"/>
                  <a:pt x="10752569" y="6320566"/>
                </a:cubicBezTo>
                <a:cubicBezTo>
                  <a:pt x="10751768" y="6327767"/>
                  <a:pt x="10755693" y="6327441"/>
                  <a:pt x="10754891" y="6334642"/>
                </a:cubicBezTo>
                <a:cubicBezTo>
                  <a:pt x="10755774" y="6348287"/>
                  <a:pt x="10777088" y="6397821"/>
                  <a:pt x="10771728" y="6415250"/>
                </a:cubicBezTo>
                <a:cubicBezTo>
                  <a:pt x="10764984" y="6436075"/>
                  <a:pt x="10767832" y="6453035"/>
                  <a:pt x="10765912" y="6467672"/>
                </a:cubicBezTo>
                <a:cubicBezTo>
                  <a:pt x="10764543" y="6481167"/>
                  <a:pt x="10763176" y="6494661"/>
                  <a:pt x="10761808" y="6508156"/>
                </a:cubicBezTo>
                <a:cubicBezTo>
                  <a:pt x="10759872" y="6515275"/>
                  <a:pt x="10769603" y="6528329"/>
                  <a:pt x="10763042" y="6540135"/>
                </a:cubicBezTo>
                <a:cubicBezTo>
                  <a:pt x="10761908" y="6555315"/>
                  <a:pt x="10760772" y="6570496"/>
                  <a:pt x="10759638" y="6585676"/>
                </a:cubicBezTo>
                <a:cubicBezTo>
                  <a:pt x="10747352" y="6605911"/>
                  <a:pt x="10785136" y="6620412"/>
                  <a:pt x="10769479" y="6649843"/>
                </a:cubicBezTo>
                <a:cubicBezTo>
                  <a:pt x="10784195" y="6676108"/>
                  <a:pt x="10760807" y="6682344"/>
                  <a:pt x="10755139" y="6716645"/>
                </a:cubicBezTo>
                <a:cubicBezTo>
                  <a:pt x="10740355" y="6740971"/>
                  <a:pt x="10762343" y="6772070"/>
                  <a:pt x="10757944" y="6807038"/>
                </a:cubicBezTo>
                <a:lnTo>
                  <a:pt x="10715040" y="6858000"/>
                </a:lnTo>
                <a:lnTo>
                  <a:pt x="0" y="6858000"/>
                </a:lnTo>
                <a:lnTo>
                  <a:pt x="0" y="356252"/>
                </a:lnTo>
                <a:lnTo>
                  <a:pt x="31169" y="364025"/>
                </a:lnTo>
                <a:cubicBezTo>
                  <a:pt x="43366" y="367845"/>
                  <a:pt x="54258" y="370291"/>
                  <a:pt x="61793" y="365362"/>
                </a:cubicBezTo>
                <a:cubicBezTo>
                  <a:pt x="62777" y="382239"/>
                  <a:pt x="97336" y="360459"/>
                  <a:pt x="106163" y="376612"/>
                </a:cubicBezTo>
                <a:cubicBezTo>
                  <a:pt x="103874" y="402865"/>
                  <a:pt x="166927" y="394547"/>
                  <a:pt x="195047" y="405647"/>
                </a:cubicBezTo>
                <a:cubicBezTo>
                  <a:pt x="192191" y="420157"/>
                  <a:pt x="229342" y="424363"/>
                  <a:pt x="207416" y="435428"/>
                </a:cubicBezTo>
                <a:cubicBezTo>
                  <a:pt x="225810" y="443657"/>
                  <a:pt x="226898" y="429534"/>
                  <a:pt x="235616" y="425460"/>
                </a:cubicBezTo>
                <a:cubicBezTo>
                  <a:pt x="257905" y="428749"/>
                  <a:pt x="253929" y="415876"/>
                  <a:pt x="256504" y="406810"/>
                </a:cubicBezTo>
                <a:cubicBezTo>
                  <a:pt x="278448" y="430795"/>
                  <a:pt x="320034" y="410726"/>
                  <a:pt x="358906" y="409646"/>
                </a:cubicBezTo>
                <a:cubicBezTo>
                  <a:pt x="382042" y="411071"/>
                  <a:pt x="415063" y="457026"/>
                  <a:pt x="436774" y="436156"/>
                </a:cubicBezTo>
                <a:cubicBezTo>
                  <a:pt x="450774" y="442766"/>
                  <a:pt x="471838" y="423064"/>
                  <a:pt x="484259" y="443483"/>
                </a:cubicBezTo>
                <a:cubicBezTo>
                  <a:pt x="519803" y="438579"/>
                  <a:pt x="531290" y="449149"/>
                  <a:pt x="562042" y="439906"/>
                </a:cubicBezTo>
                <a:cubicBezTo>
                  <a:pt x="600399" y="440212"/>
                  <a:pt x="571554" y="465751"/>
                  <a:pt x="624598" y="459868"/>
                </a:cubicBezTo>
                <a:cubicBezTo>
                  <a:pt x="649155" y="469270"/>
                  <a:pt x="676517" y="475038"/>
                  <a:pt x="704044" y="476614"/>
                </a:cubicBezTo>
                <a:cubicBezTo>
                  <a:pt x="705372" y="470735"/>
                  <a:pt x="718396" y="478989"/>
                  <a:pt x="723866" y="480603"/>
                </a:cubicBezTo>
                <a:cubicBezTo>
                  <a:pt x="722805" y="476777"/>
                  <a:pt x="733323" y="474871"/>
                  <a:pt x="738165" y="478008"/>
                </a:cubicBezTo>
                <a:cubicBezTo>
                  <a:pt x="824566" y="491139"/>
                  <a:pt x="767794" y="455710"/>
                  <a:pt x="823490" y="476812"/>
                </a:cubicBezTo>
                <a:cubicBezTo>
                  <a:pt x="857898" y="481061"/>
                  <a:pt x="845052" y="436988"/>
                  <a:pt x="885113" y="458331"/>
                </a:cubicBezTo>
                <a:cubicBezTo>
                  <a:pt x="926099" y="458657"/>
                  <a:pt x="947739" y="442680"/>
                  <a:pt x="988932" y="454726"/>
                </a:cubicBezTo>
                <a:cubicBezTo>
                  <a:pt x="1027285" y="454962"/>
                  <a:pt x="1058562" y="448590"/>
                  <a:pt x="1092558" y="454020"/>
                </a:cubicBezTo>
                <a:cubicBezTo>
                  <a:pt x="1104202" y="448849"/>
                  <a:pt x="1116031" y="446881"/>
                  <a:pt x="1130488" y="455151"/>
                </a:cubicBezTo>
                <a:cubicBezTo>
                  <a:pt x="1156820" y="453582"/>
                  <a:pt x="1166389" y="446788"/>
                  <a:pt x="1180239" y="447442"/>
                </a:cubicBezTo>
                <a:lnTo>
                  <a:pt x="1196023" y="450989"/>
                </a:lnTo>
                <a:lnTo>
                  <a:pt x="1196350" y="451000"/>
                </a:lnTo>
                <a:lnTo>
                  <a:pt x="1207898" y="440222"/>
                </a:lnTo>
                <a:cubicBezTo>
                  <a:pt x="1217116" y="435867"/>
                  <a:pt x="1221314" y="447926"/>
                  <a:pt x="1239671" y="449324"/>
                </a:cubicBezTo>
                <a:lnTo>
                  <a:pt x="1243324" y="454961"/>
                </a:lnTo>
                <a:lnTo>
                  <a:pt x="1249491" y="456220"/>
                </a:lnTo>
                <a:cubicBezTo>
                  <a:pt x="1297335" y="461293"/>
                  <a:pt x="1352139" y="438083"/>
                  <a:pt x="1388841" y="448761"/>
                </a:cubicBezTo>
                <a:cubicBezTo>
                  <a:pt x="1438245" y="451191"/>
                  <a:pt x="1465569" y="429692"/>
                  <a:pt x="1500630" y="420723"/>
                </a:cubicBezTo>
                <a:cubicBezTo>
                  <a:pt x="1507200" y="447773"/>
                  <a:pt x="1576260" y="406112"/>
                  <a:pt x="1565988" y="430954"/>
                </a:cubicBezTo>
                <a:cubicBezTo>
                  <a:pt x="1615285" y="423341"/>
                  <a:pt x="1592572" y="448986"/>
                  <a:pt x="1637079" y="420187"/>
                </a:cubicBezTo>
                <a:cubicBezTo>
                  <a:pt x="1727010" y="426207"/>
                  <a:pt x="1823307" y="368864"/>
                  <a:pt x="1904900" y="388441"/>
                </a:cubicBezTo>
                <a:cubicBezTo>
                  <a:pt x="1888828" y="378093"/>
                  <a:pt x="1933357" y="376238"/>
                  <a:pt x="1992624" y="369668"/>
                </a:cubicBezTo>
                <a:lnTo>
                  <a:pt x="1980913" y="361788"/>
                </a:lnTo>
                <a:lnTo>
                  <a:pt x="1983664" y="363536"/>
                </a:lnTo>
                <a:cubicBezTo>
                  <a:pt x="2000496" y="373829"/>
                  <a:pt x="2043587" y="397946"/>
                  <a:pt x="2062468" y="390835"/>
                </a:cubicBezTo>
                <a:lnTo>
                  <a:pt x="2067126" y="384070"/>
                </a:lnTo>
                <a:lnTo>
                  <a:pt x="2104156" y="417019"/>
                </a:lnTo>
                <a:lnTo>
                  <a:pt x="2129682" y="418926"/>
                </a:lnTo>
                <a:cubicBezTo>
                  <a:pt x="2129836" y="419504"/>
                  <a:pt x="2129989" y="420084"/>
                  <a:pt x="2130142" y="420663"/>
                </a:cubicBezTo>
                <a:cubicBezTo>
                  <a:pt x="2131101" y="421727"/>
                  <a:pt x="2132422" y="421667"/>
                  <a:pt x="2134196" y="420987"/>
                </a:cubicBezTo>
                <a:lnTo>
                  <a:pt x="2137182" y="419485"/>
                </a:lnTo>
                <a:lnTo>
                  <a:pt x="2142018" y="419846"/>
                </a:lnTo>
                <a:lnTo>
                  <a:pt x="2155068" y="420370"/>
                </a:lnTo>
                <a:lnTo>
                  <a:pt x="2160455" y="423367"/>
                </a:lnTo>
                <a:lnTo>
                  <a:pt x="2225093" y="420384"/>
                </a:lnTo>
                <a:lnTo>
                  <a:pt x="2244321" y="423982"/>
                </a:lnTo>
                <a:cubicBezTo>
                  <a:pt x="2261833" y="426735"/>
                  <a:pt x="2279026" y="427429"/>
                  <a:pt x="2293930" y="420000"/>
                </a:cubicBezTo>
                <a:cubicBezTo>
                  <a:pt x="2292982" y="432682"/>
                  <a:pt x="2334678" y="411216"/>
                  <a:pt x="2350754" y="419935"/>
                </a:cubicBezTo>
                <a:cubicBezTo>
                  <a:pt x="2361661" y="427476"/>
                  <a:pt x="2376853" y="422720"/>
                  <a:pt x="2391980" y="422693"/>
                </a:cubicBezTo>
                <a:cubicBezTo>
                  <a:pt x="2408951" y="428919"/>
                  <a:pt x="2477550" y="421192"/>
                  <a:pt x="2497587" y="414618"/>
                </a:cubicBezTo>
                <a:cubicBezTo>
                  <a:pt x="2549152" y="391136"/>
                  <a:pt x="2630839" y="412827"/>
                  <a:pt x="2672925" y="394924"/>
                </a:cubicBezTo>
                <a:cubicBezTo>
                  <a:pt x="2686245" y="392554"/>
                  <a:pt x="2698521" y="391835"/>
                  <a:pt x="2710081" y="392147"/>
                </a:cubicBezTo>
                <a:lnTo>
                  <a:pt x="2747984" y="401049"/>
                </a:lnTo>
                <a:lnTo>
                  <a:pt x="2768310" y="400424"/>
                </a:lnTo>
                <a:lnTo>
                  <a:pt x="2773571" y="401435"/>
                </a:lnTo>
                <a:cubicBezTo>
                  <a:pt x="2783616" y="403390"/>
                  <a:pt x="2793612" y="405136"/>
                  <a:pt x="2803894" y="406051"/>
                </a:cubicBezTo>
                <a:cubicBezTo>
                  <a:pt x="2802681" y="378823"/>
                  <a:pt x="2891151" y="409343"/>
                  <a:pt x="2872200" y="386689"/>
                </a:cubicBezTo>
                <a:cubicBezTo>
                  <a:pt x="2914411" y="386908"/>
                  <a:pt x="2906510" y="374789"/>
                  <a:pt x="2924232" y="377814"/>
                </a:cubicBezTo>
                <a:lnTo>
                  <a:pt x="2928744" y="378968"/>
                </a:lnTo>
                <a:lnTo>
                  <a:pt x="2933027" y="382799"/>
                </a:lnTo>
                <a:lnTo>
                  <a:pt x="2942905" y="383274"/>
                </a:lnTo>
                <a:lnTo>
                  <a:pt x="2953299" y="386904"/>
                </a:lnTo>
                <a:cubicBezTo>
                  <a:pt x="3049789" y="368092"/>
                  <a:pt x="3181734" y="381038"/>
                  <a:pt x="3264895" y="350259"/>
                </a:cubicBezTo>
                <a:lnTo>
                  <a:pt x="3336628" y="329413"/>
                </a:lnTo>
                <a:cubicBezTo>
                  <a:pt x="3368701" y="319686"/>
                  <a:pt x="3392663" y="341875"/>
                  <a:pt x="3423347" y="323319"/>
                </a:cubicBezTo>
                <a:cubicBezTo>
                  <a:pt x="3435112" y="313008"/>
                  <a:pt x="3461050" y="308321"/>
                  <a:pt x="3481280" y="312849"/>
                </a:cubicBezTo>
                <a:cubicBezTo>
                  <a:pt x="3484761" y="313628"/>
                  <a:pt x="3487938" y="314656"/>
                  <a:pt x="3490712" y="315903"/>
                </a:cubicBezTo>
                <a:cubicBezTo>
                  <a:pt x="3527740" y="289890"/>
                  <a:pt x="3549459" y="300908"/>
                  <a:pt x="3566774" y="283593"/>
                </a:cubicBezTo>
                <a:cubicBezTo>
                  <a:pt x="3624557" y="274003"/>
                  <a:pt x="3670364" y="287759"/>
                  <a:pt x="3686512" y="272531"/>
                </a:cubicBezTo>
                <a:cubicBezTo>
                  <a:pt x="3715934" y="271930"/>
                  <a:pt x="3755701" y="286697"/>
                  <a:pt x="3778247" y="269989"/>
                </a:cubicBezTo>
                <a:cubicBezTo>
                  <a:pt x="3780923" y="282584"/>
                  <a:pt x="3812272" y="258536"/>
                  <a:pt x="3829082" y="266058"/>
                </a:cubicBezTo>
                <a:cubicBezTo>
                  <a:pt x="3840936" y="272766"/>
                  <a:pt x="3853213" y="267032"/>
                  <a:pt x="3866743" y="265976"/>
                </a:cubicBezTo>
                <a:cubicBezTo>
                  <a:pt x="3883658" y="270972"/>
                  <a:pt x="3942901" y="258670"/>
                  <a:pt x="3959009" y="250810"/>
                </a:cubicBezTo>
                <a:cubicBezTo>
                  <a:pt x="3998630" y="224101"/>
                  <a:pt x="4077760" y="239971"/>
                  <a:pt x="4110449" y="219418"/>
                </a:cubicBezTo>
                <a:cubicBezTo>
                  <a:pt x="4155495" y="206425"/>
                  <a:pt x="4192922" y="220681"/>
                  <a:pt x="4230748" y="221497"/>
                </a:cubicBezTo>
                <a:cubicBezTo>
                  <a:pt x="4222099" y="194680"/>
                  <a:pt x="4309746" y="218812"/>
                  <a:pt x="4286495" y="197719"/>
                </a:cubicBezTo>
                <a:cubicBezTo>
                  <a:pt x="4336943" y="194176"/>
                  <a:pt x="4301574" y="175028"/>
                  <a:pt x="4359131" y="192410"/>
                </a:cubicBezTo>
                <a:cubicBezTo>
                  <a:pt x="4440253" y="167258"/>
                  <a:pt x="4561931" y="171069"/>
                  <a:pt x="4627803" y="134998"/>
                </a:cubicBezTo>
                <a:cubicBezTo>
                  <a:pt x="4698789" y="125374"/>
                  <a:pt x="4732249" y="131900"/>
                  <a:pt x="4785052" y="120888"/>
                </a:cubicBezTo>
                <a:cubicBezTo>
                  <a:pt x="4790616" y="88736"/>
                  <a:pt x="4859192" y="106343"/>
                  <a:pt x="4944608" y="68928"/>
                </a:cubicBezTo>
                <a:cubicBezTo>
                  <a:pt x="5018652" y="59825"/>
                  <a:pt x="5074224" y="31385"/>
                  <a:pt x="5149378" y="39194"/>
                </a:cubicBezTo>
                <a:cubicBezTo>
                  <a:pt x="5152369" y="34812"/>
                  <a:pt x="5156784" y="31072"/>
                  <a:pt x="5162172" y="27803"/>
                </a:cubicBezTo>
                <a:lnTo>
                  <a:pt x="5165745" y="26161"/>
                </a:lnTo>
                <a:lnTo>
                  <a:pt x="5167090" y="26645"/>
                </a:lnTo>
                <a:cubicBezTo>
                  <a:pt x="5172161" y="27618"/>
                  <a:pt x="5178314" y="27911"/>
                  <a:pt x="5186702" y="27265"/>
                </a:cubicBezTo>
                <a:cubicBezTo>
                  <a:pt x="5190646" y="56011"/>
                  <a:pt x="5204350" y="35606"/>
                  <a:pt x="5231724" y="40082"/>
                </a:cubicBezTo>
                <a:cubicBezTo>
                  <a:pt x="5255417" y="42117"/>
                  <a:pt x="5231921" y="24114"/>
                  <a:pt x="5251439" y="28748"/>
                </a:cubicBezTo>
                <a:cubicBezTo>
                  <a:pt x="5267279" y="31678"/>
                  <a:pt x="5338765" y="36672"/>
                  <a:pt x="5359700" y="43889"/>
                </a:cubicBezTo>
                <a:cubicBezTo>
                  <a:pt x="5397039" y="34986"/>
                  <a:pt x="5463238" y="34751"/>
                  <a:pt x="5492354" y="37594"/>
                </a:cubicBezTo>
                <a:close/>
              </a:path>
            </a:pathLst>
          </a:custGeom>
          <a:noFill/>
          <a:ln>
            <a:noFill/>
          </a:ln>
        </p:spPr>
      </p:pic>
      <p:sp>
        <p:nvSpPr>
          <p:cNvPr id="89" name="Google Shape;89;p1"/>
          <p:cNvSpPr txBox="1"/>
          <p:nvPr/>
        </p:nvSpPr>
        <p:spPr>
          <a:xfrm flipH="1">
            <a:off x="862699" y="1917300"/>
            <a:ext cx="2502000" cy="585000"/>
          </a:xfrm>
          <a:prstGeom prst="rect">
            <a:avLst/>
          </a:prstGeom>
          <a:solidFill>
            <a:schemeClr val="dk1">
              <a:alpha val="49411"/>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Comparing </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862781" y="2502065"/>
            <a:ext cx="5862483" cy="923330"/>
          </a:xfrm>
          <a:prstGeom prst="rect">
            <a:avLst/>
          </a:prstGeom>
          <a:solidFill>
            <a:schemeClr val="dk1">
              <a:alpha val="49411"/>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Arial"/>
                <a:ea typeface="Arial"/>
                <a:cs typeface="Arial"/>
                <a:sym typeface="Arial"/>
              </a:rPr>
              <a:t>Technical Indicators</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flipH="1">
            <a:off x="862781" y="6342652"/>
            <a:ext cx="36118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accent3"/>
                </a:solidFill>
                <a:latin typeface="Meddon"/>
                <a:ea typeface="Meddon"/>
                <a:cs typeface="Meddon"/>
                <a:sym typeface="Meddon"/>
              </a:rPr>
              <a:t>By Sarah</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6860675" y="728650"/>
            <a:ext cx="4313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Comic Sans MS"/>
                <a:ea typeface="Comic Sans MS"/>
                <a:cs typeface="Comic Sans MS"/>
                <a:sym typeface="Comic Sans MS"/>
              </a:rPr>
              <a:t>Engulfing Candlesticks</a:t>
            </a:r>
            <a:endParaRPr b="1" sz="2200">
              <a:solidFill>
                <a:schemeClr val="dk1"/>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8"/>
          <p:cNvSpPr/>
          <p:nvPr/>
        </p:nvSpPr>
        <p:spPr>
          <a:xfrm>
            <a:off x="-1147" y="2992"/>
            <a:ext cx="12193149" cy="2344739"/>
          </a:xfrm>
          <a:custGeom>
            <a:rect b="b" l="l" r="r" t="t"/>
            <a:pathLst>
              <a:path extrusionOk="0" h="2344739" w="1219314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8"/>
          <p:cNvSpPr txBox="1"/>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rgbClr val="000000"/>
              </a:buClr>
              <a:buSzPts val="2800"/>
              <a:buFont typeface="Arial"/>
              <a:buNone/>
            </a:pPr>
            <a:r>
              <a:rPr b="0" i="0" lang="en-US" sz="2800" u="none" cap="none" strike="noStrike">
                <a:solidFill>
                  <a:srgbClr val="262626"/>
                </a:solidFill>
                <a:latin typeface="Arial"/>
                <a:ea typeface="Arial"/>
                <a:cs typeface="Arial"/>
                <a:sym typeface="Arial"/>
              </a:rPr>
              <a:t>ENTRY AND EXIT CONDITIONS EMPLOYED FOR MACD</a:t>
            </a:r>
            <a:endParaRPr b="0" i="0" sz="1400" u="none" cap="none" strike="noStrike">
              <a:solidFill>
                <a:srgbClr val="000000"/>
              </a:solidFill>
              <a:latin typeface="Arial"/>
              <a:ea typeface="Arial"/>
              <a:cs typeface="Arial"/>
              <a:sym typeface="Arial"/>
            </a:endParaRPr>
          </a:p>
        </p:txBody>
      </p:sp>
      <p:grpSp>
        <p:nvGrpSpPr>
          <p:cNvPr id="171" name="Google Shape;171;p8"/>
          <p:cNvGrpSpPr/>
          <p:nvPr/>
        </p:nvGrpSpPr>
        <p:grpSpPr>
          <a:xfrm>
            <a:off x="1186869" y="2809554"/>
            <a:ext cx="9793108" cy="3215539"/>
            <a:chOff x="135944" y="223303"/>
            <a:chExt cx="9793108" cy="3215539"/>
          </a:xfrm>
        </p:grpSpPr>
        <p:sp>
          <p:nvSpPr>
            <p:cNvPr id="172" name="Google Shape;172;p8"/>
            <p:cNvSpPr/>
            <p:nvPr/>
          </p:nvSpPr>
          <p:spPr>
            <a:xfrm>
              <a:off x="135944" y="223303"/>
              <a:ext cx="1296487" cy="1296487"/>
            </a:xfrm>
            <a:prstGeom prst="ellipse">
              <a:avLst/>
            </a:prstGeom>
            <a:solidFill>
              <a:srgbClr val="5527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8"/>
            <p:cNvSpPr/>
            <p:nvPr/>
          </p:nvSpPr>
          <p:spPr>
            <a:xfrm>
              <a:off x="408206" y="495566"/>
              <a:ext cx="751962" cy="7519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8"/>
            <p:cNvSpPr/>
            <p:nvPr/>
          </p:nvSpPr>
          <p:spPr>
            <a:xfrm>
              <a:off x="1710250" y="223303"/>
              <a:ext cx="3056005" cy="12964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8"/>
            <p:cNvSpPr txBox="1"/>
            <p:nvPr/>
          </p:nvSpPr>
          <p:spPr>
            <a:xfrm>
              <a:off x="1710250" y="223303"/>
              <a:ext cx="3056005" cy="1296487"/>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Buy Entry: MACD line &gt; Signal line.</a:t>
              </a:r>
              <a:endParaRPr b="0" i="0" sz="2000" u="none" cap="none" strike="noStrike">
                <a:solidFill>
                  <a:schemeClr val="dk1"/>
                </a:solidFill>
                <a:latin typeface="Arial"/>
                <a:ea typeface="Arial"/>
                <a:cs typeface="Arial"/>
                <a:sym typeface="Arial"/>
              </a:endParaRPr>
            </a:p>
          </p:txBody>
        </p:sp>
        <p:sp>
          <p:nvSpPr>
            <p:cNvPr id="176" name="Google Shape;176;p8"/>
            <p:cNvSpPr/>
            <p:nvPr/>
          </p:nvSpPr>
          <p:spPr>
            <a:xfrm>
              <a:off x="5298741" y="223303"/>
              <a:ext cx="1296487" cy="1296487"/>
            </a:xfrm>
            <a:prstGeom prst="ellipse">
              <a:avLst/>
            </a:prstGeom>
            <a:solidFill>
              <a:srgbClr val="2748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8"/>
            <p:cNvSpPr/>
            <p:nvPr/>
          </p:nvSpPr>
          <p:spPr>
            <a:xfrm>
              <a:off x="5571004" y="495566"/>
              <a:ext cx="751962" cy="75196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6873047" y="223303"/>
              <a:ext cx="3056005" cy="12964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8"/>
            <p:cNvSpPr txBox="1"/>
            <p:nvPr/>
          </p:nvSpPr>
          <p:spPr>
            <a:xfrm>
              <a:off x="6873047" y="223303"/>
              <a:ext cx="3056005" cy="1296487"/>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Exit:</a:t>
              </a:r>
              <a:r>
                <a:rPr lang="en-US" sz="2000">
                  <a:solidFill>
                    <a:schemeClr val="dk1"/>
                  </a:solidFill>
                </a:rPr>
                <a:t> </a:t>
              </a:r>
              <a:r>
                <a:rPr lang="en-US" sz="2000">
                  <a:solidFill>
                    <a:schemeClr val="dk1"/>
                  </a:solidFill>
                </a:rPr>
                <a:t>When a</a:t>
              </a:r>
              <a:r>
                <a:rPr lang="en-US" sz="2400">
                  <a:solidFill>
                    <a:schemeClr val="dk1"/>
                  </a:solidFill>
                </a:rPr>
                <a:t> </a:t>
              </a:r>
              <a:r>
                <a:rPr lang="en-US" sz="2000">
                  <a:solidFill>
                    <a:schemeClr val="dk1"/>
                  </a:solidFill>
                </a:rPr>
                <a:t>bearish engulfing pattern forms.</a:t>
              </a:r>
              <a:endParaRPr sz="2000">
                <a:solidFill>
                  <a:schemeClr val="dk1"/>
                </a:solidFill>
              </a:endParaRPr>
            </a:p>
            <a:p>
              <a:pPr indent="0" lvl="0" marL="0" marR="0" rtl="0" algn="l">
                <a:lnSpc>
                  <a:spcPct val="90000"/>
                </a:lnSpc>
                <a:spcBef>
                  <a:spcPts val="0"/>
                </a:spcBef>
                <a:spcAft>
                  <a:spcPts val="0"/>
                </a:spcAft>
                <a:buClr>
                  <a:schemeClr val="dk1"/>
                </a:buClr>
                <a:buSzPts val="2000"/>
                <a:buFont typeface="Arial"/>
                <a:buNone/>
              </a:pPr>
              <a:r>
                <a:t/>
              </a:r>
              <a:endParaRPr sz="2000">
                <a:solidFill>
                  <a:schemeClr val="dk1"/>
                </a:solidFill>
              </a:endParaRPr>
            </a:p>
          </p:txBody>
        </p:sp>
        <p:sp>
          <p:nvSpPr>
            <p:cNvPr id="180" name="Google Shape;180;p8"/>
            <p:cNvSpPr/>
            <p:nvPr/>
          </p:nvSpPr>
          <p:spPr>
            <a:xfrm>
              <a:off x="135944" y="2142355"/>
              <a:ext cx="1296487" cy="1296487"/>
            </a:xfrm>
            <a:prstGeom prst="ellipse">
              <a:avLst/>
            </a:prstGeom>
            <a:solidFill>
              <a:srgbClr val="1485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8"/>
            <p:cNvSpPr/>
            <p:nvPr/>
          </p:nvSpPr>
          <p:spPr>
            <a:xfrm>
              <a:off x="408206" y="2414618"/>
              <a:ext cx="751962" cy="75196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1710250" y="2142355"/>
              <a:ext cx="3056005" cy="12964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8"/>
            <p:cNvSpPr txBox="1"/>
            <p:nvPr/>
          </p:nvSpPr>
          <p:spPr>
            <a:xfrm>
              <a:off x="1710250" y="2142355"/>
              <a:ext cx="3056005" cy="1296487"/>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Sell Entry: MACD line &lt; Signal line.</a:t>
              </a:r>
              <a:endParaRPr b="0" i="0" sz="2000" u="none" cap="none" strike="noStrike">
                <a:solidFill>
                  <a:schemeClr val="dk1"/>
                </a:solidFill>
                <a:latin typeface="Arial"/>
                <a:ea typeface="Arial"/>
                <a:cs typeface="Arial"/>
                <a:sym typeface="Arial"/>
              </a:endParaRPr>
            </a:p>
          </p:txBody>
        </p:sp>
        <p:sp>
          <p:nvSpPr>
            <p:cNvPr id="184" name="Google Shape;184;p8"/>
            <p:cNvSpPr/>
            <p:nvPr/>
          </p:nvSpPr>
          <p:spPr>
            <a:xfrm>
              <a:off x="5298741" y="2142355"/>
              <a:ext cx="1296487" cy="1296487"/>
            </a:xfrm>
            <a:prstGeom prst="ellipse">
              <a:avLst/>
            </a:prstGeom>
            <a:solidFill>
              <a:srgbClr val="20BE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8"/>
            <p:cNvSpPr/>
            <p:nvPr/>
          </p:nvSpPr>
          <p:spPr>
            <a:xfrm>
              <a:off x="5571004" y="2414618"/>
              <a:ext cx="751962" cy="751962"/>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8"/>
            <p:cNvSpPr/>
            <p:nvPr/>
          </p:nvSpPr>
          <p:spPr>
            <a:xfrm>
              <a:off x="6873047" y="2142355"/>
              <a:ext cx="3056005" cy="12964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8"/>
            <p:cNvSpPr txBox="1"/>
            <p:nvPr/>
          </p:nvSpPr>
          <p:spPr>
            <a:xfrm>
              <a:off x="6873047" y="2142355"/>
              <a:ext cx="3056005" cy="1296487"/>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Exit: </a:t>
              </a:r>
              <a:r>
                <a:rPr lang="en-US" sz="2000">
                  <a:solidFill>
                    <a:schemeClr val="dk1"/>
                  </a:solidFill>
                </a:rPr>
                <a:t>When a</a:t>
              </a:r>
              <a:r>
                <a:rPr lang="en-US" sz="2400">
                  <a:solidFill>
                    <a:schemeClr val="dk1"/>
                  </a:solidFill>
                </a:rPr>
                <a:t> </a:t>
              </a:r>
              <a:r>
                <a:rPr lang="en-US" sz="2000">
                  <a:solidFill>
                    <a:schemeClr val="dk1"/>
                  </a:solidFill>
                </a:rPr>
                <a:t>bullish engulfing pattern forms.</a:t>
              </a:r>
              <a:endParaRPr b="0" i="0" sz="20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nvSpPr>
        <p:spPr>
          <a:xfrm>
            <a:off x="3569110" y="575187"/>
            <a:ext cx="439501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Strategy Backtest Result</a:t>
            </a:r>
            <a:endParaRPr b="0" i="0" sz="1400" u="none" cap="none" strike="noStrike">
              <a:solidFill>
                <a:srgbClr val="000000"/>
              </a:solidFill>
              <a:latin typeface="Arial"/>
              <a:ea typeface="Arial"/>
              <a:cs typeface="Arial"/>
              <a:sym typeface="Arial"/>
            </a:endParaRPr>
          </a:p>
        </p:txBody>
      </p:sp>
      <p:pic>
        <p:nvPicPr>
          <p:cNvPr id="193" name="Google Shape;193;p9"/>
          <p:cNvPicPr preferRelativeResize="0"/>
          <p:nvPr/>
        </p:nvPicPr>
        <p:blipFill>
          <a:blip r:embed="rId3">
            <a:alphaModFix/>
          </a:blip>
          <a:stretch>
            <a:fillRect/>
          </a:stretch>
        </p:blipFill>
        <p:spPr>
          <a:xfrm>
            <a:off x="3055525" y="1197232"/>
            <a:ext cx="6080950" cy="54547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5869cd6e14_0_7"/>
          <p:cNvSpPr txBox="1"/>
          <p:nvPr/>
        </p:nvSpPr>
        <p:spPr>
          <a:xfrm>
            <a:off x="3898510" y="320687"/>
            <a:ext cx="4395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Sharpe Ratio Result</a:t>
            </a:r>
            <a:endParaRPr b="0" i="0" sz="1400" u="none" cap="none" strike="noStrike">
              <a:solidFill>
                <a:srgbClr val="000000"/>
              </a:solidFill>
              <a:latin typeface="Arial"/>
              <a:ea typeface="Arial"/>
              <a:cs typeface="Arial"/>
              <a:sym typeface="Arial"/>
            </a:endParaRPr>
          </a:p>
        </p:txBody>
      </p:sp>
      <p:pic>
        <p:nvPicPr>
          <p:cNvPr id="199" name="Google Shape;199;g25869cd6e14_0_7"/>
          <p:cNvPicPr preferRelativeResize="0"/>
          <p:nvPr/>
        </p:nvPicPr>
        <p:blipFill>
          <a:blip r:embed="rId3">
            <a:alphaModFix/>
          </a:blip>
          <a:stretch>
            <a:fillRect/>
          </a:stretch>
        </p:blipFill>
        <p:spPr>
          <a:xfrm>
            <a:off x="3055513" y="1009687"/>
            <a:ext cx="6080973" cy="54548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5" name="Google Shape;205;p10"/>
          <p:cNvSpPr/>
          <p:nvPr/>
        </p:nvSpPr>
        <p:spPr>
          <a:xfrm>
            <a:off x="1" y="0"/>
            <a:ext cx="11331648" cy="1978172"/>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6" name="Google Shape;206;p10"/>
          <p:cNvSpPr txBox="1"/>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rgbClr val="000000"/>
              </a:buClr>
              <a:buSzPts val="2800"/>
              <a:buFont typeface="Arial"/>
              <a:buNone/>
            </a:pPr>
            <a:r>
              <a:rPr b="0" i="0" lang="en-US" sz="2800" u="none" cap="none" strike="noStrike">
                <a:solidFill>
                  <a:srgbClr val="262626"/>
                </a:solidFill>
                <a:latin typeface="Arial"/>
                <a:ea typeface="Arial"/>
                <a:cs typeface="Arial"/>
                <a:sym typeface="Arial"/>
              </a:rPr>
              <a:t>RETURNS FORMULA</a:t>
            </a:r>
            <a:endParaRPr b="0" i="0" sz="1400" u="none" cap="none" strike="noStrike">
              <a:solidFill>
                <a:srgbClr val="000000"/>
              </a:solidFill>
              <a:latin typeface="Arial"/>
              <a:ea typeface="Arial"/>
              <a:cs typeface="Arial"/>
              <a:sym typeface="Arial"/>
            </a:endParaRPr>
          </a:p>
        </p:txBody>
      </p:sp>
      <p:sp>
        <p:nvSpPr>
          <p:cNvPr id="207" name="Google Shape;207;p10"/>
          <p:cNvSpPr txBox="1"/>
          <p:nvPr/>
        </p:nvSpPr>
        <p:spPr>
          <a:xfrm>
            <a:off x="1050879" y="2296161"/>
            <a:ext cx="4788505" cy="3846012"/>
          </a:xfrm>
          <a:prstGeom prst="rect">
            <a:avLst/>
          </a:prstGeom>
          <a:blipFill rotWithShape="1">
            <a:blip r:embed="rId3">
              <a:alphaModFix/>
            </a:blip>
            <a:stretch>
              <a:fillRect b="0" l="-761" r="-1524" t="-78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Money" id="208" name="Google Shape;208;p10"/>
          <p:cNvPicPr preferRelativeResize="0"/>
          <p:nvPr/>
        </p:nvPicPr>
        <p:blipFill rotWithShape="1">
          <a:blip r:embed="rId4">
            <a:alphaModFix/>
          </a:blip>
          <a:srcRect b="0" l="0" r="0" t="0"/>
          <a:stretch/>
        </p:blipFill>
        <p:spPr>
          <a:xfrm>
            <a:off x="6921673" y="1978172"/>
            <a:ext cx="3846011" cy="3846011"/>
          </a:xfrm>
          <a:prstGeom prst="rect">
            <a:avLst/>
          </a:prstGeom>
          <a:noFill/>
          <a:ln>
            <a:noFill/>
          </a:ln>
        </p:spPr>
      </p:pic>
      <p:sp>
        <p:nvSpPr>
          <p:cNvPr id="209" name="Google Shape;209;p10"/>
          <p:cNvSpPr/>
          <p:nvPr/>
        </p:nvSpPr>
        <p:spPr>
          <a:xfrm>
            <a:off x="6450426" y="5902730"/>
            <a:ext cx="5741575" cy="955271"/>
          </a:xfrm>
          <a:custGeom>
            <a:rect b="b" l="l" r="r" t="t"/>
            <a:pathLst>
              <a:path extrusionOk="0" h="955271" w="5741575">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g25869cd6e14_0_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5" name="Google Shape;215;g25869cd6e14_0_13"/>
          <p:cNvSpPr/>
          <p:nvPr/>
        </p:nvSpPr>
        <p:spPr>
          <a:xfrm>
            <a:off x="1" y="0"/>
            <a:ext cx="11333982" cy="1978172"/>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g25869cd6e14_0_13"/>
          <p:cNvSpPr txBox="1"/>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rgbClr val="000000"/>
              </a:buClr>
              <a:buSzPts val="2800"/>
              <a:buFont typeface="Arial"/>
              <a:buNone/>
            </a:pPr>
            <a:r>
              <a:rPr b="0" i="0" lang="en-US" sz="2800" u="none" cap="none" strike="noStrike">
                <a:solidFill>
                  <a:srgbClr val="262626"/>
                </a:solidFill>
                <a:latin typeface="Arial"/>
                <a:ea typeface="Arial"/>
                <a:cs typeface="Arial"/>
                <a:sym typeface="Arial"/>
              </a:rPr>
              <a:t>FINDINGS </a:t>
            </a:r>
            <a:endParaRPr b="0" i="0" sz="1400" u="none" cap="none" strike="noStrike">
              <a:solidFill>
                <a:srgbClr val="000000"/>
              </a:solidFill>
              <a:latin typeface="Arial"/>
              <a:ea typeface="Arial"/>
              <a:cs typeface="Arial"/>
              <a:sym typeface="Arial"/>
            </a:endParaRPr>
          </a:p>
        </p:txBody>
      </p:sp>
      <p:pic>
        <p:nvPicPr>
          <p:cNvPr descr="Money" id="217" name="Google Shape;217;g25869cd6e14_0_13"/>
          <p:cNvPicPr preferRelativeResize="0"/>
          <p:nvPr/>
        </p:nvPicPr>
        <p:blipFill rotWithShape="1">
          <a:blip r:embed="rId3">
            <a:alphaModFix/>
          </a:blip>
          <a:srcRect b="0" l="0" r="0" t="0"/>
          <a:stretch/>
        </p:blipFill>
        <p:spPr>
          <a:xfrm>
            <a:off x="6921673" y="1978172"/>
            <a:ext cx="3846011" cy="3846011"/>
          </a:xfrm>
          <a:prstGeom prst="rect">
            <a:avLst/>
          </a:prstGeom>
          <a:noFill/>
          <a:ln>
            <a:noFill/>
          </a:ln>
        </p:spPr>
      </p:pic>
      <p:sp>
        <p:nvSpPr>
          <p:cNvPr id="218" name="Google Shape;218;g25869cd6e14_0_13"/>
          <p:cNvSpPr/>
          <p:nvPr/>
        </p:nvSpPr>
        <p:spPr>
          <a:xfrm>
            <a:off x="6450426" y="5902730"/>
            <a:ext cx="5741575" cy="955271"/>
          </a:xfrm>
          <a:custGeom>
            <a:rect b="b" l="l" r="r" t="t"/>
            <a:pathLst>
              <a:path extrusionOk="0" h="955271" w="5741575">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9" name="Google Shape;219;g25869cd6e14_0_13"/>
          <p:cNvSpPr txBox="1"/>
          <p:nvPr/>
        </p:nvSpPr>
        <p:spPr>
          <a:xfrm>
            <a:off x="819750" y="2148475"/>
            <a:ext cx="5572200" cy="4417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222222"/>
              </a:buClr>
              <a:buSzPts val="1600"/>
              <a:buChar char="●"/>
            </a:pPr>
            <a:r>
              <a:rPr lang="en-US" sz="1300">
                <a:solidFill>
                  <a:srgbClr val="222222"/>
                </a:solidFill>
                <a:highlight>
                  <a:srgbClr val="FFFFFF"/>
                </a:highlight>
              </a:rPr>
              <a:t>Based on the analysis conducted, it has been found that the combination of the MACD indicator with the Engulfing Candlestick pattern, and the combination of the EMA indicator with the Engulfing Candlestick pattern, both generated profitable returns.</a:t>
            </a:r>
            <a:endParaRPr sz="1300">
              <a:solidFill>
                <a:srgbClr val="222222"/>
              </a:solidFill>
              <a:highlight>
                <a:srgbClr val="FFFFFF"/>
              </a:highlight>
            </a:endParaRPr>
          </a:p>
          <a:p>
            <a:pPr indent="0" lvl="0" marL="457200" marR="0" rtl="0" algn="l">
              <a:lnSpc>
                <a:spcPct val="100000"/>
              </a:lnSpc>
              <a:spcBef>
                <a:spcPts val="0"/>
              </a:spcBef>
              <a:spcAft>
                <a:spcPts val="0"/>
              </a:spcAft>
              <a:buNone/>
            </a:pPr>
            <a:r>
              <a:t/>
            </a:r>
            <a:endParaRPr sz="1300">
              <a:solidFill>
                <a:srgbClr val="222222"/>
              </a:solidFill>
              <a:highlight>
                <a:srgbClr val="FFFFFF"/>
              </a:highlight>
            </a:endParaRPr>
          </a:p>
          <a:p>
            <a:pPr indent="-330200" lvl="0" marL="457200" marR="0" rtl="0" algn="l">
              <a:lnSpc>
                <a:spcPct val="100000"/>
              </a:lnSpc>
              <a:spcBef>
                <a:spcPts val="0"/>
              </a:spcBef>
              <a:spcAft>
                <a:spcPts val="0"/>
              </a:spcAft>
              <a:buClr>
                <a:srgbClr val="222222"/>
              </a:buClr>
              <a:buSzPts val="1600"/>
              <a:buChar char="●"/>
            </a:pPr>
            <a:r>
              <a:rPr lang="en-US" sz="1300">
                <a:solidFill>
                  <a:srgbClr val="222222"/>
                </a:solidFill>
                <a:highlight>
                  <a:srgbClr val="FFFFFF"/>
                </a:highlight>
              </a:rPr>
              <a:t>However, the strategy using the MACD and Engulfing Candlestick pattern exhibited stronger performance compared to the EMA and Engulfing Candlestick pattern strategy.</a:t>
            </a:r>
            <a:endParaRPr sz="1300">
              <a:solidFill>
                <a:srgbClr val="222222"/>
              </a:solidFill>
              <a:highlight>
                <a:srgbClr val="FFFFFF"/>
              </a:highlight>
            </a:endParaRPr>
          </a:p>
          <a:p>
            <a:pPr indent="0" lvl="0" marL="457200" marR="0" rtl="0" algn="l">
              <a:lnSpc>
                <a:spcPct val="100000"/>
              </a:lnSpc>
              <a:spcBef>
                <a:spcPts val="0"/>
              </a:spcBef>
              <a:spcAft>
                <a:spcPts val="0"/>
              </a:spcAft>
              <a:buNone/>
            </a:pPr>
            <a:r>
              <a:t/>
            </a:r>
            <a:endParaRPr sz="1300">
              <a:solidFill>
                <a:schemeClr val="dk1"/>
              </a:solidFill>
            </a:endParaRPr>
          </a:p>
          <a:p>
            <a:pPr indent="-330200" lvl="0" marL="457200" marR="0" rtl="0" algn="l">
              <a:lnSpc>
                <a:spcPct val="100000"/>
              </a:lnSpc>
              <a:spcBef>
                <a:spcPts val="0"/>
              </a:spcBef>
              <a:spcAft>
                <a:spcPts val="0"/>
              </a:spcAft>
              <a:buClr>
                <a:srgbClr val="222222"/>
              </a:buClr>
              <a:buSzPts val="1600"/>
              <a:buChar char="●"/>
            </a:pPr>
            <a:r>
              <a:rPr lang="en-US" sz="1300">
                <a:solidFill>
                  <a:srgbClr val="222222"/>
                </a:solidFill>
                <a:highlight>
                  <a:srgbClr val="FFFFFF"/>
                </a:highlight>
              </a:rPr>
              <a:t>The MACD and Engulfing Candlestick strategy produced impressive returns of 20 times the initial investment. This indicates that the strategy effectively captured potential trend reversals and generated profitable trading signals.</a:t>
            </a:r>
            <a:endParaRPr sz="1300">
              <a:solidFill>
                <a:srgbClr val="222222"/>
              </a:solidFill>
              <a:highlight>
                <a:srgbClr val="FFFFFF"/>
              </a:highlight>
            </a:endParaRPr>
          </a:p>
          <a:p>
            <a:pPr indent="0" lvl="0" marL="457200" marR="0" rtl="0" algn="l">
              <a:lnSpc>
                <a:spcPct val="100000"/>
              </a:lnSpc>
              <a:spcBef>
                <a:spcPts val="0"/>
              </a:spcBef>
              <a:spcAft>
                <a:spcPts val="0"/>
              </a:spcAft>
              <a:buNone/>
            </a:pPr>
            <a:r>
              <a:t/>
            </a:r>
            <a:endParaRPr sz="1300">
              <a:solidFill>
                <a:schemeClr val="dk1"/>
              </a:solidFill>
            </a:endParaRPr>
          </a:p>
          <a:p>
            <a:pPr indent="-330200" lvl="0" marL="457200" marR="0" rtl="0" algn="l">
              <a:lnSpc>
                <a:spcPct val="100000"/>
              </a:lnSpc>
              <a:spcBef>
                <a:spcPts val="0"/>
              </a:spcBef>
              <a:spcAft>
                <a:spcPts val="0"/>
              </a:spcAft>
              <a:buClr>
                <a:srgbClr val="222222"/>
              </a:buClr>
              <a:buSzPts val="1600"/>
              <a:buChar char="●"/>
            </a:pPr>
            <a:r>
              <a:rPr lang="en-US" sz="1300">
                <a:solidFill>
                  <a:srgbClr val="222222"/>
                </a:solidFill>
                <a:highlight>
                  <a:srgbClr val="FFFFFF"/>
                </a:highlight>
              </a:rPr>
              <a:t>On the other hand, the EMA and Engulfing Candlestick strategy generated returns of 9 times the initial investment. Although still profitable, the performance of this strategy was comparatively lower than that of the MACD and Engulfing Candlestick strategy.</a:t>
            </a:r>
            <a:endParaRPr sz="1300">
              <a:solidFill>
                <a:srgbClr val="222222"/>
              </a:solidFill>
              <a:highlight>
                <a:srgbClr val="FFFFFF"/>
              </a:highlight>
            </a:endParaRPr>
          </a:p>
          <a:p>
            <a:pPr indent="0" lvl="0" marL="457200" marR="0" rtl="0" algn="l">
              <a:lnSpc>
                <a:spcPct val="100000"/>
              </a:lnSpc>
              <a:spcBef>
                <a:spcPts val="0"/>
              </a:spcBef>
              <a:spcAft>
                <a:spcPts val="0"/>
              </a:spcAft>
              <a:buNone/>
            </a:pPr>
            <a:r>
              <a:t/>
            </a:r>
            <a:endParaRPr sz="1300">
              <a:solidFill>
                <a:schemeClr val="dk1"/>
              </a:solidFill>
            </a:endParaRPr>
          </a:p>
          <a:p>
            <a:pPr indent="0" lvl="0" marL="457200" marR="0" rtl="0" algn="l">
              <a:lnSpc>
                <a:spcPct val="100000"/>
              </a:lnSpc>
              <a:spcBef>
                <a:spcPts val="0"/>
              </a:spcBef>
              <a:spcAft>
                <a:spcPts val="0"/>
              </a:spcAft>
              <a:buNone/>
            </a:pPr>
            <a:r>
              <a:t/>
            </a:r>
            <a:endParaRPr sz="1600">
              <a:solidFill>
                <a:srgbClr val="22222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5869cd6e14_1_0"/>
          <p:cNvSpPr txBox="1"/>
          <p:nvPr/>
        </p:nvSpPr>
        <p:spPr>
          <a:xfrm flipH="1">
            <a:off x="3604965" y="666667"/>
            <a:ext cx="4719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sp>
        <p:nvSpPr>
          <p:cNvPr id="225" name="Google Shape;225;g25869cd6e14_1_0"/>
          <p:cNvSpPr txBox="1"/>
          <p:nvPr/>
        </p:nvSpPr>
        <p:spPr>
          <a:xfrm>
            <a:off x="1663625" y="1559125"/>
            <a:ext cx="7715400" cy="3832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22222"/>
              </a:buClr>
              <a:buSzPts val="1600"/>
              <a:buChar char="●"/>
            </a:pPr>
            <a:r>
              <a:rPr lang="en-US" sz="1300">
                <a:solidFill>
                  <a:srgbClr val="222222"/>
                </a:solidFill>
                <a:highlight>
                  <a:srgbClr val="FFFFFF"/>
                </a:highlight>
              </a:rPr>
              <a:t>These findings suggest that the MACD indicator, which combines trend-following and momentum characteristics, complemented the Engulfing Candlestick pattern more effectively, leading to more accurate identification of potential reversals and stronger trading signals. </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30200" lvl="0" marL="457200" rtl="0" algn="l">
              <a:spcBef>
                <a:spcPts val="0"/>
              </a:spcBef>
              <a:spcAft>
                <a:spcPts val="0"/>
              </a:spcAft>
              <a:buClr>
                <a:srgbClr val="222222"/>
              </a:buClr>
              <a:buSzPts val="1600"/>
              <a:buChar char="●"/>
            </a:pPr>
            <a:r>
              <a:rPr lang="en-US" sz="1300">
                <a:solidFill>
                  <a:srgbClr val="222222"/>
                </a:solidFill>
                <a:highlight>
                  <a:srgbClr val="FFFFFF"/>
                </a:highlight>
              </a:rPr>
              <a:t>The EMA, although useful as a trend-following indicator, may have exhibited slightly less precision in conjunction with the Engulfing Candlestick pattern.</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30200" lvl="0" marL="457200" rtl="0" algn="l">
              <a:spcBef>
                <a:spcPts val="0"/>
              </a:spcBef>
              <a:spcAft>
                <a:spcPts val="0"/>
              </a:spcAft>
              <a:buClr>
                <a:srgbClr val="222222"/>
              </a:buClr>
              <a:buSzPts val="1600"/>
              <a:buChar char="●"/>
            </a:pPr>
            <a:r>
              <a:rPr lang="en-US" sz="1300">
                <a:solidFill>
                  <a:srgbClr val="222222"/>
                </a:solidFill>
                <a:highlight>
                  <a:srgbClr val="FFFFFF"/>
                </a:highlight>
              </a:rPr>
              <a:t>In summary, based on the analysis conducted, the strategy combining the MACD indicator with the Engulfing Candlestick pattern demonstrated stronger performance compared to the strategy combining the EMA indicator with the Engulfing Candlestick pattern. </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30200" lvl="0" marL="457200" rtl="0" algn="l">
              <a:spcBef>
                <a:spcPts val="0"/>
              </a:spcBef>
              <a:spcAft>
                <a:spcPts val="0"/>
              </a:spcAft>
              <a:buClr>
                <a:srgbClr val="222222"/>
              </a:buClr>
              <a:buSzPts val="1600"/>
              <a:buChar char="●"/>
            </a:pPr>
            <a:r>
              <a:rPr lang="en-US" sz="1300">
                <a:solidFill>
                  <a:srgbClr val="222222"/>
                </a:solidFill>
                <a:highlight>
                  <a:srgbClr val="FFFFFF"/>
                </a:highlight>
              </a:rPr>
              <a:t>The MACD and Engulfing Candlestick strategy generated higher returns of 20 times the initial investment, indicating its effectiveness in identifying potential trend reversals and generating profitable trading signals. Traders may consider incorporating the MACD and Engulfing Candlestick pattern strategy into their trading approach, but should also continue to evaluate and adapt the strategy to align with their individual goals and changing market conditions.</a:t>
            </a:r>
            <a:endParaRPr sz="1600">
              <a:solidFill>
                <a:srgbClr val="222222"/>
              </a:solidFill>
              <a:highlight>
                <a:schemeClr val="lt1"/>
              </a:highlight>
            </a:endParaRPr>
          </a:p>
          <a:p>
            <a:pPr indent="0" lvl="0" marL="457200" marR="0" rtl="0" algn="l">
              <a:lnSpc>
                <a:spcPct val="100000"/>
              </a:lnSpc>
              <a:spcBef>
                <a:spcPts val="0"/>
              </a:spcBef>
              <a:spcAft>
                <a:spcPts val="0"/>
              </a:spcAft>
              <a:buNone/>
            </a:pPr>
            <a:r>
              <a:t/>
            </a:r>
            <a:endParaRPr sz="17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 name="Google Shape;98;p2"/>
          <p:cNvSpPr/>
          <p:nvPr/>
        </p:nvSpPr>
        <p:spPr>
          <a:xfrm>
            <a:off x="0" y="0"/>
            <a:ext cx="9024730" cy="6857999"/>
          </a:xfrm>
          <a:prstGeom prst="rect">
            <a:avLst/>
          </a:pr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txBox="1"/>
          <p:nvPr/>
        </p:nvSpPr>
        <p:spPr>
          <a:xfrm>
            <a:off x="1050879" y="609601"/>
            <a:ext cx="6967181"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rgbClr val="000000"/>
              </a:buClr>
              <a:buSzPts val="2800"/>
              <a:buFont typeface="Arial"/>
              <a:buNone/>
            </a:pPr>
            <a:r>
              <a:rPr b="0" i="0" lang="en-US" sz="2800" u="none" cap="none" strike="noStrike">
                <a:solidFill>
                  <a:srgbClr val="262626"/>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p:txBody>
      </p:sp>
      <p:sp>
        <p:nvSpPr>
          <p:cNvPr id="100" name="Google Shape;100;p2"/>
          <p:cNvSpPr txBox="1"/>
          <p:nvPr/>
        </p:nvSpPr>
        <p:spPr>
          <a:xfrm>
            <a:off x="930329" y="1825631"/>
            <a:ext cx="6967200" cy="4107000"/>
          </a:xfrm>
          <a:prstGeom prst="rect">
            <a:avLst/>
          </a:prstGeom>
          <a:noFill/>
          <a:ln>
            <a:noFill/>
          </a:ln>
        </p:spPr>
        <p:txBody>
          <a:bodyPr anchorCtr="0" anchor="t" bIns="45700" lIns="91425" spcFirstLastPara="1" rIns="91425" wrap="square" tIns="45700">
            <a:normAutofit/>
          </a:bodyPr>
          <a:lstStyle/>
          <a:p>
            <a:pPr indent="-234950" lvl="0" marL="285750" rtl="0" algn="l">
              <a:lnSpc>
                <a:spcPct val="90000"/>
              </a:lnSpc>
              <a:spcBef>
                <a:spcPts val="0"/>
              </a:spcBef>
              <a:spcAft>
                <a:spcPts val="0"/>
              </a:spcAft>
              <a:buClr>
                <a:schemeClr val="dk1"/>
              </a:buClr>
              <a:buSzPts val="1400"/>
              <a:buChar char="•"/>
            </a:pPr>
            <a:r>
              <a:rPr lang="en-US">
                <a:solidFill>
                  <a:schemeClr val="dk1"/>
                </a:solidFill>
                <a:latin typeface="Calibri"/>
                <a:ea typeface="Calibri"/>
                <a:cs typeface="Calibri"/>
                <a:sym typeface="Calibri"/>
              </a:rPr>
              <a:t>The objective of this presentation is to evaluate and compare the performance of two trading strategies that combine popular indicators with Candlestick patterns. </a:t>
            </a:r>
            <a:endParaRPr sz="1500">
              <a:solidFill>
                <a:schemeClr val="dk1"/>
              </a:solidFill>
            </a:endParaRPr>
          </a:p>
          <a:p>
            <a:pPr indent="82550" lvl="0" marL="0" rtl="0" algn="l">
              <a:lnSpc>
                <a:spcPct val="90000"/>
              </a:lnSpc>
              <a:spcBef>
                <a:spcPts val="600"/>
              </a:spcBef>
              <a:spcAft>
                <a:spcPts val="0"/>
              </a:spcAft>
              <a:buClr>
                <a:schemeClr val="dk1"/>
              </a:buClr>
              <a:buSzPts val="1300"/>
              <a:buFont typeface="Arial"/>
              <a:buNone/>
            </a:pPr>
            <a:r>
              <a:t/>
            </a:r>
            <a:endParaRPr>
              <a:solidFill>
                <a:schemeClr val="dk1"/>
              </a:solidFill>
              <a:latin typeface="Calibri"/>
              <a:ea typeface="Calibri"/>
              <a:cs typeface="Calibri"/>
              <a:sym typeface="Calibri"/>
            </a:endParaRPr>
          </a:p>
          <a:p>
            <a:pPr indent="-234950" lvl="0" marL="285750" rtl="0" algn="l">
              <a:lnSpc>
                <a:spcPct val="90000"/>
              </a:lnSpc>
              <a:spcBef>
                <a:spcPts val="600"/>
              </a:spcBef>
              <a:spcAft>
                <a:spcPts val="0"/>
              </a:spcAft>
              <a:buClr>
                <a:schemeClr val="dk1"/>
              </a:buClr>
              <a:buSzPts val="1400"/>
              <a:buChar char="•"/>
            </a:pPr>
            <a:r>
              <a:rPr lang="en-US">
                <a:solidFill>
                  <a:schemeClr val="dk1"/>
                </a:solidFill>
                <a:latin typeface="Calibri"/>
                <a:ea typeface="Calibri"/>
                <a:cs typeface="Calibri"/>
                <a:sym typeface="Calibri"/>
              </a:rPr>
              <a:t>Specifically, we will examine the effectiveness of combining the Exponential Moving Average (EMA) with Bullish engulfing pattern/</a:t>
            </a:r>
            <a:r>
              <a:rPr lang="en-US">
                <a:solidFill>
                  <a:schemeClr val="dk1"/>
                </a:solidFill>
                <a:latin typeface="Calibri"/>
                <a:ea typeface="Calibri"/>
                <a:cs typeface="Calibri"/>
                <a:sym typeface="Calibri"/>
              </a:rPr>
              <a:t>Bullish engulfing pattern</a:t>
            </a:r>
            <a:r>
              <a:rPr lang="en-US">
                <a:solidFill>
                  <a:schemeClr val="dk1"/>
                </a:solidFill>
                <a:latin typeface="Calibri"/>
                <a:ea typeface="Calibri"/>
                <a:cs typeface="Calibri"/>
                <a:sym typeface="Calibri"/>
              </a:rPr>
              <a:t> and the Moving Average Convergence Divergence (MACD) with </a:t>
            </a:r>
            <a:r>
              <a:rPr lang="en-US">
                <a:solidFill>
                  <a:schemeClr val="dk1"/>
                </a:solidFill>
                <a:latin typeface="Calibri"/>
                <a:ea typeface="Calibri"/>
                <a:cs typeface="Calibri"/>
                <a:sym typeface="Calibri"/>
              </a:rPr>
              <a:t>Bullish engulfing pattern/Bullish engulfing pattern </a:t>
            </a:r>
            <a:r>
              <a:rPr lang="en-US">
                <a:solidFill>
                  <a:schemeClr val="dk1"/>
                </a:solidFill>
                <a:latin typeface="Calibri"/>
                <a:ea typeface="Calibri"/>
                <a:cs typeface="Calibri"/>
                <a:sym typeface="Calibri"/>
              </a:rPr>
              <a:t>. </a:t>
            </a:r>
            <a:endParaRPr sz="1500">
              <a:solidFill>
                <a:schemeClr val="dk1"/>
              </a:solidFill>
            </a:endParaRPr>
          </a:p>
          <a:p>
            <a:pPr indent="82550" lvl="0" marL="0" rtl="0" algn="l">
              <a:lnSpc>
                <a:spcPct val="90000"/>
              </a:lnSpc>
              <a:spcBef>
                <a:spcPts val="600"/>
              </a:spcBef>
              <a:spcAft>
                <a:spcPts val="0"/>
              </a:spcAft>
              <a:buClr>
                <a:schemeClr val="dk1"/>
              </a:buClr>
              <a:buSzPts val="1300"/>
              <a:buFont typeface="Arial"/>
              <a:buNone/>
            </a:pPr>
            <a:r>
              <a:t/>
            </a:r>
            <a:endParaRPr>
              <a:solidFill>
                <a:schemeClr val="dk1"/>
              </a:solidFill>
              <a:latin typeface="Calibri"/>
              <a:ea typeface="Calibri"/>
              <a:cs typeface="Calibri"/>
              <a:sym typeface="Calibri"/>
            </a:endParaRPr>
          </a:p>
          <a:p>
            <a:pPr indent="-234950" lvl="0" marL="285750" rtl="0" algn="l">
              <a:lnSpc>
                <a:spcPct val="90000"/>
              </a:lnSpc>
              <a:spcBef>
                <a:spcPts val="600"/>
              </a:spcBef>
              <a:spcAft>
                <a:spcPts val="0"/>
              </a:spcAft>
              <a:buClr>
                <a:schemeClr val="dk1"/>
              </a:buClr>
              <a:buSzPts val="1400"/>
              <a:buChar char="•"/>
            </a:pPr>
            <a:r>
              <a:rPr lang="en-US">
                <a:solidFill>
                  <a:schemeClr val="dk1"/>
                </a:solidFill>
                <a:latin typeface="Calibri"/>
                <a:ea typeface="Calibri"/>
                <a:cs typeface="Calibri"/>
                <a:sym typeface="Calibri"/>
              </a:rPr>
              <a:t>The aim is to determine which strategy demonstrates superior performance in identifying potential trend reversals, generating accurate trading signals, and maximizing profit potential. </a:t>
            </a:r>
            <a:endParaRPr sz="1500">
              <a:solidFill>
                <a:schemeClr val="dk1"/>
              </a:solidFill>
            </a:endParaRPr>
          </a:p>
          <a:p>
            <a:pPr indent="82550" lvl="0" marL="0" rtl="0" algn="l">
              <a:lnSpc>
                <a:spcPct val="90000"/>
              </a:lnSpc>
              <a:spcBef>
                <a:spcPts val="600"/>
              </a:spcBef>
              <a:spcAft>
                <a:spcPts val="0"/>
              </a:spcAft>
              <a:buClr>
                <a:schemeClr val="dk1"/>
              </a:buClr>
              <a:buSzPts val="1300"/>
              <a:buFont typeface="Arial"/>
              <a:buNone/>
            </a:pPr>
            <a:r>
              <a:t/>
            </a:r>
            <a:endParaRPr>
              <a:solidFill>
                <a:schemeClr val="dk1"/>
              </a:solidFill>
              <a:latin typeface="Calibri"/>
              <a:ea typeface="Calibri"/>
              <a:cs typeface="Calibri"/>
              <a:sym typeface="Calibri"/>
            </a:endParaRPr>
          </a:p>
          <a:p>
            <a:pPr indent="-234950" lvl="0" marL="285750" rtl="0" algn="l">
              <a:lnSpc>
                <a:spcPct val="90000"/>
              </a:lnSpc>
              <a:spcBef>
                <a:spcPts val="600"/>
              </a:spcBef>
              <a:spcAft>
                <a:spcPts val="0"/>
              </a:spcAft>
              <a:buClr>
                <a:schemeClr val="dk1"/>
              </a:buClr>
              <a:buSzPts val="1400"/>
              <a:buChar char="•"/>
            </a:pPr>
            <a:r>
              <a:rPr lang="en-US">
                <a:solidFill>
                  <a:schemeClr val="dk1"/>
                </a:solidFill>
                <a:latin typeface="Calibri"/>
                <a:ea typeface="Calibri"/>
                <a:cs typeface="Calibri"/>
                <a:sym typeface="Calibri"/>
              </a:rPr>
              <a:t>By analyzing historical data and key performance metrics, we seek to provide insights into the effectiveness of these combined strategies and their potential value in enhancing trading decisions.</a:t>
            </a:r>
            <a:endParaRPr sz="15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sz="2100">
              <a:solidFill>
                <a:schemeClr val="dk1"/>
              </a:solidFill>
            </a:endParaRPr>
          </a:p>
        </p:txBody>
      </p:sp>
      <p:pic>
        <p:nvPicPr>
          <p:cNvPr descr="Magnifying glass showing decling performance" id="101" name="Google Shape;101;p2"/>
          <p:cNvPicPr preferRelativeResize="0"/>
          <p:nvPr/>
        </p:nvPicPr>
        <p:blipFill rotWithShape="1">
          <a:blip r:embed="rId3">
            <a:alphaModFix/>
          </a:blip>
          <a:srcRect b="-1" l="14185" r="44750" t="0"/>
          <a:stretch/>
        </p:blipFill>
        <p:spPr>
          <a:xfrm>
            <a:off x="7968222" y="2"/>
            <a:ext cx="4223778" cy="6865951"/>
          </a:xfrm>
          <a:custGeom>
            <a:rect b="b" l="l" r="r" t="t"/>
            <a:pathLst>
              <a:path extrusionOk="0" h="6865951" w="4223778">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3"/>
          <p:cNvSpPr txBox="1"/>
          <p:nvPr/>
        </p:nvSpPr>
        <p:spPr>
          <a:xfrm>
            <a:off x="1050879" y="609601"/>
            <a:ext cx="9621448"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rgbClr val="000000"/>
              </a:buClr>
              <a:buSzPts val="2800"/>
              <a:buFont typeface="Arial"/>
              <a:buNone/>
            </a:pPr>
            <a:r>
              <a:rPr b="1" i="0" lang="en-US" sz="2800" u="none" cap="none" strike="noStrike">
                <a:solidFill>
                  <a:srgbClr val="262626"/>
                </a:solidFill>
                <a:latin typeface="Arial"/>
                <a:ea typeface="Arial"/>
                <a:cs typeface="Arial"/>
                <a:sym typeface="Arial"/>
              </a:rPr>
              <a:t>OVERVIEW OF THE EMA AND FORMULA</a:t>
            </a:r>
            <a:endParaRPr b="1" i="0" sz="2800" u="none" cap="none" strike="noStrike">
              <a:solidFill>
                <a:srgbClr val="262626"/>
              </a:solidFill>
              <a:latin typeface="Arial"/>
              <a:ea typeface="Arial"/>
              <a:cs typeface="Arial"/>
              <a:sym typeface="Arial"/>
            </a:endParaRPr>
          </a:p>
        </p:txBody>
      </p:sp>
      <p:sp>
        <p:nvSpPr>
          <p:cNvPr id="108" name="Google Shape;108;p3"/>
          <p:cNvSpPr txBox="1"/>
          <p:nvPr/>
        </p:nvSpPr>
        <p:spPr>
          <a:xfrm>
            <a:off x="1050879" y="1825625"/>
            <a:ext cx="9621448" cy="4428751"/>
          </a:xfrm>
          <a:prstGeom prst="rect">
            <a:avLst/>
          </a:prstGeom>
          <a:blipFill rotWithShape="1">
            <a:blip r:embed="rId3">
              <a:alphaModFix/>
            </a:blip>
            <a:stretch>
              <a:fillRect b="0" l="-250" r="0" t="-123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10861483" y="-2"/>
            <a:ext cx="1329192" cy="6858000"/>
          </a:xfrm>
          <a:custGeom>
            <a:rect b="b" l="l" r="r" t="t"/>
            <a:pathLst>
              <a:path extrusionOk="0" h="6858000" w="1364418">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5"/>
          <p:cNvSpPr/>
          <p:nvPr/>
        </p:nvSpPr>
        <p:spPr>
          <a:xfrm>
            <a:off x="-1147" y="2992"/>
            <a:ext cx="12193149" cy="2344739"/>
          </a:xfrm>
          <a:custGeom>
            <a:rect b="b" l="l" r="r" t="t"/>
            <a:pathLst>
              <a:path extrusionOk="0" h="2344739" w="1219314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5"/>
          <p:cNvSpPr txBox="1"/>
          <p:nvPr/>
        </p:nvSpPr>
        <p:spPr>
          <a:xfrm>
            <a:off x="1050878" y="2435226"/>
            <a:ext cx="9880979" cy="3819151"/>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Arial"/>
                <a:ea typeface="Arial"/>
                <a:cs typeface="Arial"/>
                <a:sym typeface="Arial"/>
              </a:rPr>
              <a:t>Now, let's compare the performance of EMA and MACD in identifying reversals. We will analyze historical price data and assess the accuracy of each indicator in predicting price reversals.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262626"/>
              </a:solidFill>
              <a:latin typeface="Arial"/>
              <a:ea typeface="Arial"/>
              <a:cs typeface="Arial"/>
              <a:sym typeface="Arial"/>
            </a:endParaRPr>
          </a:p>
          <a:p>
            <a:pPr indent="-285750" lvl="0" marL="285750" marR="0" rtl="0" algn="l">
              <a:lnSpc>
                <a:spcPct val="100000"/>
              </a:lnSpc>
              <a:spcBef>
                <a:spcPts val="800"/>
              </a:spcBef>
              <a:spcAft>
                <a:spcPts val="0"/>
              </a:spcAft>
              <a:buClr>
                <a:srgbClr val="262626"/>
              </a:buClr>
              <a:buSzPts val="1800"/>
              <a:buFont typeface="Arial"/>
              <a:buChar char="•"/>
            </a:pPr>
            <a:r>
              <a:rPr b="0" i="0" lang="en-US" sz="1800" u="none" cap="none" strike="noStrike">
                <a:solidFill>
                  <a:srgbClr val="262626"/>
                </a:solidFill>
                <a:latin typeface="Arial"/>
                <a:ea typeface="Arial"/>
                <a:cs typeface="Arial"/>
                <a:sym typeface="Arial"/>
              </a:rPr>
              <a:t>Data Selection: We will use the SPY and select a substantial time period to ensure reliable results.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262626"/>
              </a:solidFill>
              <a:latin typeface="Arial"/>
              <a:ea typeface="Arial"/>
              <a:cs typeface="Arial"/>
              <a:sym typeface="Arial"/>
            </a:endParaRPr>
          </a:p>
          <a:p>
            <a:pPr indent="-285750" lvl="0" marL="285750" marR="0" rtl="0" algn="l">
              <a:lnSpc>
                <a:spcPct val="100000"/>
              </a:lnSpc>
              <a:spcBef>
                <a:spcPts val="800"/>
              </a:spcBef>
              <a:spcAft>
                <a:spcPts val="0"/>
              </a:spcAft>
              <a:buClr>
                <a:srgbClr val="262626"/>
              </a:buClr>
              <a:buSzPts val="1800"/>
              <a:buFont typeface="Arial"/>
              <a:buChar char="•"/>
            </a:pPr>
            <a:r>
              <a:rPr b="0" i="0" lang="en-US" sz="1800" u="none" cap="none" strike="noStrike">
                <a:solidFill>
                  <a:srgbClr val="262626"/>
                </a:solidFill>
                <a:highlight>
                  <a:schemeClr val="lt1"/>
                </a:highlight>
                <a:latin typeface="Arial"/>
                <a:ea typeface="Arial"/>
                <a:cs typeface="Arial"/>
                <a:sym typeface="Arial"/>
              </a:rPr>
              <a:t>Evaluation Criteria: We will consider factors such as the reversal signals, and the magnitude of price movements following the signals.</a:t>
            </a:r>
            <a:endParaRPr b="0" i="0" sz="1400" u="none" cap="none" strike="noStrike">
              <a:solidFill>
                <a:srgbClr val="000000"/>
              </a:solidFill>
              <a:highlight>
                <a:schemeClr val="lt1"/>
              </a:highlight>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262626"/>
              </a:solidFill>
              <a:latin typeface="Arial"/>
              <a:ea typeface="Arial"/>
              <a:cs typeface="Arial"/>
              <a:sym typeface="Arial"/>
            </a:endParaRPr>
          </a:p>
          <a:p>
            <a:pPr indent="-285750" lvl="0" marL="285750" marR="0" rtl="0" algn="l">
              <a:lnSpc>
                <a:spcPct val="100000"/>
              </a:lnSpc>
              <a:spcBef>
                <a:spcPts val="800"/>
              </a:spcBef>
              <a:spcAft>
                <a:spcPts val="0"/>
              </a:spcAft>
              <a:buClr>
                <a:srgbClr val="262626"/>
              </a:buClr>
              <a:buSzPts val="1800"/>
              <a:buFont typeface="Arial"/>
              <a:buChar char="•"/>
            </a:pPr>
            <a:r>
              <a:rPr b="0" i="0" lang="en-US" sz="1800" u="none" cap="none" strike="noStrike">
                <a:solidFill>
                  <a:srgbClr val="262626"/>
                </a:solidFill>
                <a:latin typeface="Arial"/>
                <a:ea typeface="Arial"/>
                <a:cs typeface="Arial"/>
                <a:sym typeface="Arial"/>
              </a:rPr>
              <a:t>Statistical Analysis: We will employ appropriate statistical measures, such as actual returns vs strategy returns, cumulative returns vs cumulative strategy returns, and sharpe ratio, to quantitatively assess the performance of EMA and MACD.</a:t>
            </a:r>
            <a:endParaRPr b="0" i="0" sz="1400" u="none" cap="none" strike="noStrike">
              <a:solidFill>
                <a:srgbClr val="000000"/>
              </a:solidFill>
              <a:latin typeface="Arial"/>
              <a:ea typeface="Arial"/>
              <a:cs typeface="Arial"/>
              <a:sym typeface="Arial"/>
            </a:endParaRPr>
          </a:p>
        </p:txBody>
      </p:sp>
      <p:sp>
        <p:nvSpPr>
          <p:cNvPr id="117" name="Google Shape;117;p5"/>
          <p:cNvSpPr txBox="1"/>
          <p:nvPr/>
        </p:nvSpPr>
        <p:spPr>
          <a:xfrm flipH="1">
            <a:off x="2994658" y="339213"/>
            <a:ext cx="5043212" cy="98802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Performance Comparison of EMA and MACD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g25872a79fe5_1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g25872a79fe5_1_0"/>
          <p:cNvSpPr/>
          <p:nvPr/>
        </p:nvSpPr>
        <p:spPr>
          <a:xfrm>
            <a:off x="-1147" y="2992"/>
            <a:ext cx="12193149" cy="2344739"/>
          </a:xfrm>
          <a:custGeom>
            <a:rect b="b" l="l" r="r" t="t"/>
            <a:pathLst>
              <a:path extrusionOk="0" h="2344739" w="1219314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45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g25872a79fe5_1_0"/>
          <p:cNvSpPr txBox="1"/>
          <p:nvPr/>
        </p:nvSpPr>
        <p:spPr>
          <a:xfrm>
            <a:off x="1050878" y="2435226"/>
            <a:ext cx="9881100" cy="3819300"/>
          </a:xfrm>
          <a:prstGeom prst="rect">
            <a:avLst/>
          </a:prstGeom>
          <a:noFill/>
          <a:ln>
            <a:noFill/>
          </a:ln>
        </p:spPr>
        <p:txBody>
          <a:bodyPr anchorCtr="0" anchor="ctr" bIns="45700" lIns="91425" spcFirstLastPara="1" rIns="91425" wrap="square" tIns="45700">
            <a:normAutofit/>
          </a:bodyPr>
          <a:lstStyle/>
          <a:p>
            <a:pPr indent="-349250" lvl="0" marL="457200" rtl="0" algn="l">
              <a:lnSpc>
                <a:spcPct val="79772"/>
              </a:lnSpc>
              <a:spcBef>
                <a:spcPts val="0"/>
              </a:spcBef>
              <a:spcAft>
                <a:spcPts val="0"/>
              </a:spcAft>
              <a:buClr>
                <a:schemeClr val="dk1"/>
              </a:buClr>
              <a:buSzPts val="1900"/>
              <a:buFont typeface="Calibri"/>
              <a:buChar char="●"/>
            </a:pPr>
            <a:r>
              <a:rPr lang="en-US" sz="1900">
                <a:solidFill>
                  <a:schemeClr val="dk1"/>
                </a:solidFill>
                <a:highlight>
                  <a:srgbClr val="FFFFFF"/>
                </a:highlight>
                <a:latin typeface="Calibri"/>
                <a:ea typeface="Calibri"/>
                <a:cs typeface="Calibri"/>
                <a:sym typeface="Calibri"/>
              </a:rPr>
              <a:t>The Engulfing candlestick pattern indicates a potential reversal from a bullish to a bearish trend or from bearish to bullish.</a:t>
            </a:r>
            <a:endParaRPr sz="1900">
              <a:solidFill>
                <a:schemeClr val="dk1"/>
              </a:solidFill>
              <a:highlight>
                <a:srgbClr val="FFFFFF"/>
              </a:highlight>
              <a:latin typeface="Calibri"/>
              <a:ea typeface="Calibri"/>
              <a:cs typeface="Calibri"/>
              <a:sym typeface="Calibri"/>
            </a:endParaRPr>
          </a:p>
          <a:p>
            <a:pPr indent="0" lvl="0" marL="457200" rtl="0" algn="l">
              <a:lnSpc>
                <a:spcPct val="79772"/>
              </a:lnSpc>
              <a:spcBef>
                <a:spcPts val="0"/>
              </a:spcBef>
              <a:spcAft>
                <a:spcPts val="0"/>
              </a:spcAft>
              <a:buNone/>
            </a:pPr>
            <a:r>
              <a:t/>
            </a:r>
            <a:endParaRPr sz="1900">
              <a:solidFill>
                <a:schemeClr val="dk1"/>
              </a:solidFill>
              <a:highlight>
                <a:srgbClr val="FFFFFF"/>
              </a:highlight>
              <a:latin typeface="Calibri"/>
              <a:ea typeface="Calibri"/>
              <a:cs typeface="Calibri"/>
              <a:sym typeface="Calibri"/>
            </a:endParaRPr>
          </a:p>
          <a:p>
            <a:pPr indent="-349250" lvl="0" marL="457200" rtl="0" algn="l">
              <a:lnSpc>
                <a:spcPct val="79772"/>
              </a:lnSpc>
              <a:spcBef>
                <a:spcPts val="0"/>
              </a:spcBef>
              <a:spcAft>
                <a:spcPts val="0"/>
              </a:spcAft>
              <a:buClr>
                <a:schemeClr val="dk1"/>
              </a:buClr>
              <a:buSzPts val="1900"/>
              <a:buFont typeface="Calibri"/>
              <a:buChar char="●"/>
            </a:pPr>
            <a:r>
              <a:rPr lang="en-US" sz="1900">
                <a:solidFill>
                  <a:schemeClr val="dk1"/>
                </a:solidFill>
                <a:highlight>
                  <a:srgbClr val="FFFFFF"/>
                </a:highlight>
                <a:latin typeface="Calibri"/>
                <a:ea typeface="Calibri"/>
                <a:cs typeface="Calibri"/>
                <a:sym typeface="Calibri"/>
              </a:rPr>
              <a:t>There are two main types: the bullish and bearish engulfing candlestick.</a:t>
            </a:r>
            <a:endParaRPr sz="1900">
              <a:solidFill>
                <a:schemeClr val="dk1"/>
              </a:solidFill>
              <a:highlight>
                <a:srgbClr val="FFFFFF"/>
              </a:highlight>
              <a:latin typeface="Calibri"/>
              <a:ea typeface="Calibri"/>
              <a:cs typeface="Calibri"/>
              <a:sym typeface="Calibri"/>
            </a:endParaRPr>
          </a:p>
          <a:p>
            <a:pPr indent="0" lvl="0" marL="457200" rtl="0" algn="l">
              <a:lnSpc>
                <a:spcPct val="79772"/>
              </a:lnSpc>
              <a:spcBef>
                <a:spcPts val="0"/>
              </a:spcBef>
              <a:spcAft>
                <a:spcPts val="0"/>
              </a:spcAft>
              <a:buNone/>
            </a:pPr>
            <a:r>
              <a:t/>
            </a:r>
            <a:endParaRPr sz="1900">
              <a:solidFill>
                <a:schemeClr val="dk1"/>
              </a:solidFill>
              <a:highlight>
                <a:srgbClr val="FFFFFF"/>
              </a:highlight>
              <a:latin typeface="Calibri"/>
              <a:ea typeface="Calibri"/>
              <a:cs typeface="Calibri"/>
              <a:sym typeface="Calibri"/>
            </a:endParaRPr>
          </a:p>
          <a:p>
            <a:pPr indent="-349250" lvl="0" marL="457200" rtl="0" algn="l">
              <a:lnSpc>
                <a:spcPct val="79772"/>
              </a:lnSpc>
              <a:spcBef>
                <a:spcPts val="0"/>
              </a:spcBef>
              <a:spcAft>
                <a:spcPts val="0"/>
              </a:spcAft>
              <a:buClr>
                <a:schemeClr val="dk1"/>
              </a:buClr>
              <a:buSzPts val="1900"/>
              <a:buFont typeface="Calibri"/>
              <a:buChar char="●"/>
            </a:pPr>
            <a:r>
              <a:rPr lang="en-US" sz="1900">
                <a:solidFill>
                  <a:schemeClr val="dk1"/>
                </a:solidFill>
                <a:highlight>
                  <a:srgbClr val="FFFFFF"/>
                </a:highlight>
                <a:latin typeface="Calibri"/>
                <a:ea typeface="Calibri"/>
                <a:cs typeface="Calibri"/>
                <a:sym typeface="Calibri"/>
              </a:rPr>
              <a:t>The bullish engulfing candlestick formation consists of a smaller bearish candlestick followed by a larger bullish candlestick that engulfs the previous candlestick. </a:t>
            </a:r>
            <a:endParaRPr sz="1900">
              <a:solidFill>
                <a:schemeClr val="dk1"/>
              </a:solidFill>
              <a:highlight>
                <a:srgbClr val="FFFFFF"/>
              </a:highlight>
              <a:latin typeface="Calibri"/>
              <a:ea typeface="Calibri"/>
              <a:cs typeface="Calibri"/>
              <a:sym typeface="Calibri"/>
            </a:endParaRPr>
          </a:p>
          <a:p>
            <a:pPr indent="0" lvl="0" marL="457200" rtl="0" algn="l">
              <a:lnSpc>
                <a:spcPct val="79772"/>
              </a:lnSpc>
              <a:spcBef>
                <a:spcPts val="0"/>
              </a:spcBef>
              <a:spcAft>
                <a:spcPts val="0"/>
              </a:spcAft>
              <a:buNone/>
            </a:pPr>
            <a:r>
              <a:t/>
            </a:r>
            <a:endParaRPr sz="1900">
              <a:solidFill>
                <a:schemeClr val="dk1"/>
              </a:solidFill>
              <a:highlight>
                <a:srgbClr val="FFFFFF"/>
              </a:highlight>
              <a:latin typeface="Calibri"/>
              <a:ea typeface="Calibri"/>
              <a:cs typeface="Calibri"/>
              <a:sym typeface="Calibri"/>
            </a:endParaRPr>
          </a:p>
          <a:p>
            <a:pPr indent="-349250" lvl="0" marL="457200" rtl="0" algn="l">
              <a:lnSpc>
                <a:spcPct val="79772"/>
              </a:lnSpc>
              <a:spcBef>
                <a:spcPts val="0"/>
              </a:spcBef>
              <a:spcAft>
                <a:spcPts val="0"/>
              </a:spcAft>
              <a:buClr>
                <a:schemeClr val="dk1"/>
              </a:buClr>
              <a:buSzPts val="1900"/>
              <a:buFont typeface="Calibri"/>
              <a:buChar char="●"/>
            </a:pPr>
            <a:r>
              <a:rPr lang="en-US" sz="1900">
                <a:solidFill>
                  <a:schemeClr val="dk1"/>
                </a:solidFill>
                <a:highlight>
                  <a:srgbClr val="FFFFFF"/>
                </a:highlight>
                <a:latin typeface="Calibri"/>
                <a:ea typeface="Calibri"/>
                <a:cs typeface="Calibri"/>
                <a:sym typeface="Calibri"/>
              </a:rPr>
              <a:t>The bearish engulfing candlestick formation consists of a smaller bullish candlestick followed by a larger bearish candlestick that engulfs the previous candlestick. </a:t>
            </a:r>
            <a:endParaRPr sz="1900">
              <a:solidFill>
                <a:schemeClr val="dk1"/>
              </a:solidFill>
              <a:highlight>
                <a:srgbClr val="FFFFFF"/>
              </a:highlight>
              <a:latin typeface="Calibri"/>
              <a:ea typeface="Calibri"/>
              <a:cs typeface="Calibri"/>
              <a:sym typeface="Calibri"/>
            </a:endParaRPr>
          </a:p>
          <a:p>
            <a:pPr indent="0" lvl="0" marL="457200" rtl="0" algn="l">
              <a:lnSpc>
                <a:spcPct val="79772"/>
              </a:lnSpc>
              <a:spcBef>
                <a:spcPts val="0"/>
              </a:spcBef>
              <a:spcAft>
                <a:spcPts val="0"/>
              </a:spcAft>
              <a:buNone/>
            </a:pPr>
            <a:r>
              <a:t/>
            </a:r>
            <a:endParaRPr sz="1900">
              <a:solidFill>
                <a:schemeClr val="dk1"/>
              </a:solidFill>
              <a:highlight>
                <a:srgbClr val="FFFFFF"/>
              </a:highlight>
              <a:latin typeface="Calibri"/>
              <a:ea typeface="Calibri"/>
              <a:cs typeface="Calibri"/>
              <a:sym typeface="Calibri"/>
            </a:endParaRPr>
          </a:p>
          <a:p>
            <a:pPr indent="0" lvl="0" marL="457200" marR="0" rtl="0" algn="l">
              <a:lnSpc>
                <a:spcPct val="100000"/>
              </a:lnSpc>
              <a:spcBef>
                <a:spcPts val="800"/>
              </a:spcBef>
              <a:spcAft>
                <a:spcPts val="0"/>
              </a:spcAft>
              <a:buNone/>
            </a:pPr>
            <a:r>
              <a:t/>
            </a:r>
            <a:endParaRPr sz="2400">
              <a:solidFill>
                <a:srgbClr val="262626"/>
              </a:solidFill>
            </a:endParaRPr>
          </a:p>
        </p:txBody>
      </p:sp>
      <p:sp>
        <p:nvSpPr>
          <p:cNvPr id="125" name="Google Shape;125;g25872a79fe5_1_0"/>
          <p:cNvSpPr txBox="1"/>
          <p:nvPr/>
        </p:nvSpPr>
        <p:spPr>
          <a:xfrm flipH="1">
            <a:off x="2994570" y="339213"/>
            <a:ext cx="5043300" cy="997500"/>
          </a:xfrm>
          <a:prstGeom prst="rect">
            <a:avLst/>
          </a:prstGeom>
          <a:noFill/>
          <a:ln>
            <a:noFill/>
          </a:ln>
        </p:spPr>
        <p:txBody>
          <a:bodyPr anchorCtr="0" anchor="t" bIns="45700" lIns="91425" spcFirstLastPara="1" rIns="91425" wrap="square" tIns="45700">
            <a:spAutoFit/>
          </a:bodyPr>
          <a:lstStyle/>
          <a:p>
            <a:pPr indent="0" lvl="0" marL="0" rtl="0" algn="l">
              <a:lnSpc>
                <a:spcPct val="110000"/>
              </a:lnSpc>
              <a:spcBef>
                <a:spcPts val="0"/>
              </a:spcBef>
              <a:spcAft>
                <a:spcPts val="0"/>
              </a:spcAft>
              <a:buClr>
                <a:schemeClr val="dk1"/>
              </a:buClr>
              <a:buSzPts val="2800"/>
              <a:buFont typeface="Arial"/>
              <a:buNone/>
            </a:pPr>
            <a:r>
              <a:rPr b="1" lang="en-US" sz="2800">
                <a:solidFill>
                  <a:srgbClr val="262626"/>
                </a:solidFill>
              </a:rPr>
              <a:t>OVERVIEW OF THE ENGULFING CANDLESTICK</a:t>
            </a:r>
            <a:endParaRPr sz="2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6"/>
          <p:cNvSpPr/>
          <p:nvPr/>
        </p:nvSpPr>
        <p:spPr>
          <a:xfrm>
            <a:off x="0" y="0"/>
            <a:ext cx="12192000" cy="2176818"/>
          </a:xfrm>
          <a:custGeom>
            <a:rect b="b" l="l" r="r" t="t"/>
            <a:pathLst>
              <a:path extrusionOk="0" h="2237474" w="12192000">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6"/>
          <p:cNvSpPr txBox="1"/>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rgbClr val="000000"/>
              </a:buClr>
              <a:buSzPts val="2800"/>
              <a:buFont typeface="Arial"/>
              <a:buNone/>
            </a:pPr>
            <a:r>
              <a:rPr b="0" i="0" lang="en-US" sz="2800" u="none" cap="none" strike="noStrike">
                <a:solidFill>
                  <a:srgbClr val="262626"/>
                </a:solidFill>
                <a:latin typeface="Arial"/>
                <a:ea typeface="Arial"/>
                <a:cs typeface="Arial"/>
                <a:sym typeface="Arial"/>
              </a:rPr>
              <a:t>ENTRY AND EXIT CONDITIONS EMPLOYED FOR EMA</a:t>
            </a:r>
            <a:endParaRPr b="0" i="0" sz="1400" u="none" cap="none" strike="noStrike">
              <a:solidFill>
                <a:srgbClr val="000000"/>
              </a:solidFill>
              <a:latin typeface="Arial"/>
              <a:ea typeface="Arial"/>
              <a:cs typeface="Arial"/>
              <a:sym typeface="Arial"/>
            </a:endParaRPr>
          </a:p>
        </p:txBody>
      </p:sp>
      <p:sp>
        <p:nvSpPr>
          <p:cNvPr id="133" name="Google Shape;133;p6"/>
          <p:cNvSpPr/>
          <p:nvPr/>
        </p:nvSpPr>
        <p:spPr>
          <a:xfrm>
            <a:off x="4360460" y="6189260"/>
            <a:ext cx="7831541" cy="668740"/>
          </a:xfrm>
          <a:custGeom>
            <a:rect b="b" l="l" r="r" t="t"/>
            <a:pathLst>
              <a:path extrusionOk="0" h="918356" w="9517857">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34" name="Google Shape;134;p6"/>
          <p:cNvGrpSpPr/>
          <p:nvPr/>
        </p:nvGrpSpPr>
        <p:grpSpPr>
          <a:xfrm>
            <a:off x="1050925" y="1825625"/>
            <a:ext cx="9810564" cy="4429125"/>
            <a:chOff x="0" y="0"/>
            <a:chExt cx="9810564" cy="4429125"/>
          </a:xfrm>
        </p:grpSpPr>
        <p:sp>
          <p:nvSpPr>
            <p:cNvPr id="135" name="Google Shape;135;p6"/>
            <p:cNvSpPr/>
            <p:nvPr/>
          </p:nvSpPr>
          <p:spPr>
            <a:xfrm>
              <a:off x="185" y="0"/>
              <a:ext cx="9810379" cy="4429125"/>
            </a:xfrm>
            <a:prstGeom prst="quadArrow">
              <a:avLst>
                <a:gd fmla="val 2000" name="adj1"/>
                <a:gd fmla="val 4000" name="adj2"/>
                <a:gd fmla="val 5000" name="adj3"/>
              </a:avLst>
            </a:prstGeom>
            <a:solidFill>
              <a:srgbClr val="D0CB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
            <p:cNvSpPr/>
            <p:nvPr/>
          </p:nvSpPr>
          <p:spPr>
            <a:xfrm>
              <a:off x="0" y="351194"/>
              <a:ext cx="4853612" cy="1771650"/>
            </a:xfrm>
            <a:prstGeom prst="roundRect">
              <a:avLst>
                <a:gd fmla="val 16667" name="adj"/>
              </a:avLst>
            </a:prstGeom>
            <a:solidFill>
              <a:srgbClr val="5527D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6"/>
            <p:cNvSpPr txBox="1"/>
            <p:nvPr/>
          </p:nvSpPr>
          <p:spPr>
            <a:xfrm>
              <a:off x="86485" y="437679"/>
              <a:ext cx="4680642" cy="15986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Buy Entry: When the 10 period EMA is &gt; 20 period EMA.</a:t>
              </a:r>
              <a:endParaRPr b="0" i="0" sz="2400" u="none" cap="none" strike="noStrike">
                <a:solidFill>
                  <a:schemeClr val="lt1"/>
                </a:solidFill>
                <a:latin typeface="Arial"/>
                <a:ea typeface="Arial"/>
                <a:cs typeface="Arial"/>
                <a:sym typeface="Arial"/>
              </a:endParaRPr>
            </a:p>
          </p:txBody>
        </p:sp>
        <p:sp>
          <p:nvSpPr>
            <p:cNvPr id="138" name="Google Shape;138;p6"/>
            <p:cNvSpPr/>
            <p:nvPr/>
          </p:nvSpPr>
          <p:spPr>
            <a:xfrm>
              <a:off x="4905250" y="351194"/>
              <a:ext cx="4855454" cy="1771650"/>
            </a:xfrm>
            <a:prstGeom prst="roundRect">
              <a:avLst>
                <a:gd fmla="val 16667" name="adj"/>
              </a:avLst>
            </a:prstGeom>
            <a:solidFill>
              <a:srgbClr val="2748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txBox="1"/>
            <p:nvPr/>
          </p:nvSpPr>
          <p:spPr>
            <a:xfrm>
              <a:off x="4991735" y="437679"/>
              <a:ext cx="4682484" cy="15986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Exit: When </a:t>
              </a:r>
              <a:r>
                <a:rPr lang="en-US" sz="2400">
                  <a:solidFill>
                    <a:schemeClr val="lt1"/>
                  </a:solidFill>
                </a:rPr>
                <a:t>a bearish engulfing pattern forms.</a:t>
              </a:r>
              <a:endParaRPr b="0" i="0" sz="2400" u="none" cap="none" strike="noStrike">
                <a:solidFill>
                  <a:schemeClr val="lt1"/>
                </a:solidFill>
                <a:latin typeface="Arial"/>
                <a:ea typeface="Arial"/>
                <a:cs typeface="Arial"/>
                <a:sym typeface="Arial"/>
              </a:endParaRPr>
            </a:p>
          </p:txBody>
        </p:sp>
        <p:sp>
          <p:nvSpPr>
            <p:cNvPr id="140" name="Google Shape;140;p6"/>
            <p:cNvSpPr/>
            <p:nvPr/>
          </p:nvSpPr>
          <p:spPr>
            <a:xfrm>
              <a:off x="0" y="2240800"/>
              <a:ext cx="4839368" cy="1771650"/>
            </a:xfrm>
            <a:prstGeom prst="roundRect">
              <a:avLst>
                <a:gd fmla="val 16667" name="adj"/>
              </a:avLst>
            </a:prstGeom>
            <a:solidFill>
              <a:srgbClr val="1485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
            <p:cNvSpPr txBox="1"/>
            <p:nvPr/>
          </p:nvSpPr>
          <p:spPr>
            <a:xfrm>
              <a:off x="86485" y="2327285"/>
              <a:ext cx="4666398" cy="15986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Sell Entry: When the 10 period EMA is &lt; 20 period EMA.</a:t>
              </a:r>
              <a:endParaRPr b="0" i="0" sz="2400" u="none" cap="none" strike="noStrike">
                <a:solidFill>
                  <a:schemeClr val="lt1"/>
                </a:solidFill>
                <a:latin typeface="Arial"/>
                <a:ea typeface="Arial"/>
                <a:cs typeface="Arial"/>
                <a:sym typeface="Arial"/>
              </a:endParaRPr>
            </a:p>
          </p:txBody>
        </p:sp>
        <p:sp>
          <p:nvSpPr>
            <p:cNvPr id="142" name="Google Shape;142;p6"/>
            <p:cNvSpPr/>
            <p:nvPr/>
          </p:nvSpPr>
          <p:spPr>
            <a:xfrm>
              <a:off x="4905250" y="2240800"/>
              <a:ext cx="4848297" cy="1771650"/>
            </a:xfrm>
            <a:prstGeom prst="roundRect">
              <a:avLst>
                <a:gd fmla="val 16667" name="adj"/>
              </a:avLst>
            </a:prstGeom>
            <a:solidFill>
              <a:srgbClr val="20B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
            <p:cNvSpPr txBox="1"/>
            <p:nvPr/>
          </p:nvSpPr>
          <p:spPr>
            <a:xfrm>
              <a:off x="4991735" y="2327285"/>
              <a:ext cx="4675327" cy="15986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Exit: </a:t>
              </a:r>
              <a:r>
                <a:rPr lang="en-US" sz="2400">
                  <a:solidFill>
                    <a:schemeClr val="lt1"/>
                  </a:solidFill>
                </a:rPr>
                <a:t>When a bullish engulfing pattern forms.</a:t>
              </a:r>
              <a:endParaRPr b="0" i="0" sz="24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nvSpPr>
        <p:spPr>
          <a:xfrm>
            <a:off x="3057531" y="338266"/>
            <a:ext cx="666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Strategy Backtest Result</a:t>
            </a:r>
            <a:endParaRPr b="0" i="0" sz="1400" u="none" cap="none" strike="noStrike">
              <a:solidFill>
                <a:srgbClr val="000000"/>
              </a:solidFill>
              <a:latin typeface="Arial"/>
              <a:ea typeface="Arial"/>
              <a:cs typeface="Arial"/>
              <a:sym typeface="Arial"/>
            </a:endParaRPr>
          </a:p>
        </p:txBody>
      </p:sp>
      <p:pic>
        <p:nvPicPr>
          <p:cNvPr id="149" name="Google Shape;149;p7"/>
          <p:cNvPicPr preferRelativeResize="0"/>
          <p:nvPr/>
        </p:nvPicPr>
        <p:blipFill>
          <a:blip r:embed="rId3">
            <a:alphaModFix/>
          </a:blip>
          <a:stretch>
            <a:fillRect/>
          </a:stretch>
        </p:blipFill>
        <p:spPr>
          <a:xfrm>
            <a:off x="3203975" y="1268400"/>
            <a:ext cx="5906975" cy="541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5869cd6e14_0_1"/>
          <p:cNvSpPr txBox="1"/>
          <p:nvPr/>
        </p:nvSpPr>
        <p:spPr>
          <a:xfrm>
            <a:off x="3017331" y="365066"/>
            <a:ext cx="666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Sharpe Ratio Result</a:t>
            </a:r>
            <a:endParaRPr b="0" i="0" sz="1400" u="none" cap="none" strike="noStrike">
              <a:solidFill>
                <a:srgbClr val="000000"/>
              </a:solidFill>
              <a:latin typeface="Arial"/>
              <a:ea typeface="Arial"/>
              <a:cs typeface="Arial"/>
              <a:sym typeface="Arial"/>
            </a:endParaRPr>
          </a:p>
        </p:txBody>
      </p:sp>
      <p:pic>
        <p:nvPicPr>
          <p:cNvPr id="155" name="Google Shape;155;g25869cd6e14_0_1"/>
          <p:cNvPicPr preferRelativeResize="0"/>
          <p:nvPr/>
        </p:nvPicPr>
        <p:blipFill>
          <a:blip r:embed="rId3">
            <a:alphaModFix/>
          </a:blip>
          <a:stretch>
            <a:fillRect/>
          </a:stretch>
        </p:blipFill>
        <p:spPr>
          <a:xfrm>
            <a:off x="3095175" y="1169541"/>
            <a:ext cx="6001652" cy="53836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4"/>
          <p:cNvSpPr/>
          <p:nvPr/>
        </p:nvSpPr>
        <p:spPr>
          <a:xfrm>
            <a:off x="-1147" y="2992"/>
            <a:ext cx="12193149" cy="2344739"/>
          </a:xfrm>
          <a:custGeom>
            <a:rect b="b" l="l" r="r" t="t"/>
            <a:pathLst>
              <a:path extrusionOk="0" h="2344739" w="1219314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4"/>
          <p:cNvSpPr txBox="1"/>
          <p:nvPr/>
        </p:nvSpPr>
        <p:spPr>
          <a:xfrm>
            <a:off x="1050878" y="2435226"/>
            <a:ext cx="9880979" cy="381915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262626"/>
                </a:solidFill>
                <a:latin typeface="Arial"/>
                <a:ea typeface="Arial"/>
                <a:cs typeface="Arial"/>
                <a:sym typeface="Arial"/>
              </a:rPr>
              <a:t>Moving Average Convergence Divergence (MACD): MACD is a versatile indicator that combines trend-following and momentum characteristics. It consists of two lines: the MACD line, which represents the difference between two moving averages, and the signal line, which is a moving average of the MACD line. The MACD line crossing above or below the signal line is often considered a potential reversal signal.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1800"/>
              <a:buFont typeface="Arial"/>
              <a:buNone/>
            </a:pPr>
            <a:r>
              <a:t/>
            </a:r>
            <a:endParaRPr b="0" i="0" sz="1800" u="none" cap="none" strike="noStrike">
              <a:solidFill>
                <a:srgbClr val="262626"/>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1800"/>
              <a:buFont typeface="Arial"/>
              <a:buNone/>
            </a:pPr>
            <a:r>
              <a:rPr b="0" i="0" lang="en-US" sz="1800" u="none" cap="none" strike="noStrike">
                <a:solidFill>
                  <a:srgbClr val="262626"/>
                </a:solidFill>
                <a:latin typeface="Arial"/>
                <a:ea typeface="Arial"/>
                <a:cs typeface="Arial"/>
                <a:sym typeface="Arial"/>
              </a:rPr>
              <a:t>It is calculated as follows:</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800"/>
              </a:spcBef>
              <a:spcAft>
                <a:spcPts val="0"/>
              </a:spcAft>
              <a:buClr>
                <a:srgbClr val="262626"/>
              </a:buClr>
              <a:buSzPts val="1800"/>
              <a:buFont typeface="Arial"/>
              <a:buChar char="•"/>
            </a:pPr>
            <a:r>
              <a:rPr b="0" i="0" lang="en-US" sz="1800" u="none" cap="none" strike="noStrike">
                <a:solidFill>
                  <a:srgbClr val="262626"/>
                </a:solidFill>
                <a:latin typeface="Arial"/>
                <a:ea typeface="Arial"/>
                <a:cs typeface="Arial"/>
                <a:sym typeface="Arial"/>
              </a:rPr>
              <a:t>MACD=12-Period EMA − 26-Period EMA</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rgbClr val="262626"/>
              </a:buClr>
              <a:buSzPts val="1800"/>
              <a:buFont typeface="Arial"/>
              <a:buChar char="•"/>
            </a:pPr>
            <a:r>
              <a:rPr b="0" i="0" lang="en-US" sz="1800" u="none" cap="none" strike="noStrike">
                <a:solidFill>
                  <a:srgbClr val="262626"/>
                </a:solidFill>
                <a:latin typeface="Arial"/>
                <a:ea typeface="Arial"/>
                <a:cs typeface="Arial"/>
                <a:sym typeface="Arial"/>
              </a:rPr>
              <a:t>Signal line = 9- period EMA of MACD Line</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rgbClr val="262626"/>
              </a:buClr>
              <a:buSzPts val="1800"/>
              <a:buFont typeface="Arial"/>
              <a:buChar char="•"/>
            </a:pPr>
            <a:r>
              <a:rPr b="0" i="0" lang="en-US" sz="1800" u="none" cap="none" strike="noStrike">
                <a:solidFill>
                  <a:srgbClr val="262626"/>
                </a:solidFill>
                <a:latin typeface="Arial"/>
                <a:ea typeface="Arial"/>
                <a:cs typeface="Arial"/>
                <a:sym typeface="Arial"/>
              </a:rPr>
              <a:t>Histogram = MACD line - Signal line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br>
              <a:rPr b="0" i="0" lang="en-US" sz="1800" u="none" cap="none" strike="noStrike">
                <a:solidFill>
                  <a:srgbClr val="262626"/>
                </a:solidFill>
                <a:latin typeface="Arial"/>
                <a:ea typeface="Arial"/>
                <a:cs typeface="Arial"/>
                <a:sym typeface="Arial"/>
              </a:rPr>
            </a:br>
            <a:endParaRPr b="0" i="0" sz="1800" u="none" cap="none" strike="noStrike">
              <a:solidFill>
                <a:srgbClr val="262626"/>
              </a:solidFill>
              <a:latin typeface="Arial"/>
              <a:ea typeface="Arial"/>
              <a:cs typeface="Arial"/>
              <a:sym typeface="Arial"/>
            </a:endParaRPr>
          </a:p>
        </p:txBody>
      </p:sp>
      <p:sp>
        <p:nvSpPr>
          <p:cNvPr id="163" name="Google Shape;163;p4"/>
          <p:cNvSpPr txBox="1"/>
          <p:nvPr/>
        </p:nvSpPr>
        <p:spPr>
          <a:xfrm>
            <a:off x="1991032" y="457200"/>
            <a:ext cx="8318091" cy="1013354"/>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00000"/>
              </a:buClr>
              <a:buSzPts val="2800"/>
              <a:buFont typeface="Arial"/>
              <a:buNone/>
            </a:pPr>
            <a:r>
              <a:rPr b="1" i="0" lang="en-US" sz="2800" u="none" cap="none" strike="noStrike">
                <a:solidFill>
                  <a:srgbClr val="262626"/>
                </a:solidFill>
                <a:latin typeface="Arial"/>
                <a:ea typeface="Arial"/>
                <a:cs typeface="Arial"/>
                <a:sym typeface="Arial"/>
              </a:rPr>
              <a:t>OVERVIEW OF THE MACD AND FORMULA</a:t>
            </a:r>
            <a:endParaRPr b="1" i="0" sz="2800" u="none" cap="none" strike="noStrike">
              <a:solidFill>
                <a:srgbClr val="26262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ArchiveVTI">
  <a:themeElements>
    <a:clrScheme name="AnalogousFromDarkSeedLeftStep">
      <a:dk1>
        <a:srgbClr val="000000"/>
      </a:dk1>
      <a:lt1>
        <a:srgbClr val="FFFFFF"/>
      </a:lt1>
      <a:dk2>
        <a:srgbClr val="1C2431"/>
      </a:dk2>
      <a:lt2>
        <a:srgbClr val="F1F3F0"/>
      </a:lt2>
      <a:accent1>
        <a:srgbClr val="A729E7"/>
      </a:accent1>
      <a:accent2>
        <a:srgbClr val="5529D8"/>
      </a:accent2>
      <a:accent3>
        <a:srgbClr val="2949E7"/>
      </a:accent3>
      <a:accent4>
        <a:srgbClr val="1786D5"/>
      </a:accent4>
      <a:accent5>
        <a:srgbClr val="22BFBF"/>
      </a:accent5>
      <a:accent6>
        <a:srgbClr val="16C67C"/>
      </a:accent6>
      <a:hlink>
        <a:srgbClr val="3897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2023-07-09T09:25:41Z</dcterms:created>
  <dc:creator>Sarah Okoronkwo</dc:creator>
</cp:coreProperties>
</file>