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Meddon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ifxjS1fSeVVeeKLyjqPcTB99cT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ddon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869cd6e1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g25869cd6e14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869cd6e1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25869cd6e14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869cd6e1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25869cd6e1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872a79fe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g25872a79fe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869cd6e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25869cd6e14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/>
          <p:nvPr>
            <p:ph type="ctrTitle"/>
          </p:nvPr>
        </p:nvSpPr>
        <p:spPr>
          <a:xfrm>
            <a:off x="1756946" y="1104900"/>
            <a:ext cx="8376514" cy="31205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" type="subTitle"/>
          </p:nvPr>
        </p:nvSpPr>
        <p:spPr>
          <a:xfrm>
            <a:off x="2908039" y="4442385"/>
            <a:ext cx="6074328" cy="98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i="0" sz="20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3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697833" y="-821329"/>
            <a:ext cx="4516696" cy="9810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22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 rot="5400000">
            <a:off x="6905522" y="2283404"/>
            <a:ext cx="5800298" cy="2161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" type="body"/>
          </p:nvPr>
        </p:nvSpPr>
        <p:spPr>
          <a:xfrm rot="5400000">
            <a:off x="1881400" y="-579178"/>
            <a:ext cx="5800299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" type="body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0" type="dt"/>
          </p:nvPr>
        </p:nvSpPr>
        <p:spPr>
          <a:xfrm rot="5400000">
            <a:off x="10506456" y="5074920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1" type="ftr"/>
          </p:nvPr>
        </p:nvSpPr>
        <p:spPr>
          <a:xfrm rot="5400000">
            <a:off x="10451592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11558016" y="3136392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1052513" y="1709738"/>
            <a:ext cx="9087774" cy="34385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1052513" y="5148262"/>
            <a:ext cx="8844522" cy="1138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15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1050878" y="1825624"/>
            <a:ext cx="4473622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/>
            </a:lvl2pPr>
            <a:lvl3pPr indent="-30988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4pPr>
            <a:lvl5pPr indent="-29972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2" type="body"/>
          </p:nvPr>
        </p:nvSpPr>
        <p:spPr>
          <a:xfrm>
            <a:off x="5844540" y="1825624"/>
            <a:ext cx="5016943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1071563" y="1835219"/>
            <a:ext cx="445293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i="0" sz="2000" cap="none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1071562" y="2717801"/>
            <a:ext cx="4452938" cy="3559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/>
            </a:lvl2pPr>
            <a:lvl3pPr indent="-30988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4pPr>
            <a:lvl5pPr indent="-29972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5844540" y="1835219"/>
            <a:ext cx="501694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i="0" sz="2000" cap="none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5844540" y="2717800"/>
            <a:ext cx="5016943" cy="3559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/>
            </a:lvl2pPr>
            <a:lvl3pPr indent="-30988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4pPr>
            <a:lvl5pPr indent="-29972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17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8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>
            <p:ph type="title"/>
          </p:nvPr>
        </p:nvSpPr>
        <p:spPr>
          <a:xfrm>
            <a:off x="1063633" y="457200"/>
            <a:ext cx="4170355" cy="19175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" type="body"/>
          </p:nvPr>
        </p:nvSpPr>
        <p:spPr>
          <a:xfrm>
            <a:off x="5481637" y="457200"/>
            <a:ext cx="5562601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40"/>
              <a:buChar char="•"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20"/>
          <p:cNvSpPr txBox="1"/>
          <p:nvPr>
            <p:ph idx="2" type="body"/>
          </p:nvPr>
        </p:nvSpPr>
        <p:spPr>
          <a:xfrm>
            <a:off x="1063633" y="2374708"/>
            <a:ext cx="4170355" cy="4026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20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type="title"/>
          </p:nvPr>
        </p:nvSpPr>
        <p:spPr>
          <a:xfrm>
            <a:off x="1062038" y="457199"/>
            <a:ext cx="3913241" cy="19288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/>
          <p:nvPr>
            <p:ph idx="2" type="pic"/>
          </p:nvPr>
        </p:nvSpPr>
        <p:spPr>
          <a:xfrm>
            <a:off x="5257752" y="457200"/>
            <a:ext cx="6110288" cy="59436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1"/>
          <p:cNvSpPr txBox="1"/>
          <p:nvPr>
            <p:ph idx="1" type="body"/>
          </p:nvPr>
        </p:nvSpPr>
        <p:spPr>
          <a:xfrm>
            <a:off x="1062038" y="2386013"/>
            <a:ext cx="3913241" cy="401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1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in a dark room&#10;&#10;Description automatically generated" id="6" name="Google Shape;6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905744" y="0"/>
            <a:ext cx="128625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2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" type="body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5744" y="0"/>
            <a:ext cx="128625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 b="0" l="2768" r="12511" t="0"/>
          <a:stretch/>
        </p:blipFill>
        <p:spPr>
          <a:xfrm>
            <a:off x="3" y="10"/>
            <a:ext cx="11842953" cy="6857990"/>
          </a:xfrm>
          <a:custGeom>
            <a:rect b="b" l="l" r="r" t="t"/>
            <a:pathLst>
              <a:path extrusionOk="0" h="6858000" w="11619861">
                <a:moveTo>
                  <a:pt x="5638800" y="0"/>
                </a:moveTo>
                <a:lnTo>
                  <a:pt x="11428670" y="0"/>
                </a:lnTo>
                <a:lnTo>
                  <a:pt x="11442829" y="33656"/>
                </a:lnTo>
                <a:cubicBezTo>
                  <a:pt x="11457061" y="70281"/>
                  <a:pt x="11468943" y="108055"/>
                  <a:pt x="11465314" y="122568"/>
                </a:cubicBezTo>
                <a:cubicBezTo>
                  <a:pt x="11474457" y="132706"/>
                  <a:pt x="11480503" y="147820"/>
                  <a:pt x="11472286" y="162573"/>
                </a:cubicBezTo>
                <a:cubicBezTo>
                  <a:pt x="11475078" y="192508"/>
                  <a:pt x="11490254" y="189146"/>
                  <a:pt x="11490974" y="210729"/>
                </a:cubicBezTo>
                <a:cubicBezTo>
                  <a:pt x="11490889" y="212701"/>
                  <a:pt x="11480528" y="239500"/>
                  <a:pt x="11480443" y="241472"/>
                </a:cubicBezTo>
                <a:cubicBezTo>
                  <a:pt x="11480595" y="245439"/>
                  <a:pt x="11477902" y="263602"/>
                  <a:pt x="11478724" y="265176"/>
                </a:cubicBezTo>
                <a:lnTo>
                  <a:pt x="11490979" y="308602"/>
                </a:lnTo>
                <a:cubicBezTo>
                  <a:pt x="11497142" y="323023"/>
                  <a:pt x="11493173" y="330071"/>
                  <a:pt x="11500574" y="346312"/>
                </a:cubicBezTo>
                <a:cubicBezTo>
                  <a:pt x="11501005" y="363026"/>
                  <a:pt x="11525492" y="428016"/>
                  <a:pt x="11543805" y="416277"/>
                </a:cubicBezTo>
                <a:cubicBezTo>
                  <a:pt x="11544499" y="421593"/>
                  <a:pt x="11549632" y="476484"/>
                  <a:pt x="11552623" y="477942"/>
                </a:cubicBezTo>
                <a:lnTo>
                  <a:pt x="11588513" y="533507"/>
                </a:lnTo>
                <a:cubicBezTo>
                  <a:pt x="11585427" y="565606"/>
                  <a:pt x="11588997" y="570393"/>
                  <a:pt x="11568440" y="576824"/>
                </a:cubicBezTo>
                <a:cubicBezTo>
                  <a:pt x="11566910" y="587848"/>
                  <a:pt x="11546750" y="585072"/>
                  <a:pt x="11545220" y="596096"/>
                </a:cubicBezTo>
                <a:cubicBezTo>
                  <a:pt x="11544257" y="601812"/>
                  <a:pt x="11549666" y="624126"/>
                  <a:pt x="11548703" y="629842"/>
                </a:cubicBezTo>
                <a:cubicBezTo>
                  <a:pt x="11547111" y="634222"/>
                  <a:pt x="11547298" y="629048"/>
                  <a:pt x="11550826" y="637141"/>
                </a:cubicBezTo>
                <a:lnTo>
                  <a:pt x="11555214" y="657816"/>
                </a:lnTo>
                <a:lnTo>
                  <a:pt x="11529729" y="705948"/>
                </a:lnTo>
                <a:cubicBezTo>
                  <a:pt x="11528040" y="711455"/>
                  <a:pt x="11527394" y="750294"/>
                  <a:pt x="11523813" y="755027"/>
                </a:cubicBezTo>
                <a:cubicBezTo>
                  <a:pt x="11555210" y="796951"/>
                  <a:pt x="11517337" y="778711"/>
                  <a:pt x="11530982" y="830985"/>
                </a:cubicBezTo>
                <a:cubicBezTo>
                  <a:pt x="11531450" y="859675"/>
                  <a:pt x="11524998" y="848949"/>
                  <a:pt x="11514327" y="879613"/>
                </a:cubicBezTo>
                <a:cubicBezTo>
                  <a:pt x="11519406" y="919841"/>
                  <a:pt x="11478511" y="928472"/>
                  <a:pt x="11490672" y="979172"/>
                </a:cubicBezTo>
                <a:cubicBezTo>
                  <a:pt x="11515775" y="1085309"/>
                  <a:pt x="11507241" y="1150545"/>
                  <a:pt x="11516289" y="1196557"/>
                </a:cubicBezTo>
                <a:cubicBezTo>
                  <a:pt x="11521348" y="1221504"/>
                  <a:pt x="11536896" y="1236311"/>
                  <a:pt x="11539108" y="1251394"/>
                </a:cubicBezTo>
                <a:cubicBezTo>
                  <a:pt x="11548223" y="1290255"/>
                  <a:pt x="11544849" y="1316963"/>
                  <a:pt x="11538240" y="1348824"/>
                </a:cubicBezTo>
                <a:cubicBezTo>
                  <a:pt x="11530584" y="1373975"/>
                  <a:pt x="11546850" y="1434268"/>
                  <a:pt x="11551155" y="1476990"/>
                </a:cubicBezTo>
                <a:cubicBezTo>
                  <a:pt x="11558510" y="1515368"/>
                  <a:pt x="11554900" y="1493900"/>
                  <a:pt x="11559895" y="1518899"/>
                </a:cubicBezTo>
                <a:cubicBezTo>
                  <a:pt x="11572860" y="1524507"/>
                  <a:pt x="11562694" y="1565220"/>
                  <a:pt x="11568433" y="1586295"/>
                </a:cubicBezTo>
                <a:cubicBezTo>
                  <a:pt x="11574173" y="1607371"/>
                  <a:pt x="11585805" y="1626552"/>
                  <a:pt x="11594333" y="1645354"/>
                </a:cubicBezTo>
                <a:cubicBezTo>
                  <a:pt x="11589005" y="1655379"/>
                  <a:pt x="11593442" y="1665311"/>
                  <a:pt x="11600220" y="1678039"/>
                </a:cubicBezTo>
                <a:lnTo>
                  <a:pt x="11609129" y="1695495"/>
                </a:lnTo>
                <a:lnTo>
                  <a:pt x="11609349" y="1703137"/>
                </a:lnTo>
                <a:cubicBezTo>
                  <a:pt x="11610568" y="1712297"/>
                  <a:pt x="11612398" y="1720599"/>
                  <a:pt x="11613864" y="1727999"/>
                </a:cubicBezTo>
                <a:lnTo>
                  <a:pt x="11615591" y="1742322"/>
                </a:lnTo>
                <a:lnTo>
                  <a:pt x="11615963" y="1748052"/>
                </a:lnTo>
                <a:lnTo>
                  <a:pt x="11610551" y="1761250"/>
                </a:lnTo>
                <a:lnTo>
                  <a:pt x="11615283" y="1777451"/>
                </a:lnTo>
                <a:lnTo>
                  <a:pt x="11610560" y="1796191"/>
                </a:lnTo>
                <a:cubicBezTo>
                  <a:pt x="11612703" y="1797113"/>
                  <a:pt x="11614750" y="1798430"/>
                  <a:pt x="11616633" y="1800100"/>
                </a:cubicBezTo>
                <a:lnTo>
                  <a:pt x="11617982" y="1854521"/>
                </a:lnTo>
                <a:lnTo>
                  <a:pt x="11619861" y="1861726"/>
                </a:lnTo>
                <a:lnTo>
                  <a:pt x="11614191" y="1887969"/>
                </a:lnTo>
                <a:cubicBezTo>
                  <a:pt x="11612338" y="1902224"/>
                  <a:pt x="11611675" y="1915868"/>
                  <a:pt x="11611655" y="1929078"/>
                </a:cubicBezTo>
                <a:lnTo>
                  <a:pt x="11613646" y="1975677"/>
                </a:lnTo>
                <a:lnTo>
                  <a:pt x="11608395" y="1989384"/>
                </a:lnTo>
                <a:cubicBezTo>
                  <a:pt x="11606094" y="2010149"/>
                  <a:pt x="11616282" y="2042405"/>
                  <a:pt x="11615654" y="2064306"/>
                </a:cubicBezTo>
                <a:lnTo>
                  <a:pt x="11617530" y="2102324"/>
                </a:lnTo>
                <a:lnTo>
                  <a:pt x="11618063" y="2142771"/>
                </a:lnTo>
                <a:lnTo>
                  <a:pt x="11616356" y="2172845"/>
                </a:lnTo>
                <a:lnTo>
                  <a:pt x="11608475" y="2232480"/>
                </a:lnTo>
                <a:cubicBezTo>
                  <a:pt x="11610626" y="2269398"/>
                  <a:pt x="11587628" y="2297971"/>
                  <a:pt x="11593913" y="2338142"/>
                </a:cubicBezTo>
                <a:cubicBezTo>
                  <a:pt x="11575073" y="2401224"/>
                  <a:pt x="11576464" y="2419485"/>
                  <a:pt x="11575756" y="2476862"/>
                </a:cubicBezTo>
                <a:cubicBezTo>
                  <a:pt x="11589723" y="2467572"/>
                  <a:pt x="11571230" y="2526955"/>
                  <a:pt x="11565840" y="2545341"/>
                </a:cubicBezTo>
                <a:cubicBezTo>
                  <a:pt x="11559721" y="2585374"/>
                  <a:pt x="11543362" y="2648236"/>
                  <a:pt x="11532117" y="2703882"/>
                </a:cubicBezTo>
                <a:cubicBezTo>
                  <a:pt x="11519367" y="2746179"/>
                  <a:pt x="11528497" y="2797815"/>
                  <a:pt x="11523922" y="2827539"/>
                </a:cubicBezTo>
                <a:lnTo>
                  <a:pt x="11504663" y="2882227"/>
                </a:lnTo>
                <a:lnTo>
                  <a:pt x="11505538" y="2884388"/>
                </a:lnTo>
                <a:cubicBezTo>
                  <a:pt x="11506669" y="2893476"/>
                  <a:pt x="11505148" y="2898681"/>
                  <a:pt x="11502462" y="2902153"/>
                </a:cubicBezTo>
                <a:lnTo>
                  <a:pt x="11485833" y="2939919"/>
                </a:lnTo>
                <a:lnTo>
                  <a:pt x="11486863" y="2944845"/>
                </a:lnTo>
                <a:lnTo>
                  <a:pt x="11477199" y="2980246"/>
                </a:lnTo>
                <a:lnTo>
                  <a:pt x="11478378" y="2981050"/>
                </a:lnTo>
                <a:cubicBezTo>
                  <a:pt x="11480801" y="2983659"/>
                  <a:pt x="11482173" y="2987107"/>
                  <a:pt x="11481387" y="2992406"/>
                </a:cubicBezTo>
                <a:cubicBezTo>
                  <a:pt x="11501817" y="2988896"/>
                  <a:pt x="11488266" y="2997455"/>
                  <a:pt x="11484142" y="3013393"/>
                </a:cubicBezTo>
                <a:cubicBezTo>
                  <a:pt x="11486711" y="3031764"/>
                  <a:pt x="11494906" y="3086486"/>
                  <a:pt x="11496802" y="3102629"/>
                </a:cubicBezTo>
                <a:cubicBezTo>
                  <a:pt x="11496373" y="3105170"/>
                  <a:pt x="11495945" y="3107710"/>
                  <a:pt x="11495516" y="3110252"/>
                </a:cubicBezTo>
                <a:lnTo>
                  <a:pt x="11495784" y="3110483"/>
                </a:lnTo>
                <a:cubicBezTo>
                  <a:pt x="11496132" y="3112307"/>
                  <a:pt x="11495944" y="3114876"/>
                  <a:pt x="11495011" y="3118680"/>
                </a:cubicBezTo>
                <a:lnTo>
                  <a:pt x="11493169" y="3124153"/>
                </a:lnTo>
                <a:lnTo>
                  <a:pt x="11490674" y="3138944"/>
                </a:lnTo>
                <a:lnTo>
                  <a:pt x="11491765" y="3144555"/>
                </a:lnTo>
                <a:lnTo>
                  <a:pt x="11495012" y="3147533"/>
                </a:lnTo>
                <a:lnTo>
                  <a:pt x="11494387" y="3148776"/>
                </a:lnTo>
                <a:cubicBezTo>
                  <a:pt x="11486482" y="3157155"/>
                  <a:pt x="11477013" y="3157384"/>
                  <a:pt x="11499655" y="3179056"/>
                </a:cubicBezTo>
                <a:cubicBezTo>
                  <a:pt x="11485713" y="3199654"/>
                  <a:pt x="11500063" y="3209438"/>
                  <a:pt x="11500262" y="3244106"/>
                </a:cubicBezTo>
                <a:cubicBezTo>
                  <a:pt x="11488523" y="3254627"/>
                  <a:pt x="11490225" y="3266825"/>
                  <a:pt x="11496085" y="3280159"/>
                </a:cubicBezTo>
                <a:cubicBezTo>
                  <a:pt x="11486626" y="3310661"/>
                  <a:pt x="11492641" y="3343395"/>
                  <a:pt x="11489593" y="3380227"/>
                </a:cubicBezTo>
                <a:cubicBezTo>
                  <a:pt x="11471054" y="3414938"/>
                  <a:pt x="11490191" y="3442340"/>
                  <a:pt x="11486837" y="3481669"/>
                </a:cubicBezTo>
                <a:cubicBezTo>
                  <a:pt x="11484572" y="3519815"/>
                  <a:pt x="11475994" y="3578100"/>
                  <a:pt x="11476004" y="3609102"/>
                </a:cubicBezTo>
                <a:cubicBezTo>
                  <a:pt x="11488069" y="3625738"/>
                  <a:pt x="11456995" y="3658722"/>
                  <a:pt x="11486896" y="3667680"/>
                </a:cubicBezTo>
                <a:cubicBezTo>
                  <a:pt x="11479672" y="3681675"/>
                  <a:pt x="11464934" y="3685219"/>
                  <a:pt x="11485224" y="3688978"/>
                </a:cubicBezTo>
                <a:cubicBezTo>
                  <a:pt x="11483381" y="3693836"/>
                  <a:pt x="11483987" y="3697658"/>
                  <a:pt x="11485772" y="3701034"/>
                </a:cubicBezTo>
                <a:lnTo>
                  <a:pt x="11470205" y="3733138"/>
                </a:lnTo>
                <a:lnTo>
                  <a:pt x="11470178" y="3738272"/>
                </a:lnTo>
                <a:lnTo>
                  <a:pt x="11456626" y="3757103"/>
                </a:lnTo>
                <a:lnTo>
                  <a:pt x="11439893" y="3785165"/>
                </a:lnTo>
                <a:lnTo>
                  <a:pt x="11440287" y="3787567"/>
                </a:lnTo>
                <a:lnTo>
                  <a:pt x="11430559" y="3798840"/>
                </a:lnTo>
                <a:cubicBezTo>
                  <a:pt x="11426682" y="3802113"/>
                  <a:pt x="11422297" y="3804565"/>
                  <a:pt x="11417224" y="3805827"/>
                </a:cubicBezTo>
                <a:cubicBezTo>
                  <a:pt x="11423876" y="3863065"/>
                  <a:pt x="11389890" y="3897978"/>
                  <a:pt x="11377341" y="3950731"/>
                </a:cubicBezTo>
                <a:cubicBezTo>
                  <a:pt x="11356607" y="4011522"/>
                  <a:pt x="11330996" y="4072111"/>
                  <a:pt x="11304699" y="4139775"/>
                </a:cubicBezTo>
                <a:cubicBezTo>
                  <a:pt x="11261728" y="4180650"/>
                  <a:pt x="11267699" y="4287896"/>
                  <a:pt x="11236691" y="4342408"/>
                </a:cubicBezTo>
                <a:cubicBezTo>
                  <a:pt x="11254748" y="4388711"/>
                  <a:pt x="11216894" y="4372734"/>
                  <a:pt x="11211370" y="4409253"/>
                </a:cubicBezTo>
                <a:cubicBezTo>
                  <a:pt x="11188072" y="4387501"/>
                  <a:pt x="11229176" y="4459090"/>
                  <a:pt x="11198937" y="4446891"/>
                </a:cubicBezTo>
                <a:cubicBezTo>
                  <a:pt x="11198888" y="4453923"/>
                  <a:pt x="11183534" y="4459537"/>
                  <a:pt x="11184671" y="4466851"/>
                </a:cubicBezTo>
                <a:lnTo>
                  <a:pt x="11188063" y="4490235"/>
                </a:lnTo>
                <a:lnTo>
                  <a:pt x="11188431" y="4511803"/>
                </a:lnTo>
                <a:cubicBezTo>
                  <a:pt x="11180634" y="4536731"/>
                  <a:pt x="11165874" y="4596454"/>
                  <a:pt x="11154686" y="4628605"/>
                </a:cubicBezTo>
                <a:cubicBezTo>
                  <a:pt x="11145272" y="4638808"/>
                  <a:pt x="11133591" y="4680327"/>
                  <a:pt x="11138768" y="4693911"/>
                </a:cubicBezTo>
                <a:cubicBezTo>
                  <a:pt x="11137166" y="4703681"/>
                  <a:pt x="11112818" y="4722312"/>
                  <a:pt x="11120092" y="4732526"/>
                </a:cubicBezTo>
                <a:cubicBezTo>
                  <a:pt x="11128146" y="4746579"/>
                  <a:pt x="11099872" y="4764542"/>
                  <a:pt x="11114114" y="4769246"/>
                </a:cubicBezTo>
                <a:cubicBezTo>
                  <a:pt x="11094446" y="4782293"/>
                  <a:pt x="11110059" y="4814880"/>
                  <a:pt x="11108503" y="4836496"/>
                </a:cubicBezTo>
                <a:cubicBezTo>
                  <a:pt x="11090709" y="4845134"/>
                  <a:pt x="11104990" y="4881970"/>
                  <a:pt x="11092373" y="4922600"/>
                </a:cubicBezTo>
                <a:cubicBezTo>
                  <a:pt x="11072170" y="4931649"/>
                  <a:pt x="11099915" y="4955799"/>
                  <a:pt x="11069236" y="4977533"/>
                </a:cubicBezTo>
                <a:cubicBezTo>
                  <a:pt x="11060998" y="4993767"/>
                  <a:pt x="11053970" y="4991342"/>
                  <a:pt x="11042946" y="5020006"/>
                </a:cubicBezTo>
                <a:cubicBezTo>
                  <a:pt x="10998923" y="5057323"/>
                  <a:pt x="11008139" y="5102817"/>
                  <a:pt x="10987229" y="5143800"/>
                </a:cubicBezTo>
                <a:cubicBezTo>
                  <a:pt x="10966477" y="5191707"/>
                  <a:pt x="10967842" y="5166600"/>
                  <a:pt x="10954583" y="5210327"/>
                </a:cubicBezTo>
                <a:cubicBezTo>
                  <a:pt x="10962638" y="5222499"/>
                  <a:pt x="10958765" y="5247141"/>
                  <a:pt x="10949135" y="5257786"/>
                </a:cubicBezTo>
                <a:cubicBezTo>
                  <a:pt x="10939828" y="5281474"/>
                  <a:pt x="10950388" y="5291783"/>
                  <a:pt x="10926106" y="5307888"/>
                </a:cubicBezTo>
                <a:cubicBezTo>
                  <a:pt x="10941698" y="5310906"/>
                  <a:pt x="10915547" y="5356555"/>
                  <a:pt x="10934066" y="5353077"/>
                </a:cubicBezTo>
                <a:cubicBezTo>
                  <a:pt x="10941382" y="5375535"/>
                  <a:pt x="10917572" y="5372233"/>
                  <a:pt x="10923251" y="5393699"/>
                </a:cubicBezTo>
                <a:cubicBezTo>
                  <a:pt x="10915971" y="5420167"/>
                  <a:pt x="10906588" y="5474876"/>
                  <a:pt x="10900121" y="5496165"/>
                </a:cubicBezTo>
                <a:lnTo>
                  <a:pt x="10901434" y="5563292"/>
                </a:lnTo>
                <a:cubicBezTo>
                  <a:pt x="10857162" y="5627591"/>
                  <a:pt x="10926163" y="5569977"/>
                  <a:pt x="10891103" y="5680897"/>
                </a:cubicBezTo>
                <a:cubicBezTo>
                  <a:pt x="10885020" y="5685744"/>
                  <a:pt x="10886763" y="5701244"/>
                  <a:pt x="10893477" y="5701971"/>
                </a:cubicBezTo>
                <a:cubicBezTo>
                  <a:pt x="10889915" y="5708544"/>
                  <a:pt x="10873871" y="5721689"/>
                  <a:pt x="10883760" y="5726858"/>
                </a:cubicBezTo>
                <a:cubicBezTo>
                  <a:pt x="10880410" y="5745270"/>
                  <a:pt x="10875270" y="5763029"/>
                  <a:pt x="10868506" y="5779721"/>
                </a:cubicBezTo>
                <a:lnTo>
                  <a:pt x="10850945" y="5850734"/>
                </a:lnTo>
                <a:cubicBezTo>
                  <a:pt x="10848690" y="5878587"/>
                  <a:pt x="10848547" y="5884771"/>
                  <a:pt x="10846293" y="5912624"/>
                </a:cubicBezTo>
                <a:cubicBezTo>
                  <a:pt x="10841468" y="5915725"/>
                  <a:pt x="10848381" y="5944892"/>
                  <a:pt x="10853343" y="5946151"/>
                </a:cubicBezTo>
                <a:cubicBezTo>
                  <a:pt x="10850294" y="5950845"/>
                  <a:pt x="10828893" y="5963927"/>
                  <a:pt x="10835955" y="5968942"/>
                </a:cubicBezTo>
                <a:cubicBezTo>
                  <a:pt x="10828756" y="5996614"/>
                  <a:pt x="10816374" y="6021531"/>
                  <a:pt x="10800001" y="6041279"/>
                </a:cubicBezTo>
                <a:cubicBezTo>
                  <a:pt x="10789590" y="6064654"/>
                  <a:pt x="10779488" y="6096456"/>
                  <a:pt x="10773494" y="6109194"/>
                </a:cubicBezTo>
                <a:cubicBezTo>
                  <a:pt x="10772383" y="6119174"/>
                  <a:pt x="10771271" y="6129154"/>
                  <a:pt x="10770160" y="6139134"/>
                </a:cubicBezTo>
                <a:lnTo>
                  <a:pt x="10752910" y="6177213"/>
                </a:lnTo>
                <a:cubicBezTo>
                  <a:pt x="10725136" y="6177527"/>
                  <a:pt x="10779719" y="6230913"/>
                  <a:pt x="10768830" y="6241402"/>
                </a:cubicBezTo>
                <a:cubicBezTo>
                  <a:pt x="10774289" y="6250272"/>
                  <a:pt x="10753478" y="6267243"/>
                  <a:pt x="10750501" y="6273156"/>
                </a:cubicBezTo>
                <a:cubicBezTo>
                  <a:pt x="10748681" y="6287383"/>
                  <a:pt x="10754389" y="6306338"/>
                  <a:pt x="10752569" y="6320566"/>
                </a:cubicBezTo>
                <a:cubicBezTo>
                  <a:pt x="10751768" y="6327767"/>
                  <a:pt x="10755693" y="6327441"/>
                  <a:pt x="10754891" y="6334642"/>
                </a:cubicBezTo>
                <a:cubicBezTo>
                  <a:pt x="10755774" y="6348287"/>
                  <a:pt x="10777088" y="6397821"/>
                  <a:pt x="10771728" y="6415250"/>
                </a:cubicBezTo>
                <a:cubicBezTo>
                  <a:pt x="10764984" y="6436075"/>
                  <a:pt x="10767832" y="6453035"/>
                  <a:pt x="10765912" y="6467672"/>
                </a:cubicBezTo>
                <a:cubicBezTo>
                  <a:pt x="10764543" y="6481167"/>
                  <a:pt x="10763176" y="6494661"/>
                  <a:pt x="10761808" y="6508156"/>
                </a:cubicBezTo>
                <a:cubicBezTo>
                  <a:pt x="10759872" y="6515275"/>
                  <a:pt x="10769603" y="6528329"/>
                  <a:pt x="10763042" y="6540135"/>
                </a:cubicBezTo>
                <a:cubicBezTo>
                  <a:pt x="10761908" y="6555315"/>
                  <a:pt x="10760772" y="6570496"/>
                  <a:pt x="10759638" y="6585676"/>
                </a:cubicBezTo>
                <a:cubicBezTo>
                  <a:pt x="10747352" y="6605911"/>
                  <a:pt x="10785136" y="6620412"/>
                  <a:pt x="10769479" y="6649843"/>
                </a:cubicBezTo>
                <a:cubicBezTo>
                  <a:pt x="10784195" y="6676108"/>
                  <a:pt x="10760807" y="6682344"/>
                  <a:pt x="10755139" y="6716645"/>
                </a:cubicBezTo>
                <a:cubicBezTo>
                  <a:pt x="10740355" y="6740971"/>
                  <a:pt x="10762343" y="6772070"/>
                  <a:pt x="10757944" y="6807038"/>
                </a:cubicBezTo>
                <a:lnTo>
                  <a:pt x="10715040" y="6858000"/>
                </a:lnTo>
                <a:lnTo>
                  <a:pt x="0" y="6858000"/>
                </a:lnTo>
                <a:lnTo>
                  <a:pt x="0" y="356252"/>
                </a:lnTo>
                <a:lnTo>
                  <a:pt x="31169" y="364025"/>
                </a:lnTo>
                <a:cubicBezTo>
                  <a:pt x="43366" y="367845"/>
                  <a:pt x="54258" y="370291"/>
                  <a:pt x="61793" y="365362"/>
                </a:cubicBezTo>
                <a:cubicBezTo>
                  <a:pt x="62777" y="382239"/>
                  <a:pt x="97336" y="360459"/>
                  <a:pt x="106163" y="376612"/>
                </a:cubicBezTo>
                <a:cubicBezTo>
                  <a:pt x="103874" y="402865"/>
                  <a:pt x="166927" y="394547"/>
                  <a:pt x="195047" y="405647"/>
                </a:cubicBezTo>
                <a:cubicBezTo>
                  <a:pt x="192191" y="420157"/>
                  <a:pt x="229342" y="424363"/>
                  <a:pt x="207416" y="435428"/>
                </a:cubicBezTo>
                <a:cubicBezTo>
                  <a:pt x="225810" y="443657"/>
                  <a:pt x="226898" y="429534"/>
                  <a:pt x="235616" y="425460"/>
                </a:cubicBezTo>
                <a:cubicBezTo>
                  <a:pt x="257905" y="428749"/>
                  <a:pt x="253929" y="415876"/>
                  <a:pt x="256504" y="406810"/>
                </a:cubicBezTo>
                <a:cubicBezTo>
                  <a:pt x="278448" y="430795"/>
                  <a:pt x="320034" y="410726"/>
                  <a:pt x="358906" y="409646"/>
                </a:cubicBezTo>
                <a:cubicBezTo>
                  <a:pt x="382042" y="411071"/>
                  <a:pt x="415063" y="457026"/>
                  <a:pt x="436774" y="436156"/>
                </a:cubicBezTo>
                <a:cubicBezTo>
                  <a:pt x="450774" y="442766"/>
                  <a:pt x="471838" y="423064"/>
                  <a:pt x="484259" y="443483"/>
                </a:cubicBezTo>
                <a:cubicBezTo>
                  <a:pt x="519803" y="438579"/>
                  <a:pt x="531290" y="449149"/>
                  <a:pt x="562042" y="439906"/>
                </a:cubicBezTo>
                <a:cubicBezTo>
                  <a:pt x="600399" y="440212"/>
                  <a:pt x="571554" y="465751"/>
                  <a:pt x="624598" y="459868"/>
                </a:cubicBezTo>
                <a:cubicBezTo>
                  <a:pt x="649155" y="469270"/>
                  <a:pt x="676517" y="475038"/>
                  <a:pt x="704044" y="476614"/>
                </a:cubicBezTo>
                <a:cubicBezTo>
                  <a:pt x="705372" y="470735"/>
                  <a:pt x="718396" y="478989"/>
                  <a:pt x="723866" y="480603"/>
                </a:cubicBezTo>
                <a:cubicBezTo>
                  <a:pt x="722805" y="476777"/>
                  <a:pt x="733323" y="474871"/>
                  <a:pt x="738165" y="478008"/>
                </a:cubicBezTo>
                <a:cubicBezTo>
                  <a:pt x="824566" y="491139"/>
                  <a:pt x="767794" y="455710"/>
                  <a:pt x="823490" y="476812"/>
                </a:cubicBezTo>
                <a:cubicBezTo>
                  <a:pt x="857898" y="481061"/>
                  <a:pt x="845052" y="436988"/>
                  <a:pt x="885113" y="458331"/>
                </a:cubicBezTo>
                <a:cubicBezTo>
                  <a:pt x="926099" y="458657"/>
                  <a:pt x="947739" y="442680"/>
                  <a:pt x="988932" y="454726"/>
                </a:cubicBezTo>
                <a:cubicBezTo>
                  <a:pt x="1027285" y="454962"/>
                  <a:pt x="1058562" y="448590"/>
                  <a:pt x="1092558" y="454020"/>
                </a:cubicBezTo>
                <a:cubicBezTo>
                  <a:pt x="1104202" y="448849"/>
                  <a:pt x="1116031" y="446881"/>
                  <a:pt x="1130488" y="455151"/>
                </a:cubicBezTo>
                <a:cubicBezTo>
                  <a:pt x="1156820" y="453582"/>
                  <a:pt x="1166389" y="446788"/>
                  <a:pt x="1180239" y="447442"/>
                </a:cubicBezTo>
                <a:lnTo>
                  <a:pt x="1196023" y="450989"/>
                </a:lnTo>
                <a:lnTo>
                  <a:pt x="1196350" y="451000"/>
                </a:lnTo>
                <a:lnTo>
                  <a:pt x="1207898" y="440222"/>
                </a:lnTo>
                <a:cubicBezTo>
                  <a:pt x="1217116" y="435867"/>
                  <a:pt x="1221314" y="447926"/>
                  <a:pt x="1239671" y="449324"/>
                </a:cubicBezTo>
                <a:lnTo>
                  <a:pt x="1243324" y="454961"/>
                </a:lnTo>
                <a:lnTo>
                  <a:pt x="1249491" y="456220"/>
                </a:lnTo>
                <a:cubicBezTo>
                  <a:pt x="1297335" y="461293"/>
                  <a:pt x="1352139" y="438083"/>
                  <a:pt x="1388841" y="448761"/>
                </a:cubicBezTo>
                <a:cubicBezTo>
                  <a:pt x="1438245" y="451191"/>
                  <a:pt x="1465569" y="429692"/>
                  <a:pt x="1500630" y="420723"/>
                </a:cubicBezTo>
                <a:cubicBezTo>
                  <a:pt x="1507200" y="447773"/>
                  <a:pt x="1576260" y="406112"/>
                  <a:pt x="1565988" y="430954"/>
                </a:cubicBezTo>
                <a:cubicBezTo>
                  <a:pt x="1615285" y="423341"/>
                  <a:pt x="1592572" y="448986"/>
                  <a:pt x="1637079" y="420187"/>
                </a:cubicBezTo>
                <a:cubicBezTo>
                  <a:pt x="1727010" y="426207"/>
                  <a:pt x="1823307" y="368864"/>
                  <a:pt x="1904900" y="388441"/>
                </a:cubicBezTo>
                <a:cubicBezTo>
                  <a:pt x="1888828" y="378093"/>
                  <a:pt x="1933357" y="376238"/>
                  <a:pt x="1992624" y="369668"/>
                </a:cubicBezTo>
                <a:lnTo>
                  <a:pt x="1980913" y="361788"/>
                </a:lnTo>
                <a:lnTo>
                  <a:pt x="1983664" y="363536"/>
                </a:lnTo>
                <a:cubicBezTo>
                  <a:pt x="2000496" y="373829"/>
                  <a:pt x="2043587" y="397946"/>
                  <a:pt x="2062468" y="390835"/>
                </a:cubicBezTo>
                <a:lnTo>
                  <a:pt x="2067126" y="384070"/>
                </a:lnTo>
                <a:lnTo>
                  <a:pt x="2104156" y="417019"/>
                </a:lnTo>
                <a:lnTo>
                  <a:pt x="2129682" y="418926"/>
                </a:lnTo>
                <a:cubicBezTo>
                  <a:pt x="2129836" y="419504"/>
                  <a:pt x="2129989" y="420084"/>
                  <a:pt x="2130142" y="420663"/>
                </a:cubicBezTo>
                <a:cubicBezTo>
                  <a:pt x="2131101" y="421727"/>
                  <a:pt x="2132422" y="421667"/>
                  <a:pt x="2134196" y="420987"/>
                </a:cubicBezTo>
                <a:lnTo>
                  <a:pt x="2137182" y="419485"/>
                </a:lnTo>
                <a:lnTo>
                  <a:pt x="2142018" y="419846"/>
                </a:lnTo>
                <a:lnTo>
                  <a:pt x="2155068" y="420370"/>
                </a:lnTo>
                <a:lnTo>
                  <a:pt x="2160455" y="423367"/>
                </a:lnTo>
                <a:lnTo>
                  <a:pt x="2225093" y="420384"/>
                </a:lnTo>
                <a:lnTo>
                  <a:pt x="2244321" y="423982"/>
                </a:lnTo>
                <a:cubicBezTo>
                  <a:pt x="2261833" y="426735"/>
                  <a:pt x="2279026" y="427429"/>
                  <a:pt x="2293930" y="420000"/>
                </a:cubicBezTo>
                <a:cubicBezTo>
                  <a:pt x="2292982" y="432682"/>
                  <a:pt x="2334678" y="411216"/>
                  <a:pt x="2350754" y="419935"/>
                </a:cubicBezTo>
                <a:cubicBezTo>
                  <a:pt x="2361661" y="427476"/>
                  <a:pt x="2376853" y="422720"/>
                  <a:pt x="2391980" y="422693"/>
                </a:cubicBezTo>
                <a:cubicBezTo>
                  <a:pt x="2408951" y="428919"/>
                  <a:pt x="2477550" y="421192"/>
                  <a:pt x="2497587" y="414618"/>
                </a:cubicBezTo>
                <a:cubicBezTo>
                  <a:pt x="2549152" y="391136"/>
                  <a:pt x="2630839" y="412827"/>
                  <a:pt x="2672925" y="394924"/>
                </a:cubicBezTo>
                <a:cubicBezTo>
                  <a:pt x="2686245" y="392554"/>
                  <a:pt x="2698521" y="391835"/>
                  <a:pt x="2710081" y="392147"/>
                </a:cubicBezTo>
                <a:lnTo>
                  <a:pt x="2747984" y="401049"/>
                </a:lnTo>
                <a:lnTo>
                  <a:pt x="2768310" y="400424"/>
                </a:lnTo>
                <a:lnTo>
                  <a:pt x="2773571" y="401435"/>
                </a:lnTo>
                <a:cubicBezTo>
                  <a:pt x="2783616" y="403390"/>
                  <a:pt x="2793612" y="405136"/>
                  <a:pt x="2803894" y="406051"/>
                </a:cubicBezTo>
                <a:cubicBezTo>
                  <a:pt x="2802681" y="378823"/>
                  <a:pt x="2891151" y="409343"/>
                  <a:pt x="2872200" y="386689"/>
                </a:cubicBezTo>
                <a:cubicBezTo>
                  <a:pt x="2914411" y="386908"/>
                  <a:pt x="2906510" y="374789"/>
                  <a:pt x="2924232" y="377814"/>
                </a:cubicBezTo>
                <a:lnTo>
                  <a:pt x="2928744" y="378968"/>
                </a:lnTo>
                <a:lnTo>
                  <a:pt x="2933027" y="382799"/>
                </a:lnTo>
                <a:lnTo>
                  <a:pt x="2942905" y="383274"/>
                </a:lnTo>
                <a:lnTo>
                  <a:pt x="2953299" y="386904"/>
                </a:lnTo>
                <a:cubicBezTo>
                  <a:pt x="3049789" y="368092"/>
                  <a:pt x="3181734" y="381038"/>
                  <a:pt x="3264895" y="350259"/>
                </a:cubicBezTo>
                <a:lnTo>
                  <a:pt x="3336628" y="329413"/>
                </a:lnTo>
                <a:cubicBezTo>
                  <a:pt x="3368701" y="319686"/>
                  <a:pt x="3392663" y="341875"/>
                  <a:pt x="3423347" y="323319"/>
                </a:cubicBezTo>
                <a:cubicBezTo>
                  <a:pt x="3435112" y="313008"/>
                  <a:pt x="3461050" y="308321"/>
                  <a:pt x="3481280" y="312849"/>
                </a:cubicBezTo>
                <a:cubicBezTo>
                  <a:pt x="3484761" y="313628"/>
                  <a:pt x="3487938" y="314656"/>
                  <a:pt x="3490712" y="315903"/>
                </a:cubicBezTo>
                <a:cubicBezTo>
                  <a:pt x="3527740" y="289890"/>
                  <a:pt x="3549459" y="300908"/>
                  <a:pt x="3566774" y="283593"/>
                </a:cubicBezTo>
                <a:cubicBezTo>
                  <a:pt x="3624557" y="274003"/>
                  <a:pt x="3670364" y="287759"/>
                  <a:pt x="3686512" y="272531"/>
                </a:cubicBezTo>
                <a:cubicBezTo>
                  <a:pt x="3715934" y="271930"/>
                  <a:pt x="3755701" y="286697"/>
                  <a:pt x="3778247" y="269989"/>
                </a:cubicBezTo>
                <a:cubicBezTo>
                  <a:pt x="3780923" y="282584"/>
                  <a:pt x="3812272" y="258536"/>
                  <a:pt x="3829082" y="266058"/>
                </a:cubicBezTo>
                <a:cubicBezTo>
                  <a:pt x="3840936" y="272766"/>
                  <a:pt x="3853213" y="267032"/>
                  <a:pt x="3866743" y="265976"/>
                </a:cubicBezTo>
                <a:cubicBezTo>
                  <a:pt x="3883658" y="270972"/>
                  <a:pt x="3942901" y="258670"/>
                  <a:pt x="3959009" y="250810"/>
                </a:cubicBezTo>
                <a:cubicBezTo>
                  <a:pt x="3998630" y="224101"/>
                  <a:pt x="4077760" y="239971"/>
                  <a:pt x="4110449" y="219418"/>
                </a:cubicBezTo>
                <a:cubicBezTo>
                  <a:pt x="4155495" y="206425"/>
                  <a:pt x="4192922" y="220681"/>
                  <a:pt x="4230748" y="221497"/>
                </a:cubicBezTo>
                <a:cubicBezTo>
                  <a:pt x="4222099" y="194680"/>
                  <a:pt x="4309746" y="218812"/>
                  <a:pt x="4286495" y="197719"/>
                </a:cubicBezTo>
                <a:cubicBezTo>
                  <a:pt x="4336943" y="194176"/>
                  <a:pt x="4301574" y="175028"/>
                  <a:pt x="4359131" y="192410"/>
                </a:cubicBezTo>
                <a:cubicBezTo>
                  <a:pt x="4440253" y="167258"/>
                  <a:pt x="4561931" y="171069"/>
                  <a:pt x="4627803" y="134998"/>
                </a:cubicBezTo>
                <a:cubicBezTo>
                  <a:pt x="4698789" y="125374"/>
                  <a:pt x="4732249" y="131900"/>
                  <a:pt x="4785052" y="120888"/>
                </a:cubicBezTo>
                <a:cubicBezTo>
                  <a:pt x="4790616" y="88736"/>
                  <a:pt x="4859192" y="106343"/>
                  <a:pt x="4944608" y="68928"/>
                </a:cubicBezTo>
                <a:cubicBezTo>
                  <a:pt x="5018652" y="59825"/>
                  <a:pt x="5074224" y="31385"/>
                  <a:pt x="5149378" y="39194"/>
                </a:cubicBezTo>
                <a:cubicBezTo>
                  <a:pt x="5152369" y="34812"/>
                  <a:pt x="5156784" y="31072"/>
                  <a:pt x="5162172" y="27803"/>
                </a:cubicBezTo>
                <a:lnTo>
                  <a:pt x="5165745" y="26161"/>
                </a:lnTo>
                <a:lnTo>
                  <a:pt x="5167090" y="26645"/>
                </a:lnTo>
                <a:cubicBezTo>
                  <a:pt x="5172161" y="27618"/>
                  <a:pt x="5178314" y="27911"/>
                  <a:pt x="5186702" y="27265"/>
                </a:cubicBezTo>
                <a:cubicBezTo>
                  <a:pt x="5190646" y="56011"/>
                  <a:pt x="5204350" y="35606"/>
                  <a:pt x="5231724" y="40082"/>
                </a:cubicBezTo>
                <a:cubicBezTo>
                  <a:pt x="5255417" y="42117"/>
                  <a:pt x="5231921" y="24114"/>
                  <a:pt x="5251439" y="28748"/>
                </a:cubicBezTo>
                <a:cubicBezTo>
                  <a:pt x="5267279" y="31678"/>
                  <a:pt x="5338765" y="36672"/>
                  <a:pt x="5359700" y="43889"/>
                </a:cubicBezTo>
                <a:cubicBezTo>
                  <a:pt x="5397039" y="34986"/>
                  <a:pt x="5463238" y="34751"/>
                  <a:pt x="5492354" y="3759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 flipH="1">
            <a:off x="862699" y="1917300"/>
            <a:ext cx="2502000" cy="585000"/>
          </a:xfrm>
          <a:prstGeom prst="rect">
            <a:avLst/>
          </a:prstGeom>
          <a:solidFill>
            <a:schemeClr val="dk1">
              <a:alpha val="49019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Comparing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862781" y="2502065"/>
            <a:ext cx="5862483" cy="923330"/>
          </a:xfrm>
          <a:prstGeom prst="rect">
            <a:avLst/>
          </a:prstGeom>
          <a:solidFill>
            <a:schemeClr val="dk1">
              <a:alpha val="49019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Technical Indicators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 flipH="1">
            <a:off x="862781" y="6342652"/>
            <a:ext cx="36118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Meddon"/>
                <a:ea typeface="Meddon"/>
                <a:cs typeface="Meddon"/>
                <a:sym typeface="Meddon"/>
              </a:rPr>
              <a:t>By Sarah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860675" y="728650"/>
            <a:ext cx="4313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Morning/Evening Star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Candlesticks </a:t>
            </a:r>
            <a:r>
              <a:rPr b="1" lang="en-US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atterns</a:t>
            </a:r>
            <a:endParaRPr b="1" i="0" sz="2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-1147" y="2992"/>
            <a:ext cx="12193149" cy="2344739"/>
          </a:xfrm>
          <a:custGeom>
            <a:rect b="b" l="l" r="r" t="t"/>
            <a:pathLst>
              <a:path extrusionOk="0" h="2344739" w="1219314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ENTRY AND EXIT CONDITIONS EMPLOYED FOR MACD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8"/>
          <p:cNvGrpSpPr/>
          <p:nvPr/>
        </p:nvGrpSpPr>
        <p:grpSpPr>
          <a:xfrm>
            <a:off x="1186869" y="2809554"/>
            <a:ext cx="9793108" cy="3215539"/>
            <a:chOff x="135944" y="223303"/>
            <a:chExt cx="9793108" cy="3215539"/>
          </a:xfrm>
        </p:grpSpPr>
        <p:sp>
          <p:nvSpPr>
            <p:cNvPr id="172" name="Google Shape;172;p8"/>
            <p:cNvSpPr/>
            <p:nvPr/>
          </p:nvSpPr>
          <p:spPr>
            <a:xfrm>
              <a:off x="135944" y="223303"/>
              <a:ext cx="1296487" cy="1296487"/>
            </a:xfrm>
            <a:prstGeom prst="ellipse">
              <a:avLst/>
            </a:prstGeom>
            <a:solidFill>
              <a:srgbClr val="5527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408206" y="495566"/>
              <a:ext cx="751962" cy="75196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1710250" y="223303"/>
              <a:ext cx="3056005" cy="1296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8"/>
            <p:cNvSpPr txBox="1"/>
            <p:nvPr/>
          </p:nvSpPr>
          <p:spPr>
            <a:xfrm>
              <a:off x="1710250" y="223303"/>
              <a:ext cx="3056005" cy="1296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Buy Entry: MACD line &gt; Signal line.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5298741" y="223303"/>
              <a:ext cx="1296487" cy="1296487"/>
            </a:xfrm>
            <a:prstGeom prst="ellipse">
              <a:avLst/>
            </a:prstGeom>
            <a:solidFill>
              <a:srgbClr val="274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5571004" y="495566"/>
              <a:ext cx="751962" cy="75196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6873047" y="223303"/>
              <a:ext cx="3056005" cy="1296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8"/>
            <p:cNvSpPr txBox="1"/>
            <p:nvPr/>
          </p:nvSpPr>
          <p:spPr>
            <a:xfrm>
              <a:off x="6873047" y="223303"/>
              <a:ext cx="3056005" cy="1296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Exit: When a</a:t>
              </a:r>
              <a:r>
                <a:rPr lang="en-US" sz="2000">
                  <a:solidFill>
                    <a:schemeClr val="dk1"/>
                  </a:solidFill>
                </a:rPr>
                <a:t>n evening star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pattern forms.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135944" y="2142355"/>
              <a:ext cx="1296487" cy="1296487"/>
            </a:xfrm>
            <a:prstGeom prst="ellipse">
              <a:avLst/>
            </a:prstGeom>
            <a:solidFill>
              <a:srgbClr val="148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408206" y="2414618"/>
              <a:ext cx="751962" cy="75196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1710250" y="2142355"/>
              <a:ext cx="3056005" cy="1296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8"/>
            <p:cNvSpPr txBox="1"/>
            <p:nvPr/>
          </p:nvSpPr>
          <p:spPr>
            <a:xfrm>
              <a:off x="1710250" y="2142355"/>
              <a:ext cx="3056005" cy="1296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Sell Entry: MACD line &lt; Signal line.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5298741" y="2142355"/>
              <a:ext cx="1296487" cy="1296487"/>
            </a:xfrm>
            <a:prstGeom prst="ellipse">
              <a:avLst/>
            </a:prstGeom>
            <a:solidFill>
              <a:srgbClr val="20BE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5571004" y="2414618"/>
              <a:ext cx="751962" cy="75196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6873047" y="2142355"/>
              <a:ext cx="3056005" cy="1296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8"/>
            <p:cNvSpPr txBox="1"/>
            <p:nvPr/>
          </p:nvSpPr>
          <p:spPr>
            <a:xfrm>
              <a:off x="6873047" y="2142355"/>
              <a:ext cx="3056005" cy="1296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</a:rPr>
                <a:t>Exit: When a morning star pattern forms.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sz="20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/>
        </p:nvSpPr>
        <p:spPr>
          <a:xfrm>
            <a:off x="3569110" y="575187"/>
            <a:ext cx="439501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Strategy Backtest Result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613" y="1197207"/>
            <a:ext cx="6026763" cy="5454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869cd6e14_0_7"/>
          <p:cNvSpPr txBox="1"/>
          <p:nvPr/>
        </p:nvSpPr>
        <p:spPr>
          <a:xfrm>
            <a:off x="3898510" y="320687"/>
            <a:ext cx="439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Sharpe Ratio Result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g25869cd6e14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3650" y="956112"/>
            <a:ext cx="6364687" cy="5709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0"/>
          <p:cNvSpPr/>
          <p:nvPr/>
        </p:nvSpPr>
        <p:spPr>
          <a:xfrm>
            <a:off x="1" y="0"/>
            <a:ext cx="11331648" cy="1978172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0"/>
          <p:cNvSpPr txBox="1"/>
          <p:nvPr/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RETURNS FORMULA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0"/>
          <p:cNvSpPr txBox="1"/>
          <p:nvPr/>
        </p:nvSpPr>
        <p:spPr>
          <a:xfrm>
            <a:off x="1050879" y="2296161"/>
            <a:ext cx="4788505" cy="38460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59" r="-1522" t="-78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oney" id="208" name="Google Shape;20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1673" y="1978172"/>
            <a:ext cx="3846011" cy="384601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/>
          <p:nvPr/>
        </p:nvSpPr>
        <p:spPr>
          <a:xfrm>
            <a:off x="6450426" y="5902730"/>
            <a:ext cx="5741575" cy="955271"/>
          </a:xfrm>
          <a:custGeom>
            <a:rect b="b" l="l" r="r" t="t"/>
            <a:pathLst>
              <a:path extrusionOk="0" h="955271" w="5741575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869cd6e14_0_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5869cd6e14_0_13"/>
          <p:cNvSpPr/>
          <p:nvPr/>
        </p:nvSpPr>
        <p:spPr>
          <a:xfrm>
            <a:off x="1" y="0"/>
            <a:ext cx="11333982" cy="1978172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25869cd6e14_0_13"/>
          <p:cNvSpPr txBox="1"/>
          <p:nvPr/>
        </p:nvSpPr>
        <p:spPr>
          <a:xfrm>
            <a:off x="1050879" y="609601"/>
            <a:ext cx="98106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FINDINGS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oney" id="217" name="Google Shape;217;g25869cd6e14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1673" y="1978172"/>
            <a:ext cx="3846011" cy="384601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25869cd6e14_0_13"/>
          <p:cNvSpPr/>
          <p:nvPr/>
        </p:nvSpPr>
        <p:spPr>
          <a:xfrm>
            <a:off x="6450426" y="5902730"/>
            <a:ext cx="5741575" cy="955271"/>
          </a:xfrm>
          <a:custGeom>
            <a:rect b="b" l="l" r="r" t="t"/>
            <a:pathLst>
              <a:path extrusionOk="0" h="955271" w="5741575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25869cd6e14_0_13"/>
          <p:cNvSpPr txBox="1"/>
          <p:nvPr/>
        </p:nvSpPr>
        <p:spPr>
          <a:xfrm>
            <a:off x="819750" y="2148475"/>
            <a:ext cx="55722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b="0" i="0" lang="en-US" sz="13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Based on the analysis conducted, it has been found that the combination of the MACD indicator with the </a:t>
            </a:r>
            <a:r>
              <a:rPr lang="en-US" sz="1300">
                <a:solidFill>
                  <a:srgbClr val="222222"/>
                </a:solidFill>
                <a:highlight>
                  <a:srgbClr val="FFFFFF"/>
                </a:highlight>
              </a:rPr>
              <a:t>Morning and Evening star</a:t>
            </a:r>
            <a:r>
              <a:rPr b="0" i="0" lang="en-US" sz="13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>
                <a:solidFill>
                  <a:srgbClr val="222222"/>
                </a:solidFill>
                <a:highlight>
                  <a:srgbClr val="FFFFFF"/>
                </a:highlight>
              </a:rPr>
              <a:t>c</a:t>
            </a:r>
            <a:r>
              <a:rPr b="0" i="0" lang="en-US" sz="13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andlestick pattern, and the combination of the EMA indicator with the </a:t>
            </a:r>
            <a:r>
              <a:rPr lang="en-US" sz="1300">
                <a:solidFill>
                  <a:srgbClr val="222222"/>
                </a:solidFill>
                <a:highlight>
                  <a:schemeClr val="lt1"/>
                </a:highlight>
              </a:rPr>
              <a:t>Morning and Evening star</a:t>
            </a:r>
            <a:r>
              <a:rPr b="0" i="0" lang="en-US" sz="13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>
                <a:solidFill>
                  <a:srgbClr val="222222"/>
                </a:solidFill>
                <a:highlight>
                  <a:srgbClr val="FFFFFF"/>
                </a:highlight>
              </a:rPr>
              <a:t>c</a:t>
            </a:r>
            <a:r>
              <a:rPr b="0" i="0" lang="en-US" sz="13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andlestick pattern, both generated profitable returns.</a:t>
            </a:r>
            <a:endParaRPr b="0" i="0" sz="13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b="0" i="0" lang="en-US" sz="13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However, the strategy using the MACD and </a:t>
            </a:r>
            <a:r>
              <a:rPr lang="en-US" sz="1300">
                <a:solidFill>
                  <a:srgbClr val="222222"/>
                </a:solidFill>
                <a:highlight>
                  <a:schemeClr val="lt1"/>
                </a:highlight>
              </a:rPr>
              <a:t>Morning and Evening star </a:t>
            </a:r>
            <a:r>
              <a:rPr lang="en-US" sz="1300">
                <a:solidFill>
                  <a:srgbClr val="222222"/>
                </a:solidFill>
                <a:highlight>
                  <a:srgbClr val="FFFFFF"/>
                </a:highlight>
              </a:rPr>
              <a:t>c</a:t>
            </a:r>
            <a:r>
              <a:rPr b="0" i="0" lang="en-US" sz="13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andlestick pattern exhibited stronger performance compared to the EMA and Engulfing Candlestick pattern strategy.</a:t>
            </a:r>
            <a:endParaRPr b="0" i="0" sz="13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b="0" i="0" lang="en-US" sz="13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MACD and Engulfing Candlestick strategy produced returns of </a:t>
            </a:r>
            <a:r>
              <a:rPr lang="en-US" sz="1300">
                <a:solidFill>
                  <a:srgbClr val="222222"/>
                </a:solidFill>
                <a:highlight>
                  <a:srgbClr val="FFFFFF"/>
                </a:highlight>
              </a:rPr>
              <a:t>3.5</a:t>
            </a:r>
            <a:r>
              <a:rPr b="0" i="0" lang="en-US" sz="13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times the initial investment. This indicates that the strategy effectively captured potential trend reversals and generated profitable trading signals.</a:t>
            </a:r>
            <a:endParaRPr b="0" i="0" sz="13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b="0" i="0" lang="en-US" sz="13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 the other hand, the EMA and Engulfing Candlestick strategy generated returns of </a:t>
            </a:r>
            <a:r>
              <a:rPr lang="en-US" sz="1300">
                <a:solidFill>
                  <a:srgbClr val="222222"/>
                </a:solidFill>
                <a:highlight>
                  <a:srgbClr val="FFFFFF"/>
                </a:highlight>
              </a:rPr>
              <a:t>1.8</a:t>
            </a:r>
            <a:r>
              <a:rPr b="0" i="0" lang="en-US" sz="13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times the initial investment. Although still profitable, the performance of this strategy was comparatively lower than that of the MACD and Engulfing Candlestick strategy.</a:t>
            </a:r>
            <a:endParaRPr b="0" i="0" sz="13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869cd6e14_1_0"/>
          <p:cNvSpPr txBox="1"/>
          <p:nvPr/>
        </p:nvSpPr>
        <p:spPr>
          <a:xfrm flipH="1">
            <a:off x="3604965" y="666667"/>
            <a:ext cx="47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5869cd6e14_1_0"/>
          <p:cNvSpPr txBox="1"/>
          <p:nvPr/>
        </p:nvSpPr>
        <p:spPr>
          <a:xfrm>
            <a:off x="1663625" y="1559125"/>
            <a:ext cx="7715400" cy="3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b="0" i="0" lang="en-US" sz="13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These findings suggest that the MACD indicator, which combines trend-following and momentum characteristics, complemented the </a:t>
            </a:r>
            <a:r>
              <a:rPr lang="en-US" sz="1300">
                <a:solidFill>
                  <a:srgbClr val="222222"/>
                </a:solidFill>
                <a:highlight>
                  <a:schemeClr val="lt1"/>
                </a:highlight>
              </a:rPr>
              <a:t>Morning and Evening Star</a:t>
            </a:r>
            <a:r>
              <a:rPr b="0" i="0" lang="en-US" sz="13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Candlestick pattern more effectively, leading to more accurate identification of potential reversals and stronger trading signals. </a:t>
            </a:r>
            <a:endParaRPr b="0" i="0" sz="13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b="0" i="0" lang="en-US" sz="13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EMA, although useful as a trend-following indicator, may have exhibited slightly less precision in conjunction with the </a:t>
            </a:r>
            <a:r>
              <a:rPr lang="en-US" sz="1300">
                <a:solidFill>
                  <a:srgbClr val="222222"/>
                </a:solidFill>
                <a:highlight>
                  <a:schemeClr val="lt1"/>
                </a:highlight>
              </a:rPr>
              <a:t>Morning and Evening Star</a:t>
            </a:r>
            <a:r>
              <a:rPr b="0" i="0" lang="en-US" sz="13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Candlestick pattern.</a:t>
            </a:r>
            <a:endParaRPr b="0" i="0" sz="13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b="0" i="0" lang="en-US" sz="13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summary, based on the analysis conducted, the strategy combining the MACD indicator with the </a:t>
            </a:r>
            <a:r>
              <a:rPr lang="en-US" sz="1300">
                <a:solidFill>
                  <a:srgbClr val="222222"/>
                </a:solidFill>
                <a:highlight>
                  <a:schemeClr val="lt1"/>
                </a:highlight>
              </a:rPr>
              <a:t>Morning and Evening Star</a:t>
            </a:r>
            <a:r>
              <a:rPr b="0" i="0" lang="en-US" sz="13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Candlestick pattern demonstrated stronger performance compared to the strategy combining the EMA indicator with the </a:t>
            </a:r>
            <a:r>
              <a:rPr lang="en-US" sz="1300">
                <a:solidFill>
                  <a:srgbClr val="222222"/>
                </a:solidFill>
                <a:highlight>
                  <a:schemeClr val="lt1"/>
                </a:highlight>
              </a:rPr>
              <a:t>Morning and Evening Star</a:t>
            </a:r>
            <a:r>
              <a:rPr b="0" i="0" lang="en-US" sz="13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Candlestick pattern. </a:t>
            </a:r>
            <a:endParaRPr b="0" i="0" sz="13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b="0" i="0" lang="en-US" sz="13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Traders may consider incorporating the MACD and </a:t>
            </a:r>
            <a:r>
              <a:rPr lang="en-US" sz="1300">
                <a:solidFill>
                  <a:srgbClr val="222222"/>
                </a:solidFill>
                <a:highlight>
                  <a:schemeClr val="lt1"/>
                </a:highlight>
              </a:rPr>
              <a:t>Morning and Evening Star</a:t>
            </a:r>
            <a:r>
              <a:rPr b="0" i="0" lang="en-US" sz="13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Candlestick pattern strategy into their trading approach, but should also continue to evaluate and adapt the strategy to align with their individual goals and changing market conditions.</a:t>
            </a:r>
            <a:endParaRPr b="0" i="0" sz="16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1050879" y="609601"/>
            <a:ext cx="6967181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930329" y="1825631"/>
            <a:ext cx="6967200" cy="41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objective of this presentation is to evaluate and compare the performance of two trading strategies that combine popular indicators with Candlestick patterns.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255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Specifically, we will examine the effectiveness of combining the Exponential Moving Average (EMA) with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 star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pattern/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Evening star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pattern and the Moving Average Convergence Divergence (MACD) with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 star pattern/Evening star pattern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255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aim is to determine which strategy demonstrates superior performance in identifying potential trend reversals, generating accurate trading signals, and maximizing profit potential.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255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analyzing historical data and key performance metrics, we seek to provide insights into the effectiveness of these combined strategies and their potential value in enhancing trading decisions.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gnifying glass showing decling performance" id="101" name="Google Shape;101;p2"/>
          <p:cNvPicPr preferRelativeResize="0"/>
          <p:nvPr/>
        </p:nvPicPr>
        <p:blipFill rotWithShape="1">
          <a:blip r:embed="rId3">
            <a:alphaModFix/>
          </a:blip>
          <a:srcRect b="-1" l="14185" r="44750" t="0"/>
          <a:stretch/>
        </p:blipFill>
        <p:spPr>
          <a:xfrm>
            <a:off x="7968222" y="2"/>
            <a:ext cx="4223778" cy="6865951"/>
          </a:xfrm>
          <a:custGeom>
            <a:rect b="b" l="l" r="r" t="t"/>
            <a:pathLst>
              <a:path extrusionOk="0" h="6865951" w="4223778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050879" y="609601"/>
            <a:ext cx="9621448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OVERVIEW OF THE EMA AND FORMULA</a:t>
            </a:r>
            <a:endParaRPr b="1" i="0" sz="2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050879" y="1825625"/>
            <a:ext cx="9621448" cy="44287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48" r="0" t="-123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10861483" y="-2"/>
            <a:ext cx="1329192" cy="6858000"/>
          </a:xfrm>
          <a:custGeom>
            <a:rect b="b" l="l" r="r" t="t"/>
            <a:pathLst>
              <a:path extrusionOk="0" h="6858000" w="1364418">
                <a:moveTo>
                  <a:pt x="37636" y="0"/>
                </a:moveTo>
                <a:lnTo>
                  <a:pt x="1364418" y="0"/>
                </a:lnTo>
                <a:lnTo>
                  <a:pt x="1364418" y="6858000"/>
                </a:lnTo>
                <a:lnTo>
                  <a:pt x="101112" y="6857735"/>
                </a:lnTo>
                <a:cubicBezTo>
                  <a:pt x="115369" y="6839114"/>
                  <a:pt x="142394" y="6806441"/>
                  <a:pt x="137705" y="6776847"/>
                </a:cubicBezTo>
                <a:cubicBezTo>
                  <a:pt x="148424" y="6767643"/>
                  <a:pt x="156380" y="6753187"/>
                  <a:pt x="149205" y="6737706"/>
                </a:cubicBezTo>
                <a:cubicBezTo>
                  <a:pt x="155245" y="6708183"/>
                  <a:pt x="170958" y="6713000"/>
                  <a:pt x="173944" y="6691589"/>
                </a:cubicBezTo>
                <a:cubicBezTo>
                  <a:pt x="174057" y="6689618"/>
                  <a:pt x="165855" y="6661941"/>
                  <a:pt x="165968" y="6659970"/>
                </a:cubicBezTo>
                <a:cubicBezTo>
                  <a:pt x="166538" y="6656036"/>
                  <a:pt x="165560" y="6637698"/>
                  <a:pt x="166592" y="6636211"/>
                </a:cubicBezTo>
                <a:lnTo>
                  <a:pt x="184036" y="6594177"/>
                </a:lnTo>
                <a:cubicBezTo>
                  <a:pt x="192044" y="6580421"/>
                  <a:pt x="188570" y="6573022"/>
                  <a:pt x="198076" y="6557575"/>
                </a:cubicBezTo>
                <a:cubicBezTo>
                  <a:pt x="200255" y="6540981"/>
                  <a:pt x="232864" y="6478671"/>
                  <a:pt x="251033" y="6492130"/>
                </a:cubicBezTo>
                <a:cubicBezTo>
                  <a:pt x="252316" y="6486906"/>
                  <a:pt x="263405" y="6432771"/>
                  <a:pt x="266720" y="6431610"/>
                </a:cubicBezTo>
                <a:lnTo>
                  <a:pt x="310425" y="6379786"/>
                </a:lnTo>
                <a:cubicBezTo>
                  <a:pt x="310468" y="6347539"/>
                  <a:pt x="314739" y="6343120"/>
                  <a:pt x="293648" y="6334727"/>
                </a:cubicBezTo>
                <a:cubicBezTo>
                  <a:pt x="293165" y="6323607"/>
                  <a:pt x="271546" y="6324415"/>
                  <a:pt x="271063" y="6313295"/>
                </a:cubicBezTo>
                <a:cubicBezTo>
                  <a:pt x="270633" y="6307513"/>
                  <a:pt x="278657" y="6285828"/>
                  <a:pt x="278227" y="6280046"/>
                </a:cubicBezTo>
                <a:cubicBezTo>
                  <a:pt x="276993" y="6275532"/>
                  <a:pt x="276658" y="6280700"/>
                  <a:pt x="281226" y="6272987"/>
                </a:cubicBezTo>
                <a:lnTo>
                  <a:pt x="288000" y="6252834"/>
                </a:lnTo>
                <a:lnTo>
                  <a:pt x="265992" y="6202459"/>
                </a:lnTo>
                <a:cubicBezTo>
                  <a:pt x="264772" y="6196814"/>
                  <a:pt x="268092" y="6158095"/>
                  <a:pt x="264790" y="6153037"/>
                </a:cubicBezTo>
                <a:cubicBezTo>
                  <a:pt x="302335" y="6114354"/>
                  <a:pt x="260378" y="6128837"/>
                  <a:pt x="280205" y="6078132"/>
                </a:cubicBezTo>
                <a:cubicBezTo>
                  <a:pt x="283657" y="6049622"/>
                  <a:pt x="275724" y="6059673"/>
                  <a:pt x="267592" y="6028119"/>
                </a:cubicBezTo>
                <a:cubicBezTo>
                  <a:pt x="277113" y="5988572"/>
                  <a:pt x="234727" y="5976018"/>
                  <a:pt x="252821" y="5926735"/>
                </a:cubicBezTo>
                <a:cubicBezTo>
                  <a:pt x="290324" y="5823532"/>
                  <a:pt x="288016" y="5757776"/>
                  <a:pt x="302333" y="5712857"/>
                </a:cubicBezTo>
                <a:cubicBezTo>
                  <a:pt x="310258" y="5688518"/>
                  <a:pt x="328236" y="5675288"/>
                  <a:pt x="332131" y="5660491"/>
                </a:cubicBezTo>
                <a:cubicBezTo>
                  <a:pt x="345782" y="5622696"/>
                  <a:pt x="344964" y="5595787"/>
                  <a:pt x="341254" y="5563435"/>
                </a:cubicBezTo>
                <a:cubicBezTo>
                  <a:pt x="335745" y="5537661"/>
                  <a:pt x="359171" y="5479228"/>
                  <a:pt x="368130" y="5437125"/>
                </a:cubicBezTo>
                <a:cubicBezTo>
                  <a:pt x="379868" y="5399640"/>
                  <a:pt x="373836" y="5420657"/>
                  <a:pt x="381698" y="5396260"/>
                </a:cubicBezTo>
                <a:cubicBezTo>
                  <a:pt x="395995" y="5391935"/>
                  <a:pt x="389433" y="5350429"/>
                  <a:pt x="397679" y="5330009"/>
                </a:cubicBezTo>
                <a:cubicBezTo>
                  <a:pt x="405925" y="5309589"/>
                  <a:pt x="420210" y="5291626"/>
                  <a:pt x="431172" y="5273739"/>
                </a:cubicBezTo>
                <a:cubicBezTo>
                  <a:pt x="426568" y="5263245"/>
                  <a:pt x="432286" y="5253790"/>
                  <a:pt x="440771" y="5241779"/>
                </a:cubicBezTo>
                <a:lnTo>
                  <a:pt x="451997" y="5225268"/>
                </a:lnTo>
                <a:lnTo>
                  <a:pt x="453017" y="5217684"/>
                </a:lnTo>
                <a:cubicBezTo>
                  <a:pt x="455252" y="5208685"/>
                  <a:pt x="458044" y="5200600"/>
                  <a:pt x="460358" y="5193377"/>
                </a:cubicBezTo>
                <a:lnTo>
                  <a:pt x="463661" y="5179288"/>
                </a:lnTo>
                <a:lnTo>
                  <a:pt x="464645" y="5173621"/>
                </a:lnTo>
                <a:lnTo>
                  <a:pt x="460279" y="5159961"/>
                </a:lnTo>
                <a:lnTo>
                  <a:pt x="466956" y="5144295"/>
                </a:lnTo>
                <a:lnTo>
                  <a:pt x="463889" y="5125185"/>
                </a:lnTo>
                <a:cubicBezTo>
                  <a:pt x="466252" y="5124475"/>
                  <a:pt x="468554" y="5123363"/>
                  <a:pt x="470719" y="5121884"/>
                </a:cubicBezTo>
                <a:lnTo>
                  <a:pt x="477755" y="5067850"/>
                </a:lnTo>
                <a:lnTo>
                  <a:pt x="480486" y="5060861"/>
                </a:lnTo>
                <a:lnTo>
                  <a:pt x="477190" y="5034192"/>
                </a:lnTo>
                <a:cubicBezTo>
                  <a:pt x="476699" y="5019824"/>
                  <a:pt x="477403" y="5006180"/>
                  <a:pt x="478744" y="4993030"/>
                </a:cubicBezTo>
                <a:lnTo>
                  <a:pt x="485653" y="4946844"/>
                </a:lnTo>
                <a:lnTo>
                  <a:pt x="481509" y="4932692"/>
                </a:lnTo>
                <a:cubicBezTo>
                  <a:pt x="481214" y="4911802"/>
                  <a:pt x="495319" y="4880686"/>
                  <a:pt x="496912" y="4858827"/>
                </a:cubicBezTo>
                <a:lnTo>
                  <a:pt x="502815" y="4821170"/>
                </a:lnTo>
                <a:lnTo>
                  <a:pt x="507548" y="4780965"/>
                </a:lnTo>
                <a:lnTo>
                  <a:pt x="508841" y="4750867"/>
                </a:lnTo>
                <a:lnTo>
                  <a:pt x="506648" y="4690749"/>
                </a:lnTo>
                <a:cubicBezTo>
                  <a:pt x="512729" y="4654213"/>
                  <a:pt x="491337" y="4623546"/>
                  <a:pt x="502128" y="4584173"/>
                </a:cubicBezTo>
                <a:cubicBezTo>
                  <a:pt x="488693" y="4519562"/>
                  <a:pt x="492047" y="4501522"/>
                  <a:pt x="497211" y="4444346"/>
                </a:cubicBezTo>
                <a:cubicBezTo>
                  <a:pt x="511033" y="4454946"/>
                  <a:pt x="497584" y="4394050"/>
                  <a:pt x="493776" y="4375228"/>
                </a:cubicBezTo>
                <a:cubicBezTo>
                  <a:pt x="491426" y="4334791"/>
                  <a:pt x="480594" y="4270639"/>
                  <a:pt x="474429" y="4214165"/>
                </a:cubicBezTo>
                <a:cubicBezTo>
                  <a:pt x="465297" y="4170832"/>
                  <a:pt x="480280" y="4120324"/>
                  <a:pt x="478502" y="4090296"/>
                </a:cubicBezTo>
                <a:lnTo>
                  <a:pt x="463758" y="4033999"/>
                </a:lnTo>
                <a:lnTo>
                  <a:pt x="464907" y="4031933"/>
                </a:lnTo>
                <a:cubicBezTo>
                  <a:pt x="467040" y="4022997"/>
                  <a:pt x="465967" y="4017669"/>
                  <a:pt x="463483" y="4013953"/>
                </a:cubicBezTo>
                <a:lnTo>
                  <a:pt x="449778" y="3974753"/>
                </a:lnTo>
                <a:lnTo>
                  <a:pt x="451376" y="3969950"/>
                </a:lnTo>
                <a:lnTo>
                  <a:pt x="444798" y="3933779"/>
                </a:lnTo>
                <a:lnTo>
                  <a:pt x="446129" y="3933093"/>
                </a:lnTo>
                <a:cubicBezTo>
                  <a:pt x="448961" y="3930731"/>
                  <a:pt x="450769" y="3927433"/>
                  <a:pt x="450483" y="3922082"/>
                </a:cubicBezTo>
                <a:cubicBezTo>
                  <a:pt x="471740" y="3927556"/>
                  <a:pt x="458283" y="3917724"/>
                  <a:pt x="455561" y="3901461"/>
                </a:cubicBezTo>
                <a:cubicBezTo>
                  <a:pt x="460173" y="3883426"/>
                  <a:pt x="474485" y="3829756"/>
                  <a:pt x="478155" y="3813873"/>
                </a:cubicBezTo>
                <a:cubicBezTo>
                  <a:pt x="477963" y="3811302"/>
                  <a:pt x="477772" y="3808732"/>
                  <a:pt x="477580" y="3806161"/>
                </a:cubicBezTo>
                <a:lnTo>
                  <a:pt x="477887" y="3805957"/>
                </a:lnTo>
                <a:cubicBezTo>
                  <a:pt x="478443" y="3804175"/>
                  <a:pt x="478509" y="3801600"/>
                  <a:pt x="477914" y="3797724"/>
                </a:cubicBezTo>
                <a:lnTo>
                  <a:pt x="476529" y="3792098"/>
                </a:lnTo>
                <a:lnTo>
                  <a:pt x="475413" y="3777135"/>
                </a:lnTo>
                <a:lnTo>
                  <a:pt x="477146" y="3771656"/>
                </a:lnTo>
                <a:lnTo>
                  <a:pt x="480889" y="3769007"/>
                </a:lnTo>
                <a:lnTo>
                  <a:pt x="480355" y="3767709"/>
                </a:lnTo>
                <a:cubicBezTo>
                  <a:pt x="472854" y="3758603"/>
                  <a:pt x="462858" y="3757457"/>
                  <a:pt x="489051" y="3738082"/>
                </a:cubicBezTo>
                <a:cubicBezTo>
                  <a:pt x="476420" y="3716230"/>
                  <a:pt x="492614" y="3707883"/>
                  <a:pt x="496397" y="3673397"/>
                </a:cubicBezTo>
                <a:cubicBezTo>
                  <a:pt x="485059" y="3661788"/>
                  <a:pt x="488117" y="3649813"/>
                  <a:pt x="495693" y="3637109"/>
                </a:cubicBezTo>
                <a:cubicBezTo>
                  <a:pt x="488827" y="3605834"/>
                  <a:pt x="498565" y="3573837"/>
                  <a:pt x="499136" y="3536883"/>
                </a:cubicBezTo>
                <a:cubicBezTo>
                  <a:pt x="483096" y="3500539"/>
                  <a:pt x="506170" y="3475121"/>
                  <a:pt x="506674" y="3435652"/>
                </a:cubicBezTo>
                <a:cubicBezTo>
                  <a:pt x="508209" y="3397466"/>
                  <a:pt x="505139" y="3338624"/>
                  <a:pt x="508345" y="3307769"/>
                </a:cubicBezTo>
                <a:cubicBezTo>
                  <a:pt x="522826" y="3292381"/>
                  <a:pt x="493343" y="3256540"/>
                  <a:pt x="525908" y="3250522"/>
                </a:cubicBezTo>
                <a:cubicBezTo>
                  <a:pt x="519705" y="3235893"/>
                  <a:pt x="504475" y="3230937"/>
                  <a:pt x="526333" y="3229163"/>
                </a:cubicBezTo>
                <a:cubicBezTo>
                  <a:pt x="524884" y="3224149"/>
                  <a:pt x="525919" y="3220404"/>
                  <a:pt x="528156" y="3217217"/>
                </a:cubicBezTo>
                <a:lnTo>
                  <a:pt x="514991" y="3183755"/>
                </a:lnTo>
                <a:lnTo>
                  <a:pt x="515492" y="3178642"/>
                </a:lnTo>
                <a:lnTo>
                  <a:pt x="503092" y="3158586"/>
                </a:lnTo>
                <a:lnTo>
                  <a:pt x="488277" y="3129034"/>
                </a:lnTo>
                <a:lnTo>
                  <a:pt x="488942" y="3126682"/>
                </a:lnTo>
                <a:lnTo>
                  <a:pt x="479810" y="3114519"/>
                </a:lnTo>
                <a:cubicBezTo>
                  <a:pt x="476044" y="3110886"/>
                  <a:pt x="471657" y="3108020"/>
                  <a:pt x="466419" y="3106272"/>
                </a:cubicBezTo>
                <a:cubicBezTo>
                  <a:pt x="479357" y="3049949"/>
                  <a:pt x="446991" y="3011906"/>
                  <a:pt x="439149" y="2958185"/>
                </a:cubicBezTo>
                <a:cubicBezTo>
                  <a:pt x="423473" y="2895670"/>
                  <a:pt x="402616" y="2832884"/>
                  <a:pt x="381763" y="2762989"/>
                </a:cubicBezTo>
                <a:cubicBezTo>
                  <a:pt x="340504" y="2718141"/>
                  <a:pt x="357875" y="2611979"/>
                  <a:pt x="330681" y="2554718"/>
                </a:cubicBezTo>
                <a:cubicBezTo>
                  <a:pt x="354561" y="2510384"/>
                  <a:pt x="312857" y="2522616"/>
                  <a:pt x="310775" y="2485734"/>
                </a:cubicBezTo>
                <a:cubicBezTo>
                  <a:pt x="283880" y="2505125"/>
                  <a:pt x="334754" y="2437857"/>
                  <a:pt x="301498" y="2447068"/>
                </a:cubicBezTo>
                <a:cubicBezTo>
                  <a:pt x="302171" y="2440064"/>
                  <a:pt x="286502" y="2432988"/>
                  <a:pt x="288459" y="2425819"/>
                </a:cubicBezTo>
                <a:lnTo>
                  <a:pt x="294458" y="2402874"/>
                </a:lnTo>
                <a:lnTo>
                  <a:pt x="297070" y="2381443"/>
                </a:lnTo>
                <a:cubicBezTo>
                  <a:pt x="291389" y="2355877"/>
                  <a:pt x="281925" y="2295004"/>
                  <a:pt x="273399" y="2261920"/>
                </a:cubicBezTo>
                <a:cubicBezTo>
                  <a:pt x="264489" y="2250852"/>
                  <a:pt x="256407" y="2208397"/>
                  <a:pt x="263286" y="2195378"/>
                </a:cubicBezTo>
                <a:cubicBezTo>
                  <a:pt x="262597" y="2185499"/>
                  <a:pt x="238753" y="2164596"/>
                  <a:pt x="247503" y="2155135"/>
                </a:cubicBezTo>
                <a:cubicBezTo>
                  <a:pt x="257474" y="2141929"/>
                  <a:pt x="229406" y="2121310"/>
                  <a:pt x="244961" y="2118008"/>
                </a:cubicBezTo>
                <a:cubicBezTo>
                  <a:pt x="225493" y="2103116"/>
                  <a:pt x="245373" y="2072196"/>
                  <a:pt x="245954" y="2050531"/>
                </a:cubicBezTo>
                <a:cubicBezTo>
                  <a:pt x="228015" y="2040209"/>
                  <a:pt x="246924" y="2004931"/>
                  <a:pt x="237760" y="1963269"/>
                </a:cubicBezTo>
                <a:cubicBezTo>
                  <a:pt x="217314" y="1952304"/>
                  <a:pt x="249162" y="1930958"/>
                  <a:pt x="218938" y="1906352"/>
                </a:cubicBezTo>
                <a:cubicBezTo>
                  <a:pt x="211894" y="1889396"/>
                  <a:pt x="204207" y="1891128"/>
                  <a:pt x="195495" y="1861531"/>
                </a:cubicBezTo>
                <a:cubicBezTo>
                  <a:pt x="152756" y="1820122"/>
                  <a:pt x="167197" y="1775736"/>
                  <a:pt x="149294" y="1732919"/>
                </a:cubicBezTo>
                <a:cubicBezTo>
                  <a:pt x="132272" y="1683226"/>
                  <a:pt x="131129" y="1708347"/>
                  <a:pt x="121605" y="1663540"/>
                </a:cubicBezTo>
                <a:cubicBezTo>
                  <a:pt x="131383" y="1652207"/>
                  <a:pt x="129824" y="1627305"/>
                  <a:pt x="120731" y="1615777"/>
                </a:cubicBezTo>
                <a:cubicBezTo>
                  <a:pt x="113324" y="1591298"/>
                  <a:pt x="125561" y="1582061"/>
                  <a:pt x="101526" y="1563678"/>
                </a:cubicBezTo>
                <a:cubicBezTo>
                  <a:pt x="118336" y="1562186"/>
                  <a:pt x="95368" y="1514217"/>
                  <a:pt x="114606" y="1519474"/>
                </a:cubicBezTo>
                <a:cubicBezTo>
                  <a:pt x="124662" y="1497831"/>
                  <a:pt x="99126" y="1498809"/>
                  <a:pt x="107348" y="1477995"/>
                </a:cubicBezTo>
                <a:cubicBezTo>
                  <a:pt x="102372" y="1450946"/>
                  <a:pt x="98082" y="1395585"/>
                  <a:pt x="93433" y="1373769"/>
                </a:cubicBezTo>
                <a:lnTo>
                  <a:pt x="101740" y="1307086"/>
                </a:lnTo>
                <a:cubicBezTo>
                  <a:pt x="61518" y="1238798"/>
                  <a:pt x="128597" y="1302829"/>
                  <a:pt x="102928" y="1189033"/>
                </a:cubicBezTo>
                <a:cubicBezTo>
                  <a:pt x="96991" y="1183619"/>
                  <a:pt x="100433" y="1168361"/>
                  <a:pt x="107613" y="1168288"/>
                </a:cubicBezTo>
                <a:cubicBezTo>
                  <a:pt x="104521" y="1161401"/>
                  <a:pt x="88898" y="1146763"/>
                  <a:pt x="99895" y="1142577"/>
                </a:cubicBezTo>
                <a:cubicBezTo>
                  <a:pt x="98248" y="1123927"/>
                  <a:pt x="94639" y="1105753"/>
                  <a:pt x="89201" y="1088484"/>
                </a:cubicBezTo>
                <a:lnTo>
                  <a:pt x="77937" y="1016103"/>
                </a:lnTo>
                <a:cubicBezTo>
                  <a:pt x="78422" y="988163"/>
                  <a:pt x="78908" y="981994"/>
                  <a:pt x="79393" y="954054"/>
                </a:cubicBezTo>
                <a:cubicBezTo>
                  <a:pt x="74607" y="950500"/>
                  <a:pt x="84928" y="922140"/>
                  <a:pt x="90309" y="921368"/>
                </a:cubicBezTo>
                <a:cubicBezTo>
                  <a:pt x="87566" y="916400"/>
                  <a:pt x="66268" y="901306"/>
                  <a:pt x="74258" y="896999"/>
                </a:cubicBezTo>
                <a:cubicBezTo>
                  <a:pt x="69492" y="868759"/>
                  <a:pt x="58957" y="842759"/>
                  <a:pt x="43666" y="821517"/>
                </a:cubicBezTo>
                <a:cubicBezTo>
                  <a:pt x="35059" y="797243"/>
                  <a:pt x="27646" y="764612"/>
                  <a:pt x="22616" y="751353"/>
                </a:cubicBezTo>
                <a:cubicBezTo>
                  <a:pt x="22469" y="741312"/>
                  <a:pt x="22321" y="731271"/>
                  <a:pt x="22174" y="721230"/>
                </a:cubicBezTo>
                <a:lnTo>
                  <a:pt x="7845" y="681659"/>
                </a:lnTo>
                <a:cubicBezTo>
                  <a:pt x="-21513" y="678654"/>
                  <a:pt x="41748" y="630810"/>
                  <a:pt x="31306" y="619315"/>
                </a:cubicBezTo>
                <a:cubicBezTo>
                  <a:pt x="37997" y="611016"/>
                  <a:pt x="17724" y="592108"/>
                  <a:pt x="15184" y="585934"/>
                </a:cubicBezTo>
                <a:cubicBezTo>
                  <a:pt x="14724" y="571597"/>
                  <a:pt x="22718" y="553285"/>
                  <a:pt x="22258" y="538948"/>
                </a:cubicBezTo>
                <a:cubicBezTo>
                  <a:pt x="22152" y="531703"/>
                  <a:pt x="26272" y="532408"/>
                  <a:pt x="26166" y="525163"/>
                </a:cubicBezTo>
                <a:cubicBezTo>
                  <a:pt x="28507" y="511668"/>
                  <a:pt x="56166" y="464433"/>
                  <a:pt x="52290" y="446567"/>
                </a:cubicBezTo>
                <a:cubicBezTo>
                  <a:pt x="47300" y="425186"/>
                  <a:pt x="52062" y="408582"/>
                  <a:pt x="51538" y="393828"/>
                </a:cubicBezTo>
                <a:cubicBezTo>
                  <a:pt x="51481" y="380264"/>
                  <a:pt x="51425" y="366701"/>
                  <a:pt x="51368" y="353137"/>
                </a:cubicBezTo>
                <a:cubicBezTo>
                  <a:pt x="50053" y="345863"/>
                  <a:pt x="61696" y="333814"/>
                  <a:pt x="55970" y="321428"/>
                </a:cubicBezTo>
                <a:cubicBezTo>
                  <a:pt x="56334" y="306209"/>
                  <a:pt x="56697" y="290990"/>
                  <a:pt x="57061" y="275771"/>
                </a:cubicBezTo>
                <a:cubicBezTo>
                  <a:pt x="46146" y="254441"/>
                  <a:pt x="87623" y="243671"/>
                  <a:pt x="74088" y="212860"/>
                </a:cubicBezTo>
                <a:cubicBezTo>
                  <a:pt x="92367" y="188146"/>
                  <a:pt x="68261" y="179672"/>
                  <a:pt x="65798" y="144983"/>
                </a:cubicBezTo>
                <a:cubicBezTo>
                  <a:pt x="52661" y="119338"/>
                  <a:pt x="79134" y="90517"/>
                  <a:pt x="78082" y="55288"/>
                </a:cubicBezTo>
                <a:lnTo>
                  <a:pt x="37636" y="0"/>
                </a:lnTo>
                <a:close/>
              </a:path>
            </a:pathLst>
          </a:custGeom>
          <a:solidFill>
            <a:srgbClr val="82766A">
              <a:alpha val="1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-1147" y="2992"/>
            <a:ext cx="12193149" cy="2344739"/>
          </a:xfrm>
          <a:custGeom>
            <a:rect b="b" l="l" r="r" t="t"/>
            <a:pathLst>
              <a:path extrusionOk="0" h="2344739" w="1219314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050878" y="2435226"/>
            <a:ext cx="9880979" cy="3819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Now, let's compare the performance of EMA and MACD in identifying reversals. We will analyze historical price data and assess the accuracy of each indicator in predicting price reversals.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Data Selection: We will use the SPY and select a substantial time period to ensure reliable results.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Evaluation Criteria: We will consider factors such as the reversal signals, and the magnitude of price movements following the signals.</a:t>
            </a:r>
            <a:endParaRPr b="0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Statistical Analysis: We will employ appropriate statistical measures, such as actual returns vs strategy returns, cumulative returns vs cumulative strategy returns, and sharpe ratio, to quantitatively assess the performance of EMA and MACD.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 txBox="1"/>
          <p:nvPr/>
        </p:nvSpPr>
        <p:spPr>
          <a:xfrm flipH="1">
            <a:off x="2994658" y="339213"/>
            <a:ext cx="5043212" cy="988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Comparison of EMA and MACD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872a79fe5_1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25872a79fe5_1_0"/>
          <p:cNvSpPr/>
          <p:nvPr/>
        </p:nvSpPr>
        <p:spPr>
          <a:xfrm>
            <a:off x="-1147" y="2992"/>
            <a:ext cx="12193149" cy="2344739"/>
          </a:xfrm>
          <a:custGeom>
            <a:rect b="b" l="l" r="r" t="t"/>
            <a:pathLst>
              <a:path extrusionOk="0" h="2344739" w="1219314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5872a79fe5_1_0"/>
          <p:cNvSpPr txBox="1"/>
          <p:nvPr/>
        </p:nvSpPr>
        <p:spPr>
          <a:xfrm>
            <a:off x="1154875" y="2255650"/>
            <a:ext cx="9881100" cy="42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79772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Morning Star and Evening Star are candlestick patterns that provide potential indications of trend reversals. 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797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79772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Calibri"/>
              <a:buChar char="●"/>
            </a:pPr>
            <a:r>
              <a:rPr b="1" lang="en-US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Morning Star pattern occurs during a downtrend and suggests a potential bullish reversal. It consists of three candles.</a:t>
            </a:r>
            <a:endParaRPr b="1" sz="1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797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lnSpc>
                <a:spcPct val="79772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first candle is a relatively long bearish (red or black) candle, indicating selling pressure.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lnSpc>
                <a:spcPct val="79772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second candle is a smaller candle that can be bullish or bearish. It represents indecision in the market.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lnSpc>
                <a:spcPct val="79772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third candle is a bullish (green or white) candle that closes well above the midpoint of the first candle. It signifies a potential shift in sentiment from bearish to bullish.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97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797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79772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Calibri"/>
              <a:buChar char="●"/>
            </a:pPr>
            <a:r>
              <a:rPr b="1" lang="en-US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Evening Star pattern occurs during an uptrend and indicates a potential bearish reversal. It also consists of three candles.</a:t>
            </a:r>
            <a:endParaRPr b="1" sz="1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797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lnSpc>
                <a:spcPct val="79772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first candle is a relatively long bullish (green or white) candle, representing buying pressure.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lnSpc>
                <a:spcPct val="79772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second candle is a smaller candle, usually with a small body, indicating indecision.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lnSpc>
                <a:spcPct val="79772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third candle is a bearish (red or black) candle that closes well below the midpoint of the first candle. It suggests a potential shift from bullish to bearish sentiment.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97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797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25872a79fe5_1_0"/>
          <p:cNvSpPr txBox="1"/>
          <p:nvPr/>
        </p:nvSpPr>
        <p:spPr>
          <a:xfrm flipH="1">
            <a:off x="3249045" y="211901"/>
            <a:ext cx="50433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OVERVIEW OF THE </a:t>
            </a:r>
            <a:r>
              <a:rPr b="1" lang="en-US" sz="2800">
                <a:solidFill>
                  <a:srgbClr val="262626"/>
                </a:solidFill>
              </a:rPr>
              <a:t>MORNING/EVENING STAR</a:t>
            </a:r>
            <a:r>
              <a:rPr b="1" i="0" lang="en-US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CANDLESTICK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0" y="0"/>
            <a:ext cx="12192000" cy="2176818"/>
          </a:xfrm>
          <a:custGeom>
            <a:rect b="b" l="l" r="r" t="t"/>
            <a:pathLst>
              <a:path extrusionOk="0" h="2237474" w="12192000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ENTRY AND EXIT CONDITIONS EMPLOYED FOR 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4360460" y="6189260"/>
            <a:ext cx="7831541" cy="668740"/>
          </a:xfrm>
          <a:custGeom>
            <a:rect b="b" l="l" r="r" t="t"/>
            <a:pathLst>
              <a:path extrusionOk="0" h="918356" w="9517857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6"/>
          <p:cNvGrpSpPr/>
          <p:nvPr/>
        </p:nvGrpSpPr>
        <p:grpSpPr>
          <a:xfrm>
            <a:off x="1050925" y="1825625"/>
            <a:ext cx="9810564" cy="4429125"/>
            <a:chOff x="0" y="0"/>
            <a:chExt cx="9810564" cy="4429125"/>
          </a:xfrm>
        </p:grpSpPr>
        <p:sp>
          <p:nvSpPr>
            <p:cNvPr id="135" name="Google Shape;135;p6"/>
            <p:cNvSpPr/>
            <p:nvPr/>
          </p:nvSpPr>
          <p:spPr>
            <a:xfrm>
              <a:off x="185" y="0"/>
              <a:ext cx="9810379" cy="4429125"/>
            </a:xfrm>
            <a:prstGeom prst="quadArrow">
              <a:avLst>
                <a:gd fmla="val 2000" name="adj1"/>
                <a:gd fmla="val 4000" name="adj2"/>
                <a:gd fmla="val 5000" name="adj3"/>
              </a:avLst>
            </a:prstGeom>
            <a:solidFill>
              <a:srgbClr val="D0C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0" y="351194"/>
              <a:ext cx="4853612" cy="1771650"/>
            </a:xfrm>
            <a:prstGeom prst="roundRect">
              <a:avLst>
                <a:gd fmla="val 16667" name="adj"/>
              </a:avLst>
            </a:prstGeom>
            <a:solidFill>
              <a:srgbClr val="5527D7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6"/>
            <p:cNvSpPr txBox="1"/>
            <p:nvPr/>
          </p:nvSpPr>
          <p:spPr>
            <a:xfrm>
              <a:off x="86485" y="437679"/>
              <a:ext cx="4680642" cy="1598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Buy Entry: When the 10 period EMA is &gt; 20 period EMA.</a:t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4905250" y="351194"/>
              <a:ext cx="4855454" cy="1771650"/>
            </a:xfrm>
            <a:prstGeom prst="roundRect">
              <a:avLst>
                <a:gd fmla="val 16667" name="adj"/>
              </a:avLst>
            </a:prstGeom>
            <a:solidFill>
              <a:srgbClr val="2748E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6"/>
            <p:cNvSpPr txBox="1"/>
            <p:nvPr/>
          </p:nvSpPr>
          <p:spPr>
            <a:xfrm>
              <a:off x="4991735" y="437679"/>
              <a:ext cx="4682484" cy="1598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Exit: When a</a:t>
              </a:r>
              <a:r>
                <a:rPr lang="en-US" sz="2400">
                  <a:solidFill>
                    <a:schemeClr val="lt1"/>
                  </a:solidFill>
                </a:rPr>
                <a:t>n </a:t>
              </a:r>
              <a:r>
                <a:rPr lang="en-US" sz="2400">
                  <a:solidFill>
                    <a:schemeClr val="lt1"/>
                  </a:solidFill>
                </a:rPr>
                <a:t>evening</a:t>
              </a:r>
              <a:r>
                <a:rPr lang="en-US" sz="2400">
                  <a:solidFill>
                    <a:schemeClr val="lt1"/>
                  </a:solidFill>
                </a:rPr>
                <a:t> star p</a:t>
              </a: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attern forms.</a:t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0" y="2240800"/>
              <a:ext cx="4839368" cy="1771650"/>
            </a:xfrm>
            <a:prstGeom prst="roundRect">
              <a:avLst>
                <a:gd fmla="val 16667" name="adj"/>
              </a:avLst>
            </a:prstGeom>
            <a:solidFill>
              <a:srgbClr val="1485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6"/>
            <p:cNvSpPr txBox="1"/>
            <p:nvPr/>
          </p:nvSpPr>
          <p:spPr>
            <a:xfrm>
              <a:off x="86485" y="2327285"/>
              <a:ext cx="4666398" cy="1598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Sell Entry: When the 10 period EMA is &lt; 20 period EMA.</a:t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4905250" y="2240800"/>
              <a:ext cx="4848297" cy="1771650"/>
            </a:xfrm>
            <a:prstGeom prst="roundRect">
              <a:avLst>
                <a:gd fmla="val 16667" name="adj"/>
              </a:avLst>
            </a:prstGeom>
            <a:solidFill>
              <a:srgbClr val="20BEBD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6"/>
            <p:cNvSpPr txBox="1"/>
            <p:nvPr/>
          </p:nvSpPr>
          <p:spPr>
            <a:xfrm>
              <a:off x="4991735" y="2327285"/>
              <a:ext cx="4675327" cy="1598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Exit: </a:t>
              </a:r>
              <a:r>
                <a:rPr lang="en-US" sz="2400">
                  <a:solidFill>
                    <a:schemeClr val="lt1"/>
                  </a:solidFill>
                </a:rPr>
                <a:t> When a morning star pattern forms.</a:t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/>
        </p:nvSpPr>
        <p:spPr>
          <a:xfrm>
            <a:off x="3057531" y="338266"/>
            <a:ext cx="666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Strategy Backtest Result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350" y="1027075"/>
            <a:ext cx="6170374" cy="558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869cd6e14_0_1"/>
          <p:cNvSpPr txBox="1"/>
          <p:nvPr/>
        </p:nvSpPr>
        <p:spPr>
          <a:xfrm>
            <a:off x="3017331" y="365066"/>
            <a:ext cx="666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Sharpe Ratio Result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g25869cd6e14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7325" y="987100"/>
            <a:ext cx="6264425" cy="5569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-1147" y="2992"/>
            <a:ext cx="12193149" cy="2344739"/>
          </a:xfrm>
          <a:custGeom>
            <a:rect b="b" l="l" r="r" t="t"/>
            <a:pathLst>
              <a:path extrusionOk="0" h="2344739" w="1219314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"/>
          <p:cNvSpPr txBox="1"/>
          <p:nvPr/>
        </p:nvSpPr>
        <p:spPr>
          <a:xfrm>
            <a:off x="1050878" y="2435226"/>
            <a:ext cx="9880979" cy="3819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Moving Average Convergence Divergence (MACD): MACD is a versatile indicator that combines trend-following and momentum characteristics. It consists of two lines: the MACD line, which represents the difference between two moving averages, and the signal line, which is a moving average of the MACD line. The MACD line crossing above or below the signal line is often considered a potential reversal signal.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It is calculated as follows: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MACD=12-Period EMA − 26-Period 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Signal line = 9- period EMA of MACD 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Histogram = MACD line - Signal 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1991032" y="457200"/>
            <a:ext cx="8318091" cy="1013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OVERVIEW OF THE MACD AND FORMULA</a:t>
            </a:r>
            <a:endParaRPr b="1" i="0" sz="2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chive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1F3F0"/>
      </a:lt2>
      <a:accent1>
        <a:srgbClr val="A729E7"/>
      </a:accent1>
      <a:accent2>
        <a:srgbClr val="5529D8"/>
      </a:accent2>
      <a:accent3>
        <a:srgbClr val="2949E7"/>
      </a:accent3>
      <a:accent4>
        <a:srgbClr val="1786D5"/>
      </a:accent4>
      <a:accent5>
        <a:srgbClr val="22BFBF"/>
      </a:accent5>
      <a:accent6>
        <a:srgbClr val="16C67C"/>
      </a:accent6>
      <a:hlink>
        <a:srgbClr val="3897AA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2023-07-09T09:25:41Z</dcterms:created>
  <dc:creator>Sarah Okoronkwo</dc:creator>
</cp:coreProperties>
</file>