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eddon"/>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w2uLTL7alunX3c15R11Ia8DG8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ddon-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869cd6e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5869cd6e1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869cd6e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5869cd6e1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869cd6e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5869cd6e1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869cd6e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5869cd6e1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3"/>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
        <p:nvSpPr>
          <p:cNvPr id="70" name="Google Shape;70;p22"/>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2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5"/>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17"/>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17"/>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18"/>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8"/>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0"/>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0"/>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0"/>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1"/>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p:nvPr>
            <p:ph idx="2" type="pic"/>
          </p:nvPr>
        </p:nvSpPr>
        <p:spPr>
          <a:xfrm>
            <a:off x="5257752" y="457200"/>
            <a:ext cx="6110288" cy="5943600"/>
          </a:xfrm>
          <a:prstGeom prst="rect">
            <a:avLst/>
          </a:prstGeom>
          <a:noFill/>
          <a:ln>
            <a:noFill/>
          </a:ln>
        </p:spPr>
      </p:sp>
      <p:sp>
        <p:nvSpPr>
          <p:cNvPr id="65" name="Google Shape;65;p21"/>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erson in a dark room&#10;&#10;Description automatically generated" id="6" name="Google Shape;6;p12"/>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7" name="Google Shape;7;p1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rgbClr val="262626"/>
                </a:solidFill>
                <a:latin typeface="Arial"/>
                <a:ea typeface="Arial"/>
                <a:cs typeface="Arial"/>
                <a:sym typeface="Arial"/>
              </a:defRPr>
            </a:lvl1pPr>
            <a:lvl2pPr indent="0" lvl="1" marL="0" marR="0" rtl="0" algn="ctr">
              <a:spcBef>
                <a:spcPts val="0"/>
              </a:spcBef>
              <a:buNone/>
              <a:defRPr b="0" i="0" sz="1600" u="none" cap="none" strike="noStrike">
                <a:solidFill>
                  <a:srgbClr val="262626"/>
                </a:solidFill>
                <a:latin typeface="Arial"/>
                <a:ea typeface="Arial"/>
                <a:cs typeface="Arial"/>
                <a:sym typeface="Arial"/>
              </a:defRPr>
            </a:lvl2pPr>
            <a:lvl3pPr indent="0" lvl="2" marL="0" marR="0" rtl="0" algn="ctr">
              <a:spcBef>
                <a:spcPts val="0"/>
              </a:spcBef>
              <a:buNone/>
              <a:defRPr b="0" i="0" sz="1600" u="none" cap="none" strike="noStrike">
                <a:solidFill>
                  <a:srgbClr val="262626"/>
                </a:solidFill>
                <a:latin typeface="Arial"/>
                <a:ea typeface="Arial"/>
                <a:cs typeface="Arial"/>
                <a:sym typeface="Arial"/>
              </a:defRPr>
            </a:lvl3pPr>
            <a:lvl4pPr indent="0" lvl="3" marL="0" marR="0" rtl="0" algn="ctr">
              <a:spcBef>
                <a:spcPts val="0"/>
              </a:spcBef>
              <a:buNone/>
              <a:defRPr b="0" i="0" sz="1600" u="none" cap="none" strike="noStrike">
                <a:solidFill>
                  <a:srgbClr val="262626"/>
                </a:solidFill>
                <a:latin typeface="Arial"/>
                <a:ea typeface="Arial"/>
                <a:cs typeface="Arial"/>
                <a:sym typeface="Arial"/>
              </a:defRPr>
            </a:lvl4pPr>
            <a:lvl5pPr indent="0" lvl="4" marL="0" marR="0" rtl="0" algn="ctr">
              <a:spcBef>
                <a:spcPts val="0"/>
              </a:spcBef>
              <a:buNone/>
              <a:defRPr b="0" i="0" sz="1600" u="none" cap="none" strike="noStrike">
                <a:solidFill>
                  <a:srgbClr val="262626"/>
                </a:solidFill>
                <a:latin typeface="Arial"/>
                <a:ea typeface="Arial"/>
                <a:cs typeface="Arial"/>
                <a:sym typeface="Arial"/>
              </a:defRPr>
            </a:lvl5pPr>
            <a:lvl6pPr indent="0" lvl="5" marL="0" marR="0" rtl="0" algn="ctr">
              <a:spcBef>
                <a:spcPts val="0"/>
              </a:spcBef>
              <a:buNone/>
              <a:defRPr b="0" i="0" sz="1600" u="none" cap="none" strike="noStrike">
                <a:solidFill>
                  <a:srgbClr val="262626"/>
                </a:solidFill>
                <a:latin typeface="Arial"/>
                <a:ea typeface="Arial"/>
                <a:cs typeface="Arial"/>
                <a:sym typeface="Arial"/>
              </a:defRPr>
            </a:lvl6pPr>
            <a:lvl7pPr indent="0" lvl="6" marL="0" marR="0" rtl="0" algn="ctr">
              <a:spcBef>
                <a:spcPts val="0"/>
              </a:spcBef>
              <a:buNone/>
              <a:defRPr b="0" i="0" sz="1600" u="none" cap="none" strike="noStrike">
                <a:solidFill>
                  <a:srgbClr val="262626"/>
                </a:solidFill>
                <a:latin typeface="Arial"/>
                <a:ea typeface="Arial"/>
                <a:cs typeface="Arial"/>
                <a:sym typeface="Arial"/>
              </a:defRPr>
            </a:lvl7pPr>
            <a:lvl8pPr indent="0" lvl="7" marL="0" marR="0" rtl="0" algn="ctr">
              <a:spcBef>
                <a:spcPts val="0"/>
              </a:spcBef>
              <a:buNone/>
              <a:defRPr b="0" i="0" sz="1600" u="none" cap="none" strike="noStrike">
                <a:solidFill>
                  <a:srgbClr val="262626"/>
                </a:solidFill>
                <a:latin typeface="Arial"/>
                <a:ea typeface="Arial"/>
                <a:cs typeface="Arial"/>
                <a:sym typeface="Arial"/>
              </a:defRPr>
            </a:lvl8pPr>
            <a:lvl9pPr indent="0" lvl="8" marL="0" marR="0" rtl="0" algn="ctr">
              <a:spcBef>
                <a:spcPts val="0"/>
              </a:spcBef>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b="0" l="0" r="0" t="0"/>
          <a:stretch/>
        </p:blipFill>
        <p:spPr>
          <a:xfrm>
            <a:off x="10905744" y="0"/>
            <a:ext cx="1286256" cy="6858000"/>
          </a:xfrm>
          <a:prstGeom prst="rect">
            <a:avLst/>
          </a:prstGeom>
          <a:noFill/>
          <a:ln>
            <a:noFill/>
          </a:ln>
        </p:spPr>
      </p:pic>
      <p:sp>
        <p:nvSpPr>
          <p:cNvPr id="86" name="Google Shape;8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a:off x="0" y="0"/>
            <a:ext cx="12192000" cy="6858000"/>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8" name="Google Shape;88;p1"/>
          <p:cNvPicPr preferRelativeResize="0"/>
          <p:nvPr/>
        </p:nvPicPr>
        <p:blipFill rotWithShape="1">
          <a:blip r:embed="rId4">
            <a:alphaModFix/>
          </a:blip>
          <a:srcRect b="0" l="2770" r="12511" t="0"/>
          <a:stretch/>
        </p:blipFill>
        <p:spPr>
          <a:xfrm>
            <a:off x="3" y="10"/>
            <a:ext cx="11842953" cy="6857990"/>
          </a:xfrm>
          <a:custGeom>
            <a:rect b="b" l="l" r="r" t="t"/>
            <a:pathLst>
              <a:path extrusionOk="0" h="6858000" w="11619861">
                <a:moveTo>
                  <a:pt x="5638800" y="0"/>
                </a:moveTo>
                <a:lnTo>
                  <a:pt x="11428670" y="0"/>
                </a:lnTo>
                <a:lnTo>
                  <a:pt x="11442829" y="33656"/>
                </a:lnTo>
                <a:cubicBezTo>
                  <a:pt x="11457061" y="70281"/>
                  <a:pt x="11468943" y="108055"/>
                  <a:pt x="11465314" y="122568"/>
                </a:cubicBezTo>
                <a:cubicBezTo>
                  <a:pt x="11474457" y="132706"/>
                  <a:pt x="11480503" y="147820"/>
                  <a:pt x="11472286" y="162573"/>
                </a:cubicBezTo>
                <a:cubicBezTo>
                  <a:pt x="11475078" y="192508"/>
                  <a:pt x="11490254" y="189146"/>
                  <a:pt x="11490974" y="210729"/>
                </a:cubicBezTo>
                <a:cubicBezTo>
                  <a:pt x="11490889" y="212701"/>
                  <a:pt x="11480528" y="239500"/>
                  <a:pt x="11480443" y="241472"/>
                </a:cubicBezTo>
                <a:cubicBezTo>
                  <a:pt x="11480595" y="245439"/>
                  <a:pt x="11477902" y="263602"/>
                  <a:pt x="11478724" y="265176"/>
                </a:cubicBezTo>
                <a:lnTo>
                  <a:pt x="11490979" y="308602"/>
                </a:lnTo>
                <a:cubicBezTo>
                  <a:pt x="11497142" y="323023"/>
                  <a:pt x="11493173" y="330071"/>
                  <a:pt x="11500574" y="346312"/>
                </a:cubicBezTo>
                <a:cubicBezTo>
                  <a:pt x="11501005" y="363026"/>
                  <a:pt x="11525492" y="428016"/>
                  <a:pt x="11543805" y="416277"/>
                </a:cubicBezTo>
                <a:cubicBezTo>
                  <a:pt x="11544499" y="421593"/>
                  <a:pt x="11549632" y="476484"/>
                  <a:pt x="11552623" y="477942"/>
                </a:cubicBezTo>
                <a:lnTo>
                  <a:pt x="11588513" y="533507"/>
                </a:lnTo>
                <a:cubicBezTo>
                  <a:pt x="11585427" y="565606"/>
                  <a:pt x="11588997" y="570393"/>
                  <a:pt x="11568440" y="576824"/>
                </a:cubicBezTo>
                <a:cubicBezTo>
                  <a:pt x="11566910" y="587848"/>
                  <a:pt x="11546750" y="585072"/>
                  <a:pt x="11545220" y="596096"/>
                </a:cubicBezTo>
                <a:cubicBezTo>
                  <a:pt x="11544257" y="601812"/>
                  <a:pt x="11549666" y="624126"/>
                  <a:pt x="11548703" y="629842"/>
                </a:cubicBezTo>
                <a:cubicBezTo>
                  <a:pt x="11547111" y="634222"/>
                  <a:pt x="11547298" y="629048"/>
                  <a:pt x="11550826" y="637141"/>
                </a:cubicBezTo>
                <a:lnTo>
                  <a:pt x="11555214" y="657816"/>
                </a:lnTo>
                <a:lnTo>
                  <a:pt x="11529729" y="705948"/>
                </a:lnTo>
                <a:cubicBezTo>
                  <a:pt x="11528040" y="711455"/>
                  <a:pt x="11527394" y="750294"/>
                  <a:pt x="11523813" y="755027"/>
                </a:cubicBezTo>
                <a:cubicBezTo>
                  <a:pt x="11555210" y="796951"/>
                  <a:pt x="11517337" y="778711"/>
                  <a:pt x="11530982" y="830985"/>
                </a:cubicBezTo>
                <a:cubicBezTo>
                  <a:pt x="11531450" y="859675"/>
                  <a:pt x="11524998" y="848949"/>
                  <a:pt x="11514327" y="879613"/>
                </a:cubicBezTo>
                <a:cubicBezTo>
                  <a:pt x="11519406" y="919841"/>
                  <a:pt x="11478511" y="928472"/>
                  <a:pt x="11490672" y="979172"/>
                </a:cubicBezTo>
                <a:cubicBezTo>
                  <a:pt x="11515775" y="1085309"/>
                  <a:pt x="11507241" y="1150545"/>
                  <a:pt x="11516289" y="1196557"/>
                </a:cubicBezTo>
                <a:cubicBezTo>
                  <a:pt x="11521348" y="1221504"/>
                  <a:pt x="11536896" y="1236311"/>
                  <a:pt x="11539108" y="1251394"/>
                </a:cubicBezTo>
                <a:cubicBezTo>
                  <a:pt x="11548223" y="1290255"/>
                  <a:pt x="11544849" y="1316963"/>
                  <a:pt x="11538240" y="1348824"/>
                </a:cubicBezTo>
                <a:cubicBezTo>
                  <a:pt x="11530584" y="1373975"/>
                  <a:pt x="11546850" y="1434268"/>
                  <a:pt x="11551155" y="1476990"/>
                </a:cubicBezTo>
                <a:cubicBezTo>
                  <a:pt x="11558510" y="1515368"/>
                  <a:pt x="11554900" y="1493900"/>
                  <a:pt x="11559895" y="1518899"/>
                </a:cubicBezTo>
                <a:cubicBezTo>
                  <a:pt x="11572860" y="1524507"/>
                  <a:pt x="11562694" y="1565220"/>
                  <a:pt x="11568433" y="1586295"/>
                </a:cubicBezTo>
                <a:cubicBezTo>
                  <a:pt x="11574173" y="1607371"/>
                  <a:pt x="11585805" y="1626552"/>
                  <a:pt x="11594333" y="1645354"/>
                </a:cubicBezTo>
                <a:cubicBezTo>
                  <a:pt x="11589005" y="1655379"/>
                  <a:pt x="11593442" y="1665311"/>
                  <a:pt x="11600220" y="1678039"/>
                </a:cubicBezTo>
                <a:lnTo>
                  <a:pt x="11609129" y="1695495"/>
                </a:lnTo>
                <a:lnTo>
                  <a:pt x="11609349" y="1703137"/>
                </a:lnTo>
                <a:cubicBezTo>
                  <a:pt x="11610568" y="1712297"/>
                  <a:pt x="11612398" y="1720599"/>
                  <a:pt x="11613864" y="1727999"/>
                </a:cubicBezTo>
                <a:lnTo>
                  <a:pt x="11615591" y="1742322"/>
                </a:lnTo>
                <a:lnTo>
                  <a:pt x="11615963" y="1748052"/>
                </a:lnTo>
                <a:lnTo>
                  <a:pt x="11610551" y="1761250"/>
                </a:lnTo>
                <a:lnTo>
                  <a:pt x="11615283" y="1777451"/>
                </a:lnTo>
                <a:lnTo>
                  <a:pt x="11610560" y="1796191"/>
                </a:lnTo>
                <a:cubicBezTo>
                  <a:pt x="11612703" y="1797113"/>
                  <a:pt x="11614750" y="1798430"/>
                  <a:pt x="11616633" y="1800100"/>
                </a:cubicBezTo>
                <a:lnTo>
                  <a:pt x="11617982" y="1854521"/>
                </a:lnTo>
                <a:lnTo>
                  <a:pt x="11619861" y="1861726"/>
                </a:lnTo>
                <a:lnTo>
                  <a:pt x="11614191" y="1887969"/>
                </a:lnTo>
                <a:cubicBezTo>
                  <a:pt x="11612338" y="1902224"/>
                  <a:pt x="11611675" y="1915868"/>
                  <a:pt x="11611655" y="1929078"/>
                </a:cubicBezTo>
                <a:lnTo>
                  <a:pt x="11613646" y="1975677"/>
                </a:lnTo>
                <a:lnTo>
                  <a:pt x="11608395" y="1989384"/>
                </a:lnTo>
                <a:cubicBezTo>
                  <a:pt x="11606094" y="2010149"/>
                  <a:pt x="11616282" y="2042405"/>
                  <a:pt x="11615654" y="2064306"/>
                </a:cubicBezTo>
                <a:lnTo>
                  <a:pt x="11617530" y="2102324"/>
                </a:lnTo>
                <a:lnTo>
                  <a:pt x="11618063" y="2142771"/>
                </a:lnTo>
                <a:lnTo>
                  <a:pt x="11616356" y="2172845"/>
                </a:lnTo>
                <a:lnTo>
                  <a:pt x="11608475" y="2232480"/>
                </a:lnTo>
                <a:cubicBezTo>
                  <a:pt x="11610626" y="2269398"/>
                  <a:pt x="11587628" y="2297971"/>
                  <a:pt x="11593913" y="2338142"/>
                </a:cubicBezTo>
                <a:cubicBezTo>
                  <a:pt x="11575073" y="2401224"/>
                  <a:pt x="11576464" y="2419485"/>
                  <a:pt x="11575756" y="2476862"/>
                </a:cubicBezTo>
                <a:cubicBezTo>
                  <a:pt x="11589723" y="2467572"/>
                  <a:pt x="11571230" y="2526955"/>
                  <a:pt x="11565840" y="2545341"/>
                </a:cubicBezTo>
                <a:cubicBezTo>
                  <a:pt x="11559721" y="2585374"/>
                  <a:pt x="11543362" y="2648236"/>
                  <a:pt x="11532117" y="2703882"/>
                </a:cubicBezTo>
                <a:cubicBezTo>
                  <a:pt x="11519367" y="2746179"/>
                  <a:pt x="11528497" y="2797815"/>
                  <a:pt x="11523922" y="2827539"/>
                </a:cubicBezTo>
                <a:lnTo>
                  <a:pt x="11504663" y="2882227"/>
                </a:lnTo>
                <a:lnTo>
                  <a:pt x="11505538" y="2884388"/>
                </a:lnTo>
                <a:cubicBezTo>
                  <a:pt x="11506669" y="2893476"/>
                  <a:pt x="11505148" y="2898681"/>
                  <a:pt x="11502462" y="2902153"/>
                </a:cubicBezTo>
                <a:lnTo>
                  <a:pt x="11485833" y="2939919"/>
                </a:lnTo>
                <a:lnTo>
                  <a:pt x="11486863" y="2944845"/>
                </a:lnTo>
                <a:lnTo>
                  <a:pt x="11477199" y="2980246"/>
                </a:lnTo>
                <a:lnTo>
                  <a:pt x="11478378" y="2981050"/>
                </a:lnTo>
                <a:cubicBezTo>
                  <a:pt x="11480801" y="2983659"/>
                  <a:pt x="11482173" y="2987107"/>
                  <a:pt x="11481387" y="2992406"/>
                </a:cubicBezTo>
                <a:cubicBezTo>
                  <a:pt x="11501817" y="2988896"/>
                  <a:pt x="11488266" y="2997455"/>
                  <a:pt x="11484142" y="3013393"/>
                </a:cubicBezTo>
                <a:cubicBezTo>
                  <a:pt x="11486711" y="3031764"/>
                  <a:pt x="11494906" y="3086486"/>
                  <a:pt x="11496802" y="3102629"/>
                </a:cubicBezTo>
                <a:cubicBezTo>
                  <a:pt x="11496373" y="3105170"/>
                  <a:pt x="11495945" y="3107710"/>
                  <a:pt x="11495516" y="3110252"/>
                </a:cubicBezTo>
                <a:lnTo>
                  <a:pt x="11495784" y="3110483"/>
                </a:lnTo>
                <a:cubicBezTo>
                  <a:pt x="11496132" y="3112307"/>
                  <a:pt x="11495944" y="3114876"/>
                  <a:pt x="11495011" y="3118680"/>
                </a:cubicBezTo>
                <a:lnTo>
                  <a:pt x="11493169" y="3124153"/>
                </a:lnTo>
                <a:lnTo>
                  <a:pt x="11490674" y="3138944"/>
                </a:lnTo>
                <a:lnTo>
                  <a:pt x="11491765" y="3144555"/>
                </a:lnTo>
                <a:lnTo>
                  <a:pt x="11495012" y="3147533"/>
                </a:lnTo>
                <a:lnTo>
                  <a:pt x="11494387" y="3148776"/>
                </a:lnTo>
                <a:cubicBezTo>
                  <a:pt x="11486482" y="3157155"/>
                  <a:pt x="11477013" y="3157384"/>
                  <a:pt x="11499655" y="3179056"/>
                </a:cubicBezTo>
                <a:cubicBezTo>
                  <a:pt x="11485713" y="3199654"/>
                  <a:pt x="11500063" y="3209438"/>
                  <a:pt x="11500262" y="3244106"/>
                </a:cubicBezTo>
                <a:cubicBezTo>
                  <a:pt x="11488523" y="3254627"/>
                  <a:pt x="11490225" y="3266825"/>
                  <a:pt x="11496085" y="3280159"/>
                </a:cubicBezTo>
                <a:cubicBezTo>
                  <a:pt x="11486626" y="3310661"/>
                  <a:pt x="11492641" y="3343395"/>
                  <a:pt x="11489593" y="3380227"/>
                </a:cubicBezTo>
                <a:cubicBezTo>
                  <a:pt x="11471054" y="3414938"/>
                  <a:pt x="11490191" y="3442340"/>
                  <a:pt x="11486837" y="3481669"/>
                </a:cubicBezTo>
                <a:cubicBezTo>
                  <a:pt x="11484572" y="3519815"/>
                  <a:pt x="11475994" y="3578100"/>
                  <a:pt x="11476004" y="3609102"/>
                </a:cubicBezTo>
                <a:cubicBezTo>
                  <a:pt x="11488069" y="3625738"/>
                  <a:pt x="11456995" y="3658722"/>
                  <a:pt x="11486896" y="3667680"/>
                </a:cubicBezTo>
                <a:cubicBezTo>
                  <a:pt x="11479672" y="3681675"/>
                  <a:pt x="11464934" y="3685219"/>
                  <a:pt x="11485224" y="3688978"/>
                </a:cubicBezTo>
                <a:cubicBezTo>
                  <a:pt x="11483381" y="3693836"/>
                  <a:pt x="11483987" y="3697658"/>
                  <a:pt x="11485772" y="3701034"/>
                </a:cubicBezTo>
                <a:lnTo>
                  <a:pt x="11470205" y="3733138"/>
                </a:lnTo>
                <a:lnTo>
                  <a:pt x="11470178" y="3738272"/>
                </a:lnTo>
                <a:lnTo>
                  <a:pt x="11456626" y="3757103"/>
                </a:lnTo>
                <a:lnTo>
                  <a:pt x="11439893" y="3785165"/>
                </a:lnTo>
                <a:lnTo>
                  <a:pt x="11440287" y="3787567"/>
                </a:lnTo>
                <a:lnTo>
                  <a:pt x="11430559" y="3798840"/>
                </a:lnTo>
                <a:cubicBezTo>
                  <a:pt x="11426682" y="3802113"/>
                  <a:pt x="11422297" y="3804565"/>
                  <a:pt x="11417224" y="3805827"/>
                </a:cubicBezTo>
                <a:cubicBezTo>
                  <a:pt x="11423876" y="3863065"/>
                  <a:pt x="11389890" y="3897978"/>
                  <a:pt x="11377341" y="3950731"/>
                </a:cubicBezTo>
                <a:cubicBezTo>
                  <a:pt x="11356607" y="4011522"/>
                  <a:pt x="11330996" y="4072111"/>
                  <a:pt x="11304699" y="4139775"/>
                </a:cubicBezTo>
                <a:cubicBezTo>
                  <a:pt x="11261728" y="4180650"/>
                  <a:pt x="11267699" y="4287896"/>
                  <a:pt x="11236691" y="4342408"/>
                </a:cubicBezTo>
                <a:cubicBezTo>
                  <a:pt x="11254748" y="4388711"/>
                  <a:pt x="11216894" y="4372734"/>
                  <a:pt x="11211370" y="4409253"/>
                </a:cubicBezTo>
                <a:cubicBezTo>
                  <a:pt x="11188072" y="4387501"/>
                  <a:pt x="11229176" y="4459090"/>
                  <a:pt x="11198937" y="4446891"/>
                </a:cubicBezTo>
                <a:cubicBezTo>
                  <a:pt x="11198888" y="4453923"/>
                  <a:pt x="11183534" y="4459537"/>
                  <a:pt x="11184671" y="4466851"/>
                </a:cubicBezTo>
                <a:lnTo>
                  <a:pt x="11188063" y="4490235"/>
                </a:lnTo>
                <a:lnTo>
                  <a:pt x="11188431" y="4511803"/>
                </a:lnTo>
                <a:cubicBezTo>
                  <a:pt x="11180634" y="4536731"/>
                  <a:pt x="11165874" y="4596454"/>
                  <a:pt x="11154686" y="4628605"/>
                </a:cubicBezTo>
                <a:cubicBezTo>
                  <a:pt x="11145272" y="4638808"/>
                  <a:pt x="11133591" y="4680327"/>
                  <a:pt x="11138768" y="4693911"/>
                </a:cubicBezTo>
                <a:cubicBezTo>
                  <a:pt x="11137166" y="4703681"/>
                  <a:pt x="11112818" y="4722312"/>
                  <a:pt x="11120092" y="4732526"/>
                </a:cubicBezTo>
                <a:cubicBezTo>
                  <a:pt x="11128146" y="4746579"/>
                  <a:pt x="11099872" y="4764542"/>
                  <a:pt x="11114114" y="4769246"/>
                </a:cubicBezTo>
                <a:cubicBezTo>
                  <a:pt x="11094446" y="4782293"/>
                  <a:pt x="11110059" y="4814880"/>
                  <a:pt x="11108503" y="4836496"/>
                </a:cubicBezTo>
                <a:cubicBezTo>
                  <a:pt x="11090709" y="4845134"/>
                  <a:pt x="11104990" y="4881970"/>
                  <a:pt x="11092373" y="4922600"/>
                </a:cubicBezTo>
                <a:cubicBezTo>
                  <a:pt x="11072170" y="4931649"/>
                  <a:pt x="11099915" y="4955799"/>
                  <a:pt x="11069236" y="4977533"/>
                </a:cubicBezTo>
                <a:cubicBezTo>
                  <a:pt x="11060998" y="4993767"/>
                  <a:pt x="11053970" y="4991342"/>
                  <a:pt x="11042946" y="5020006"/>
                </a:cubicBezTo>
                <a:cubicBezTo>
                  <a:pt x="10998923" y="5057323"/>
                  <a:pt x="11008139" y="5102817"/>
                  <a:pt x="10987229" y="5143800"/>
                </a:cubicBezTo>
                <a:cubicBezTo>
                  <a:pt x="10966477" y="5191707"/>
                  <a:pt x="10967842" y="5166600"/>
                  <a:pt x="10954583" y="5210327"/>
                </a:cubicBezTo>
                <a:cubicBezTo>
                  <a:pt x="10962638" y="5222499"/>
                  <a:pt x="10958765" y="5247141"/>
                  <a:pt x="10949135" y="5257786"/>
                </a:cubicBezTo>
                <a:cubicBezTo>
                  <a:pt x="10939828" y="5281474"/>
                  <a:pt x="10950388" y="5291783"/>
                  <a:pt x="10926106" y="5307888"/>
                </a:cubicBezTo>
                <a:cubicBezTo>
                  <a:pt x="10941698" y="5310906"/>
                  <a:pt x="10915547" y="5356555"/>
                  <a:pt x="10934066" y="5353077"/>
                </a:cubicBezTo>
                <a:cubicBezTo>
                  <a:pt x="10941382" y="5375535"/>
                  <a:pt x="10917572" y="5372233"/>
                  <a:pt x="10923251" y="5393699"/>
                </a:cubicBezTo>
                <a:cubicBezTo>
                  <a:pt x="10915971" y="5420167"/>
                  <a:pt x="10906588" y="5474876"/>
                  <a:pt x="10900121" y="5496165"/>
                </a:cubicBezTo>
                <a:lnTo>
                  <a:pt x="10901434" y="5563292"/>
                </a:lnTo>
                <a:cubicBezTo>
                  <a:pt x="10857162" y="5627591"/>
                  <a:pt x="10926163" y="5569977"/>
                  <a:pt x="10891103" y="5680897"/>
                </a:cubicBezTo>
                <a:cubicBezTo>
                  <a:pt x="10885020" y="5685744"/>
                  <a:pt x="10886763" y="5701244"/>
                  <a:pt x="10893477" y="5701971"/>
                </a:cubicBezTo>
                <a:cubicBezTo>
                  <a:pt x="10889915" y="5708544"/>
                  <a:pt x="10873871" y="5721689"/>
                  <a:pt x="10883760" y="5726858"/>
                </a:cubicBezTo>
                <a:cubicBezTo>
                  <a:pt x="10880410" y="5745270"/>
                  <a:pt x="10875270" y="5763029"/>
                  <a:pt x="10868506" y="5779721"/>
                </a:cubicBezTo>
                <a:lnTo>
                  <a:pt x="10850945" y="5850734"/>
                </a:lnTo>
                <a:cubicBezTo>
                  <a:pt x="10848690" y="5878587"/>
                  <a:pt x="10848547" y="5884771"/>
                  <a:pt x="10846293" y="5912624"/>
                </a:cubicBezTo>
                <a:cubicBezTo>
                  <a:pt x="10841468" y="5915725"/>
                  <a:pt x="10848381" y="5944892"/>
                  <a:pt x="10853343" y="5946151"/>
                </a:cubicBezTo>
                <a:cubicBezTo>
                  <a:pt x="10850294" y="5950845"/>
                  <a:pt x="10828893" y="5963927"/>
                  <a:pt x="10835955" y="5968942"/>
                </a:cubicBezTo>
                <a:cubicBezTo>
                  <a:pt x="10828756" y="5996614"/>
                  <a:pt x="10816374" y="6021531"/>
                  <a:pt x="10800001" y="6041279"/>
                </a:cubicBezTo>
                <a:cubicBezTo>
                  <a:pt x="10789590" y="6064654"/>
                  <a:pt x="10779488" y="6096456"/>
                  <a:pt x="10773494" y="6109194"/>
                </a:cubicBezTo>
                <a:cubicBezTo>
                  <a:pt x="10772383" y="6119174"/>
                  <a:pt x="10771271" y="6129154"/>
                  <a:pt x="10770160" y="6139134"/>
                </a:cubicBezTo>
                <a:lnTo>
                  <a:pt x="10752910" y="6177213"/>
                </a:lnTo>
                <a:cubicBezTo>
                  <a:pt x="10725136" y="6177527"/>
                  <a:pt x="10779719" y="6230913"/>
                  <a:pt x="10768830" y="6241402"/>
                </a:cubicBezTo>
                <a:cubicBezTo>
                  <a:pt x="10774289" y="6250272"/>
                  <a:pt x="10753478" y="6267243"/>
                  <a:pt x="10750501" y="6273156"/>
                </a:cubicBezTo>
                <a:cubicBezTo>
                  <a:pt x="10748681" y="6287383"/>
                  <a:pt x="10754389" y="6306338"/>
                  <a:pt x="10752569" y="6320566"/>
                </a:cubicBezTo>
                <a:cubicBezTo>
                  <a:pt x="10751768" y="6327767"/>
                  <a:pt x="10755693" y="6327441"/>
                  <a:pt x="10754891" y="6334642"/>
                </a:cubicBezTo>
                <a:cubicBezTo>
                  <a:pt x="10755774" y="6348287"/>
                  <a:pt x="10777088" y="6397821"/>
                  <a:pt x="10771728" y="6415250"/>
                </a:cubicBezTo>
                <a:cubicBezTo>
                  <a:pt x="10764984" y="6436075"/>
                  <a:pt x="10767832" y="6453035"/>
                  <a:pt x="10765912" y="6467672"/>
                </a:cubicBezTo>
                <a:cubicBezTo>
                  <a:pt x="10764543" y="6481167"/>
                  <a:pt x="10763176" y="6494661"/>
                  <a:pt x="10761808" y="6508156"/>
                </a:cubicBezTo>
                <a:cubicBezTo>
                  <a:pt x="10759872" y="6515275"/>
                  <a:pt x="10769603" y="6528329"/>
                  <a:pt x="10763042" y="6540135"/>
                </a:cubicBezTo>
                <a:cubicBezTo>
                  <a:pt x="10761908" y="6555315"/>
                  <a:pt x="10760772" y="6570496"/>
                  <a:pt x="10759638" y="6585676"/>
                </a:cubicBezTo>
                <a:cubicBezTo>
                  <a:pt x="10747352" y="6605911"/>
                  <a:pt x="10785136" y="6620412"/>
                  <a:pt x="10769479" y="6649843"/>
                </a:cubicBezTo>
                <a:cubicBezTo>
                  <a:pt x="10784195" y="6676108"/>
                  <a:pt x="10760807" y="6682344"/>
                  <a:pt x="10755139" y="6716645"/>
                </a:cubicBezTo>
                <a:cubicBezTo>
                  <a:pt x="10740355" y="6740971"/>
                  <a:pt x="10762343" y="6772070"/>
                  <a:pt x="10757944" y="6807038"/>
                </a:cubicBezTo>
                <a:lnTo>
                  <a:pt x="10715040" y="6858000"/>
                </a:lnTo>
                <a:lnTo>
                  <a:pt x="0" y="6858000"/>
                </a:lnTo>
                <a:lnTo>
                  <a:pt x="0" y="356252"/>
                </a:lnTo>
                <a:lnTo>
                  <a:pt x="31169" y="364025"/>
                </a:lnTo>
                <a:cubicBezTo>
                  <a:pt x="43366" y="367845"/>
                  <a:pt x="54258" y="370291"/>
                  <a:pt x="61793" y="365362"/>
                </a:cubicBezTo>
                <a:cubicBezTo>
                  <a:pt x="62777" y="382239"/>
                  <a:pt x="97336" y="360459"/>
                  <a:pt x="106163" y="376612"/>
                </a:cubicBezTo>
                <a:cubicBezTo>
                  <a:pt x="103874" y="402865"/>
                  <a:pt x="166927" y="394547"/>
                  <a:pt x="195047" y="405647"/>
                </a:cubicBezTo>
                <a:cubicBezTo>
                  <a:pt x="192191" y="420157"/>
                  <a:pt x="229342" y="424363"/>
                  <a:pt x="207416" y="435428"/>
                </a:cubicBezTo>
                <a:cubicBezTo>
                  <a:pt x="225810" y="443657"/>
                  <a:pt x="226898" y="429534"/>
                  <a:pt x="235616" y="425460"/>
                </a:cubicBezTo>
                <a:cubicBezTo>
                  <a:pt x="257905" y="428749"/>
                  <a:pt x="253929" y="415876"/>
                  <a:pt x="256504" y="406810"/>
                </a:cubicBezTo>
                <a:cubicBezTo>
                  <a:pt x="278448" y="430795"/>
                  <a:pt x="320034" y="410726"/>
                  <a:pt x="358906" y="409646"/>
                </a:cubicBezTo>
                <a:cubicBezTo>
                  <a:pt x="382042" y="411071"/>
                  <a:pt x="415063" y="457026"/>
                  <a:pt x="436774" y="436156"/>
                </a:cubicBezTo>
                <a:cubicBezTo>
                  <a:pt x="450774" y="442766"/>
                  <a:pt x="471838" y="423064"/>
                  <a:pt x="484259" y="443483"/>
                </a:cubicBezTo>
                <a:cubicBezTo>
                  <a:pt x="519803" y="438579"/>
                  <a:pt x="531290" y="449149"/>
                  <a:pt x="562042" y="439906"/>
                </a:cubicBezTo>
                <a:cubicBezTo>
                  <a:pt x="600399" y="440212"/>
                  <a:pt x="571554" y="465751"/>
                  <a:pt x="624598" y="459868"/>
                </a:cubicBezTo>
                <a:cubicBezTo>
                  <a:pt x="649155" y="469270"/>
                  <a:pt x="676517" y="475038"/>
                  <a:pt x="704044" y="476614"/>
                </a:cubicBezTo>
                <a:cubicBezTo>
                  <a:pt x="705372" y="470735"/>
                  <a:pt x="718396" y="478989"/>
                  <a:pt x="723866" y="480603"/>
                </a:cubicBezTo>
                <a:cubicBezTo>
                  <a:pt x="722805" y="476777"/>
                  <a:pt x="733323" y="474871"/>
                  <a:pt x="738165" y="478008"/>
                </a:cubicBezTo>
                <a:cubicBezTo>
                  <a:pt x="824566" y="491139"/>
                  <a:pt x="767794" y="455710"/>
                  <a:pt x="823490" y="476812"/>
                </a:cubicBezTo>
                <a:cubicBezTo>
                  <a:pt x="857898" y="481061"/>
                  <a:pt x="845052" y="436988"/>
                  <a:pt x="885113" y="458331"/>
                </a:cubicBezTo>
                <a:cubicBezTo>
                  <a:pt x="926099" y="458657"/>
                  <a:pt x="947739" y="442680"/>
                  <a:pt x="988932" y="454726"/>
                </a:cubicBezTo>
                <a:cubicBezTo>
                  <a:pt x="1027285" y="454962"/>
                  <a:pt x="1058562" y="448590"/>
                  <a:pt x="1092558" y="454020"/>
                </a:cubicBezTo>
                <a:cubicBezTo>
                  <a:pt x="1104202" y="448849"/>
                  <a:pt x="1116031" y="446881"/>
                  <a:pt x="1130488" y="455151"/>
                </a:cubicBezTo>
                <a:cubicBezTo>
                  <a:pt x="1156820" y="453582"/>
                  <a:pt x="1166389" y="446788"/>
                  <a:pt x="1180239" y="447442"/>
                </a:cubicBezTo>
                <a:lnTo>
                  <a:pt x="1196023" y="450989"/>
                </a:lnTo>
                <a:lnTo>
                  <a:pt x="1196350" y="451000"/>
                </a:lnTo>
                <a:lnTo>
                  <a:pt x="1207898" y="440222"/>
                </a:lnTo>
                <a:cubicBezTo>
                  <a:pt x="1217116" y="435867"/>
                  <a:pt x="1221314" y="447926"/>
                  <a:pt x="1239671" y="449324"/>
                </a:cubicBezTo>
                <a:lnTo>
                  <a:pt x="1243324" y="454961"/>
                </a:lnTo>
                <a:lnTo>
                  <a:pt x="1249491" y="456220"/>
                </a:lnTo>
                <a:cubicBezTo>
                  <a:pt x="1297335" y="461293"/>
                  <a:pt x="1352139" y="438083"/>
                  <a:pt x="1388841" y="448761"/>
                </a:cubicBezTo>
                <a:cubicBezTo>
                  <a:pt x="1438245" y="451191"/>
                  <a:pt x="1465569" y="429692"/>
                  <a:pt x="1500630" y="420723"/>
                </a:cubicBezTo>
                <a:cubicBezTo>
                  <a:pt x="1507200" y="447773"/>
                  <a:pt x="1576260" y="406112"/>
                  <a:pt x="1565988" y="430954"/>
                </a:cubicBezTo>
                <a:cubicBezTo>
                  <a:pt x="1615285" y="423341"/>
                  <a:pt x="1592572" y="448986"/>
                  <a:pt x="1637079" y="420187"/>
                </a:cubicBezTo>
                <a:cubicBezTo>
                  <a:pt x="1727010" y="426207"/>
                  <a:pt x="1823307" y="368864"/>
                  <a:pt x="1904900" y="388441"/>
                </a:cubicBezTo>
                <a:cubicBezTo>
                  <a:pt x="1888828" y="378093"/>
                  <a:pt x="1933357" y="376238"/>
                  <a:pt x="1992624" y="369668"/>
                </a:cubicBezTo>
                <a:lnTo>
                  <a:pt x="1980913" y="361788"/>
                </a:lnTo>
                <a:lnTo>
                  <a:pt x="1983664" y="363536"/>
                </a:lnTo>
                <a:cubicBezTo>
                  <a:pt x="2000496" y="373829"/>
                  <a:pt x="2043587" y="397946"/>
                  <a:pt x="2062468" y="390835"/>
                </a:cubicBezTo>
                <a:lnTo>
                  <a:pt x="2067126" y="384070"/>
                </a:lnTo>
                <a:lnTo>
                  <a:pt x="2104156" y="417019"/>
                </a:lnTo>
                <a:lnTo>
                  <a:pt x="2129682" y="418926"/>
                </a:lnTo>
                <a:cubicBezTo>
                  <a:pt x="2129836" y="419504"/>
                  <a:pt x="2129989" y="420084"/>
                  <a:pt x="2130142" y="420663"/>
                </a:cubicBezTo>
                <a:cubicBezTo>
                  <a:pt x="2131101" y="421727"/>
                  <a:pt x="2132422" y="421667"/>
                  <a:pt x="2134196" y="420987"/>
                </a:cubicBezTo>
                <a:lnTo>
                  <a:pt x="2137182" y="419485"/>
                </a:lnTo>
                <a:lnTo>
                  <a:pt x="2142018" y="419846"/>
                </a:lnTo>
                <a:lnTo>
                  <a:pt x="2155068" y="420370"/>
                </a:lnTo>
                <a:lnTo>
                  <a:pt x="2160455" y="423367"/>
                </a:lnTo>
                <a:lnTo>
                  <a:pt x="2225093" y="420384"/>
                </a:lnTo>
                <a:lnTo>
                  <a:pt x="2244321" y="423982"/>
                </a:lnTo>
                <a:cubicBezTo>
                  <a:pt x="2261833" y="426735"/>
                  <a:pt x="2279026" y="427429"/>
                  <a:pt x="2293930" y="420000"/>
                </a:cubicBezTo>
                <a:cubicBezTo>
                  <a:pt x="2292982" y="432682"/>
                  <a:pt x="2334678" y="411216"/>
                  <a:pt x="2350754" y="419935"/>
                </a:cubicBezTo>
                <a:cubicBezTo>
                  <a:pt x="2361661" y="427476"/>
                  <a:pt x="2376853" y="422720"/>
                  <a:pt x="2391980" y="422693"/>
                </a:cubicBezTo>
                <a:cubicBezTo>
                  <a:pt x="2408951" y="428919"/>
                  <a:pt x="2477550" y="421192"/>
                  <a:pt x="2497587" y="414618"/>
                </a:cubicBezTo>
                <a:cubicBezTo>
                  <a:pt x="2549152" y="391136"/>
                  <a:pt x="2630839" y="412827"/>
                  <a:pt x="2672925" y="394924"/>
                </a:cubicBezTo>
                <a:cubicBezTo>
                  <a:pt x="2686245" y="392554"/>
                  <a:pt x="2698521" y="391835"/>
                  <a:pt x="2710081" y="392147"/>
                </a:cubicBezTo>
                <a:lnTo>
                  <a:pt x="2747984" y="401049"/>
                </a:lnTo>
                <a:lnTo>
                  <a:pt x="2768310" y="400424"/>
                </a:lnTo>
                <a:lnTo>
                  <a:pt x="2773571" y="401435"/>
                </a:lnTo>
                <a:cubicBezTo>
                  <a:pt x="2783616" y="403390"/>
                  <a:pt x="2793612" y="405136"/>
                  <a:pt x="2803894" y="406051"/>
                </a:cubicBezTo>
                <a:cubicBezTo>
                  <a:pt x="2802681" y="378823"/>
                  <a:pt x="2891151" y="409343"/>
                  <a:pt x="2872200" y="386689"/>
                </a:cubicBezTo>
                <a:cubicBezTo>
                  <a:pt x="2914411" y="386908"/>
                  <a:pt x="2906510" y="374789"/>
                  <a:pt x="2924232" y="377814"/>
                </a:cubicBezTo>
                <a:lnTo>
                  <a:pt x="2928744" y="378968"/>
                </a:lnTo>
                <a:lnTo>
                  <a:pt x="2933027" y="382799"/>
                </a:lnTo>
                <a:lnTo>
                  <a:pt x="2942905" y="383274"/>
                </a:lnTo>
                <a:lnTo>
                  <a:pt x="2953299" y="386904"/>
                </a:lnTo>
                <a:cubicBezTo>
                  <a:pt x="3049789" y="368092"/>
                  <a:pt x="3181734" y="381038"/>
                  <a:pt x="3264895" y="350259"/>
                </a:cubicBezTo>
                <a:lnTo>
                  <a:pt x="3336628" y="329413"/>
                </a:lnTo>
                <a:cubicBezTo>
                  <a:pt x="3368701" y="319686"/>
                  <a:pt x="3392663" y="341875"/>
                  <a:pt x="3423347" y="323319"/>
                </a:cubicBezTo>
                <a:cubicBezTo>
                  <a:pt x="3435112" y="313008"/>
                  <a:pt x="3461050" y="308321"/>
                  <a:pt x="3481280" y="312849"/>
                </a:cubicBezTo>
                <a:cubicBezTo>
                  <a:pt x="3484761" y="313628"/>
                  <a:pt x="3487938" y="314656"/>
                  <a:pt x="3490712" y="315903"/>
                </a:cubicBezTo>
                <a:cubicBezTo>
                  <a:pt x="3527740" y="289890"/>
                  <a:pt x="3549459" y="300908"/>
                  <a:pt x="3566774" y="283593"/>
                </a:cubicBezTo>
                <a:cubicBezTo>
                  <a:pt x="3624557" y="274003"/>
                  <a:pt x="3670364" y="287759"/>
                  <a:pt x="3686512" y="272531"/>
                </a:cubicBezTo>
                <a:cubicBezTo>
                  <a:pt x="3715934" y="271930"/>
                  <a:pt x="3755701" y="286697"/>
                  <a:pt x="3778247" y="269989"/>
                </a:cubicBezTo>
                <a:cubicBezTo>
                  <a:pt x="3780923" y="282584"/>
                  <a:pt x="3812272" y="258536"/>
                  <a:pt x="3829082" y="266058"/>
                </a:cubicBezTo>
                <a:cubicBezTo>
                  <a:pt x="3840936" y="272766"/>
                  <a:pt x="3853213" y="267032"/>
                  <a:pt x="3866743" y="265976"/>
                </a:cubicBezTo>
                <a:cubicBezTo>
                  <a:pt x="3883658" y="270972"/>
                  <a:pt x="3942901" y="258670"/>
                  <a:pt x="3959009" y="250810"/>
                </a:cubicBezTo>
                <a:cubicBezTo>
                  <a:pt x="3998630" y="224101"/>
                  <a:pt x="4077760" y="239971"/>
                  <a:pt x="4110449" y="219418"/>
                </a:cubicBezTo>
                <a:cubicBezTo>
                  <a:pt x="4155495" y="206425"/>
                  <a:pt x="4192922" y="220681"/>
                  <a:pt x="4230748" y="221497"/>
                </a:cubicBezTo>
                <a:cubicBezTo>
                  <a:pt x="4222099" y="194680"/>
                  <a:pt x="4309746" y="218812"/>
                  <a:pt x="4286495" y="197719"/>
                </a:cubicBezTo>
                <a:cubicBezTo>
                  <a:pt x="4336943" y="194176"/>
                  <a:pt x="4301574" y="175028"/>
                  <a:pt x="4359131" y="192410"/>
                </a:cubicBezTo>
                <a:cubicBezTo>
                  <a:pt x="4440253" y="167258"/>
                  <a:pt x="4561931" y="171069"/>
                  <a:pt x="4627803" y="134998"/>
                </a:cubicBezTo>
                <a:cubicBezTo>
                  <a:pt x="4698789" y="125374"/>
                  <a:pt x="4732249" y="131900"/>
                  <a:pt x="4785052" y="120888"/>
                </a:cubicBezTo>
                <a:cubicBezTo>
                  <a:pt x="4790616" y="88736"/>
                  <a:pt x="4859192" y="106343"/>
                  <a:pt x="4944608" y="68928"/>
                </a:cubicBezTo>
                <a:cubicBezTo>
                  <a:pt x="5018652" y="59825"/>
                  <a:pt x="5074224" y="31385"/>
                  <a:pt x="5149378" y="39194"/>
                </a:cubicBezTo>
                <a:cubicBezTo>
                  <a:pt x="5152369" y="34812"/>
                  <a:pt x="5156784" y="31072"/>
                  <a:pt x="5162172" y="27803"/>
                </a:cubicBezTo>
                <a:lnTo>
                  <a:pt x="5165745" y="26161"/>
                </a:lnTo>
                <a:lnTo>
                  <a:pt x="5167090" y="26645"/>
                </a:lnTo>
                <a:cubicBezTo>
                  <a:pt x="5172161" y="27618"/>
                  <a:pt x="5178314" y="27911"/>
                  <a:pt x="5186702" y="27265"/>
                </a:cubicBezTo>
                <a:cubicBezTo>
                  <a:pt x="5190646" y="56011"/>
                  <a:pt x="5204350" y="35606"/>
                  <a:pt x="5231724" y="40082"/>
                </a:cubicBezTo>
                <a:cubicBezTo>
                  <a:pt x="5255417" y="42117"/>
                  <a:pt x="5231921" y="24114"/>
                  <a:pt x="5251439" y="28748"/>
                </a:cubicBezTo>
                <a:cubicBezTo>
                  <a:pt x="5267279" y="31678"/>
                  <a:pt x="5338765" y="36672"/>
                  <a:pt x="5359700" y="43889"/>
                </a:cubicBezTo>
                <a:cubicBezTo>
                  <a:pt x="5397039" y="34986"/>
                  <a:pt x="5463238" y="34751"/>
                  <a:pt x="5492354" y="37594"/>
                </a:cubicBezTo>
                <a:close/>
              </a:path>
            </a:pathLst>
          </a:custGeom>
          <a:noFill/>
          <a:ln>
            <a:noFill/>
          </a:ln>
        </p:spPr>
      </p:pic>
      <p:sp>
        <p:nvSpPr>
          <p:cNvPr id="89" name="Google Shape;89;p1"/>
          <p:cNvSpPr txBox="1"/>
          <p:nvPr/>
        </p:nvSpPr>
        <p:spPr>
          <a:xfrm flipH="1">
            <a:off x="862699" y="1917300"/>
            <a:ext cx="2502000" cy="585000"/>
          </a:xfrm>
          <a:prstGeom prst="rect">
            <a:avLst/>
          </a:prstGeom>
          <a:solidFill>
            <a:schemeClr val="dk1">
              <a:alpha val="49803"/>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Comparing </a:t>
            </a:r>
            <a:endParaRPr/>
          </a:p>
        </p:txBody>
      </p:sp>
      <p:sp>
        <p:nvSpPr>
          <p:cNvPr id="90" name="Google Shape;90;p1"/>
          <p:cNvSpPr txBox="1"/>
          <p:nvPr/>
        </p:nvSpPr>
        <p:spPr>
          <a:xfrm>
            <a:off x="862781" y="2502065"/>
            <a:ext cx="5862483" cy="923330"/>
          </a:xfrm>
          <a:prstGeom prst="rect">
            <a:avLst/>
          </a:prstGeom>
          <a:solidFill>
            <a:schemeClr val="dk1">
              <a:alpha val="49803"/>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Technical Indicators</a:t>
            </a:r>
            <a:endParaRPr/>
          </a:p>
        </p:txBody>
      </p:sp>
      <p:sp>
        <p:nvSpPr>
          <p:cNvPr id="91" name="Google Shape;91;p1"/>
          <p:cNvSpPr txBox="1"/>
          <p:nvPr/>
        </p:nvSpPr>
        <p:spPr>
          <a:xfrm flipH="1">
            <a:off x="862781" y="6342652"/>
            <a:ext cx="36118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3"/>
                </a:solidFill>
                <a:latin typeface="Meddon"/>
                <a:ea typeface="Meddon"/>
                <a:cs typeface="Meddon"/>
                <a:sym typeface="Meddon"/>
              </a:rPr>
              <a:t>By Sarah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3569110" y="575187"/>
            <a:ext cx="43950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Strategy Backtest Result</a:t>
            </a:r>
            <a:endParaRPr/>
          </a:p>
        </p:txBody>
      </p:sp>
      <p:pic>
        <p:nvPicPr>
          <p:cNvPr id="184" name="Google Shape;184;p9"/>
          <p:cNvPicPr preferRelativeResize="0"/>
          <p:nvPr/>
        </p:nvPicPr>
        <p:blipFill>
          <a:blip r:embed="rId3">
            <a:alphaModFix/>
          </a:blip>
          <a:stretch>
            <a:fillRect/>
          </a:stretch>
        </p:blipFill>
        <p:spPr>
          <a:xfrm>
            <a:off x="2439288" y="1170425"/>
            <a:ext cx="7313426" cy="545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5869cd6e14_0_7"/>
          <p:cNvSpPr txBox="1"/>
          <p:nvPr/>
        </p:nvSpPr>
        <p:spPr>
          <a:xfrm>
            <a:off x="3569110" y="575187"/>
            <a:ext cx="4395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a:t>
            </a:r>
            <a:r>
              <a:rPr lang="en-US" sz="2800">
                <a:solidFill>
                  <a:schemeClr val="dk1"/>
                </a:solidFill>
              </a:rPr>
              <a:t>harpe Ratio</a:t>
            </a:r>
            <a:r>
              <a:rPr lang="en-US" sz="2800">
                <a:solidFill>
                  <a:schemeClr val="dk1"/>
                </a:solidFill>
                <a:latin typeface="Arial"/>
                <a:ea typeface="Arial"/>
                <a:cs typeface="Arial"/>
                <a:sym typeface="Arial"/>
              </a:rPr>
              <a:t> Result</a:t>
            </a:r>
            <a:endParaRPr/>
          </a:p>
        </p:txBody>
      </p:sp>
      <p:pic>
        <p:nvPicPr>
          <p:cNvPr id="190" name="Google Shape;190;g25869cd6e14_0_7"/>
          <p:cNvPicPr preferRelativeResize="0"/>
          <p:nvPr/>
        </p:nvPicPr>
        <p:blipFill>
          <a:blip r:embed="rId3">
            <a:alphaModFix/>
          </a:blip>
          <a:stretch>
            <a:fillRect/>
          </a:stretch>
        </p:blipFill>
        <p:spPr>
          <a:xfrm>
            <a:off x="2453875" y="1098375"/>
            <a:ext cx="7139301" cy="5454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0"/>
          <p:cNvSpPr/>
          <p:nvPr/>
        </p:nvSpPr>
        <p:spPr>
          <a:xfrm>
            <a:off x="1" y="0"/>
            <a:ext cx="11331648" cy="1978172"/>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0"/>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lang="en-US" sz="2800" cap="none">
                <a:solidFill>
                  <a:srgbClr val="262626"/>
                </a:solidFill>
                <a:latin typeface="Arial"/>
                <a:ea typeface="Arial"/>
                <a:cs typeface="Arial"/>
                <a:sym typeface="Arial"/>
              </a:rPr>
              <a:t>RETURNS FORMULA</a:t>
            </a:r>
            <a:endParaRPr/>
          </a:p>
        </p:txBody>
      </p:sp>
      <p:sp>
        <p:nvSpPr>
          <p:cNvPr id="198" name="Google Shape;198;p10"/>
          <p:cNvSpPr txBox="1"/>
          <p:nvPr/>
        </p:nvSpPr>
        <p:spPr>
          <a:xfrm>
            <a:off x="1050879" y="2296161"/>
            <a:ext cx="4788505" cy="3846012"/>
          </a:xfrm>
          <a:prstGeom prst="rect">
            <a:avLst/>
          </a:prstGeom>
          <a:blipFill rotWithShape="1">
            <a:blip r:embed="rId3">
              <a:alphaModFix/>
            </a:blip>
            <a:stretch>
              <a:fillRect b="0" l="-762" r="-1526" t="-79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Money" id="199" name="Google Shape;199;p10"/>
          <p:cNvPicPr preferRelativeResize="0"/>
          <p:nvPr/>
        </p:nvPicPr>
        <p:blipFill rotWithShape="1">
          <a:blip r:embed="rId4">
            <a:alphaModFix/>
          </a:blip>
          <a:srcRect b="0" l="0" r="0" t="0"/>
          <a:stretch/>
        </p:blipFill>
        <p:spPr>
          <a:xfrm>
            <a:off x="6921673" y="1978172"/>
            <a:ext cx="3846011" cy="3846011"/>
          </a:xfrm>
          <a:prstGeom prst="rect">
            <a:avLst/>
          </a:prstGeom>
          <a:noFill/>
          <a:ln>
            <a:noFill/>
          </a:ln>
        </p:spPr>
      </p:pic>
      <p:sp>
        <p:nvSpPr>
          <p:cNvPr id="200" name="Google Shape;200;p10"/>
          <p:cNvSpPr/>
          <p:nvPr/>
        </p:nvSpPr>
        <p:spPr>
          <a:xfrm>
            <a:off x="6450426" y="5902730"/>
            <a:ext cx="5741575" cy="955271"/>
          </a:xfrm>
          <a:custGeom>
            <a:rect b="b" l="l" r="r" t="t"/>
            <a:pathLst>
              <a:path extrusionOk="0" h="955271" w="5741575">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g25869cd6e14_0_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g25869cd6e14_0_13"/>
          <p:cNvSpPr/>
          <p:nvPr/>
        </p:nvSpPr>
        <p:spPr>
          <a:xfrm>
            <a:off x="1" y="0"/>
            <a:ext cx="11333982" cy="1978172"/>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g25869cd6e14_0_13"/>
          <p:cNvSpPr txBox="1"/>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lang="en-US" sz="2800">
                <a:solidFill>
                  <a:srgbClr val="262626"/>
                </a:solidFill>
              </a:rPr>
              <a:t>FINDINGS</a:t>
            </a:r>
            <a:r>
              <a:rPr lang="en-US" sz="2800" cap="none">
                <a:solidFill>
                  <a:srgbClr val="262626"/>
                </a:solidFill>
                <a:latin typeface="Arial"/>
                <a:ea typeface="Arial"/>
                <a:cs typeface="Arial"/>
                <a:sym typeface="Arial"/>
              </a:rPr>
              <a:t> </a:t>
            </a:r>
            <a:endParaRPr/>
          </a:p>
        </p:txBody>
      </p:sp>
      <p:pic>
        <p:nvPicPr>
          <p:cNvPr descr="Money" id="208" name="Google Shape;208;g25869cd6e14_0_13"/>
          <p:cNvPicPr preferRelativeResize="0"/>
          <p:nvPr/>
        </p:nvPicPr>
        <p:blipFill rotWithShape="1">
          <a:blip r:embed="rId3">
            <a:alphaModFix/>
          </a:blip>
          <a:srcRect b="0" l="0" r="0" t="0"/>
          <a:stretch/>
        </p:blipFill>
        <p:spPr>
          <a:xfrm>
            <a:off x="6921673" y="1978172"/>
            <a:ext cx="3846011" cy="3846011"/>
          </a:xfrm>
          <a:prstGeom prst="rect">
            <a:avLst/>
          </a:prstGeom>
          <a:noFill/>
          <a:ln>
            <a:noFill/>
          </a:ln>
        </p:spPr>
      </p:pic>
      <p:sp>
        <p:nvSpPr>
          <p:cNvPr id="209" name="Google Shape;209;g25869cd6e14_0_13"/>
          <p:cNvSpPr/>
          <p:nvPr/>
        </p:nvSpPr>
        <p:spPr>
          <a:xfrm>
            <a:off x="6450426" y="5902730"/>
            <a:ext cx="5741575" cy="955271"/>
          </a:xfrm>
          <a:custGeom>
            <a:rect b="b" l="l" r="r" t="t"/>
            <a:pathLst>
              <a:path extrusionOk="0" h="955271" w="5741575">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g25869cd6e14_0_13"/>
          <p:cNvSpPr txBox="1"/>
          <p:nvPr/>
        </p:nvSpPr>
        <p:spPr>
          <a:xfrm>
            <a:off x="819750" y="2148475"/>
            <a:ext cx="55722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Based on the analysis conducted, i found that the MACD strategy outperformed the EMA strategy in terms of profitability.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The MACD strategy yielded a remarkable return of 3 times the initial investment, while the EMA strategy produced a comparatively lower return of 1.6 times the initial investment.</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These findings indicate that the MACD strategy demonstrated stronger performance in identifying potential trend reversals and generating profitable trading signals.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The significantly higher return generated by the MACD strategy suggests its effectiveness in capturing larger price movements and maximizing profit potential.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Traders and investors may consider incorporating the MACD indicator into their trading strategies to enhance their decision-making processes and potentially achieve superior investment outcomes.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869cd6e14_1_0"/>
          <p:cNvSpPr txBox="1"/>
          <p:nvPr/>
        </p:nvSpPr>
        <p:spPr>
          <a:xfrm flipH="1">
            <a:off x="3604965" y="666667"/>
            <a:ext cx="4719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Conclusion</a:t>
            </a:r>
            <a:endParaRPr/>
          </a:p>
        </p:txBody>
      </p:sp>
      <p:sp>
        <p:nvSpPr>
          <p:cNvPr id="216" name="Google Shape;216;g25869cd6e14_1_0"/>
          <p:cNvSpPr txBox="1"/>
          <p:nvPr/>
        </p:nvSpPr>
        <p:spPr>
          <a:xfrm>
            <a:off x="1877925" y="1853800"/>
            <a:ext cx="77154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22222"/>
              </a:buClr>
              <a:buSzPts val="1500"/>
              <a:buChar char="●"/>
            </a:pPr>
            <a:r>
              <a:rPr lang="en-US" sz="1500">
                <a:solidFill>
                  <a:srgbClr val="222222"/>
                </a:solidFill>
                <a:highlight>
                  <a:srgbClr val="FFFFFF"/>
                </a:highlight>
              </a:rPr>
              <a:t>These results highlight the importance of carefully selecting and combining trading indicators to maximize profit potential. The MACD indicator, with its ability to capture larger price movements and provide timely signals, has proven to be a valuable tool for traders and investors. </a:t>
            </a:r>
            <a:endParaRPr sz="1500">
              <a:solidFill>
                <a:srgbClr val="222222"/>
              </a:solidFill>
              <a:highlight>
                <a:srgbClr val="FFFFFF"/>
              </a:highlight>
            </a:endParaRPr>
          </a:p>
          <a:p>
            <a:pPr indent="0" lvl="0" marL="457200" rtl="0" algn="l">
              <a:spcBef>
                <a:spcPts val="0"/>
              </a:spcBef>
              <a:spcAft>
                <a:spcPts val="0"/>
              </a:spcAft>
              <a:buNone/>
            </a:pPr>
            <a:r>
              <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US" sz="1500">
                <a:solidFill>
                  <a:srgbClr val="222222"/>
                </a:solidFill>
                <a:highlight>
                  <a:srgbClr val="FFFFFF"/>
                </a:highlight>
              </a:rPr>
              <a:t>By incorporating the MACD strategy into their trading approach, market participants can potentially enhance their decision-making processes and improve their investment outcomes.</a:t>
            </a:r>
            <a:endParaRPr sz="1500">
              <a:solidFill>
                <a:srgbClr val="222222"/>
              </a:solidFill>
              <a:highlight>
                <a:srgbClr val="FFFFFF"/>
              </a:highlight>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rgbClr val="222222"/>
              </a:buClr>
              <a:buSzPts val="1500"/>
              <a:buChar char="●"/>
            </a:pPr>
            <a:r>
              <a:rPr lang="en-US" sz="1500">
                <a:solidFill>
                  <a:srgbClr val="222222"/>
                </a:solidFill>
                <a:highlight>
                  <a:srgbClr val="FFFFFF"/>
                </a:highlight>
              </a:rPr>
              <a:t>As with any investment approach, it is recommended to conduct thorough backtesting, practice risk management techniques, and remain vigilant in evaluating and adjusting the strategies as market conditions evolve. With a disciplined and well-informed approach, traders can leverage the power of the MACD strategy to navigate the dynamic landscape of financial markets and strive for consistent profitability.</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2"/>
          <p:cNvSpPr/>
          <p:nvPr/>
        </p:nvSpPr>
        <p:spPr>
          <a:xfrm>
            <a:off x="0" y="0"/>
            <a:ext cx="9024730" cy="6857999"/>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2"/>
          <p:cNvSpPr txBox="1"/>
          <p:nvPr/>
        </p:nvSpPr>
        <p:spPr>
          <a:xfrm>
            <a:off x="1050879" y="609601"/>
            <a:ext cx="6967181"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lang="en-US" sz="2800" cap="none">
                <a:solidFill>
                  <a:srgbClr val="262626"/>
                </a:solidFill>
                <a:latin typeface="Arial"/>
                <a:ea typeface="Arial"/>
                <a:cs typeface="Arial"/>
                <a:sym typeface="Arial"/>
              </a:rPr>
              <a:t>OBJECTIVE</a:t>
            </a:r>
            <a:endParaRPr/>
          </a:p>
        </p:txBody>
      </p:sp>
      <p:sp>
        <p:nvSpPr>
          <p:cNvPr id="99" name="Google Shape;99;p2"/>
          <p:cNvSpPr txBox="1"/>
          <p:nvPr/>
        </p:nvSpPr>
        <p:spPr>
          <a:xfrm>
            <a:off x="1050879" y="2147356"/>
            <a:ext cx="6967181" cy="410702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US" sz="2000">
                <a:solidFill>
                  <a:srgbClr val="262626"/>
                </a:solidFill>
                <a:latin typeface="Arial"/>
                <a:ea typeface="Arial"/>
                <a:cs typeface="Arial"/>
                <a:sym typeface="Arial"/>
              </a:rPr>
              <a:t>The objective of this presentation is to compare the performance of two popular trading indicators, the Exponential Moving Average (EMA) and the Moving Average Convergence Divergence (MACD), in order to determine which indicator yields superior results in identifying potential reversals in financial markets. Additionally, this presentation aims to assess the individual effectiveness of EMA and MACD against other commonly used reversal indicators and determine which indicators demonstrate the most favorable performance overall.</a:t>
            </a:r>
            <a:endParaRPr/>
          </a:p>
        </p:txBody>
      </p:sp>
      <p:pic>
        <p:nvPicPr>
          <p:cNvPr descr="Magnifying glass showing decling performance" id="100" name="Google Shape;100;p2"/>
          <p:cNvPicPr preferRelativeResize="0"/>
          <p:nvPr/>
        </p:nvPicPr>
        <p:blipFill rotWithShape="1">
          <a:blip r:embed="rId3">
            <a:alphaModFix/>
          </a:blip>
          <a:srcRect b="-1" l="14185" r="44750" t="0"/>
          <a:stretch/>
        </p:blipFill>
        <p:spPr>
          <a:xfrm>
            <a:off x="7968222" y="2"/>
            <a:ext cx="4223778" cy="6865951"/>
          </a:xfrm>
          <a:custGeom>
            <a:rect b="b" l="l" r="r" t="t"/>
            <a:pathLst>
              <a:path extrusionOk="0" h="6865951" w="4223778">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3"/>
          <p:cNvSpPr txBox="1"/>
          <p:nvPr/>
        </p:nvSpPr>
        <p:spPr>
          <a:xfrm>
            <a:off x="1050879" y="609601"/>
            <a:ext cx="9621448"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b="1" lang="en-US" sz="2800" cap="none">
                <a:solidFill>
                  <a:srgbClr val="262626"/>
                </a:solidFill>
                <a:latin typeface="Arial"/>
                <a:ea typeface="Arial"/>
                <a:cs typeface="Arial"/>
                <a:sym typeface="Arial"/>
              </a:rPr>
              <a:t>OVERVIEW OF THE EMA AND FORMULA</a:t>
            </a:r>
            <a:endParaRPr b="1" sz="2800" cap="none">
              <a:solidFill>
                <a:srgbClr val="262626"/>
              </a:solidFill>
              <a:latin typeface="Arial"/>
              <a:ea typeface="Arial"/>
              <a:cs typeface="Arial"/>
              <a:sym typeface="Arial"/>
            </a:endParaRPr>
          </a:p>
        </p:txBody>
      </p:sp>
      <p:sp>
        <p:nvSpPr>
          <p:cNvPr id="107" name="Google Shape;107;p3"/>
          <p:cNvSpPr txBox="1"/>
          <p:nvPr/>
        </p:nvSpPr>
        <p:spPr>
          <a:xfrm>
            <a:off x="1050879" y="1825625"/>
            <a:ext cx="9621448" cy="4428751"/>
          </a:xfrm>
          <a:prstGeom prst="rect">
            <a:avLst/>
          </a:prstGeom>
          <a:blipFill rotWithShape="1">
            <a:blip r:embed="rId3">
              <a:alphaModFix/>
            </a:blip>
            <a:stretch>
              <a:fillRect b="0" l="-252" r="0" t="-123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108" name="Google Shape;108;p3"/>
          <p:cNvSpPr/>
          <p:nvPr/>
        </p:nvSpPr>
        <p:spPr>
          <a:xfrm>
            <a:off x="10861483" y="-2"/>
            <a:ext cx="1329192" cy="6858000"/>
          </a:xfrm>
          <a:custGeom>
            <a:rect b="b" l="l" r="r" t="t"/>
            <a:pathLst>
              <a:path extrusionOk="0" h="6858000" w="1364418">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4"/>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4"/>
          <p:cNvSpPr txBox="1"/>
          <p:nvPr/>
        </p:nvSpPr>
        <p:spPr>
          <a:xfrm>
            <a:off x="1050878" y="2435226"/>
            <a:ext cx="9880979" cy="381915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1800">
                <a:solidFill>
                  <a:srgbClr val="262626"/>
                </a:solidFill>
                <a:latin typeface="Arial"/>
                <a:ea typeface="Arial"/>
                <a:cs typeface="Arial"/>
                <a:sym typeface="Arial"/>
              </a:rPr>
              <a:t>Moving Average Convergence Divergence (MACD): MACD is a versatile indicator that combines trend-following and momentum characteristics. It consists of two lines: the MACD line, which represents the difference between two moving averages, and the signal line, which is a moving average of the MACD line. The MACD line crossing above or below the signal line is often considered a potential reversal signal.</a:t>
            </a:r>
            <a:endParaRPr/>
          </a:p>
          <a:p>
            <a:pPr indent="0" lvl="0" marL="0" marR="0" rtl="0" algn="l">
              <a:lnSpc>
                <a:spcPct val="90000"/>
              </a:lnSpc>
              <a:spcBef>
                <a:spcPts val="800"/>
              </a:spcBef>
              <a:spcAft>
                <a:spcPts val="0"/>
              </a:spcAft>
              <a:buNone/>
            </a:pPr>
            <a:r>
              <a:t/>
            </a:r>
            <a:endParaRPr sz="1800">
              <a:solidFill>
                <a:srgbClr val="262626"/>
              </a:solidFill>
              <a:latin typeface="Arial"/>
              <a:ea typeface="Arial"/>
              <a:cs typeface="Arial"/>
              <a:sym typeface="Arial"/>
            </a:endParaRPr>
          </a:p>
          <a:p>
            <a:pPr indent="0" lvl="0" marL="0" marR="0" rtl="0" algn="l">
              <a:lnSpc>
                <a:spcPct val="90000"/>
              </a:lnSpc>
              <a:spcBef>
                <a:spcPts val="800"/>
              </a:spcBef>
              <a:spcAft>
                <a:spcPts val="0"/>
              </a:spcAft>
              <a:buNone/>
            </a:pPr>
            <a:r>
              <a:rPr lang="en-US" sz="1800">
                <a:solidFill>
                  <a:srgbClr val="262626"/>
                </a:solidFill>
                <a:latin typeface="Arial"/>
                <a:ea typeface="Arial"/>
                <a:cs typeface="Arial"/>
                <a:sym typeface="Arial"/>
              </a:rPr>
              <a:t>It is calculated as follows:</a:t>
            </a:r>
            <a:endParaRPr/>
          </a:p>
          <a:p>
            <a:pPr indent="-285750" lvl="0" marL="285750" marR="0" rtl="0" algn="l">
              <a:lnSpc>
                <a:spcPct val="90000"/>
              </a:lnSpc>
              <a:spcBef>
                <a:spcPts val="1800"/>
              </a:spcBef>
              <a:spcAft>
                <a:spcPts val="0"/>
              </a:spcAft>
              <a:buClr>
                <a:srgbClr val="262626"/>
              </a:buClr>
              <a:buSzPts val="1800"/>
              <a:buFont typeface="Arial"/>
              <a:buChar char="•"/>
            </a:pPr>
            <a:r>
              <a:rPr b="0" i="0" lang="en-US" sz="1800" u="none" strike="noStrike">
                <a:solidFill>
                  <a:srgbClr val="262626"/>
                </a:solidFill>
                <a:latin typeface="Arial"/>
                <a:ea typeface="Arial"/>
                <a:cs typeface="Arial"/>
                <a:sym typeface="Arial"/>
              </a:rPr>
              <a:t>MACD=12-Period EMA − 26-Period EMA</a:t>
            </a:r>
            <a:endParaRPr/>
          </a:p>
          <a:p>
            <a:pPr indent="-285750" lvl="0" marL="285750" marR="0" rtl="0" algn="l">
              <a:lnSpc>
                <a:spcPct val="90000"/>
              </a:lnSpc>
              <a:spcBef>
                <a:spcPts val="1000"/>
              </a:spcBef>
              <a:spcAft>
                <a:spcPts val="0"/>
              </a:spcAft>
              <a:buClr>
                <a:srgbClr val="262626"/>
              </a:buClr>
              <a:buSzPts val="1800"/>
              <a:buFont typeface="Arial"/>
              <a:buChar char="•"/>
            </a:pPr>
            <a:r>
              <a:rPr b="0" i="0" lang="en-US" sz="1800" u="none" strike="noStrike">
                <a:solidFill>
                  <a:srgbClr val="262626"/>
                </a:solidFill>
                <a:latin typeface="Arial"/>
                <a:ea typeface="Arial"/>
                <a:cs typeface="Arial"/>
                <a:sym typeface="Arial"/>
              </a:rPr>
              <a:t>Signal line = 9- period EMA of MACD Line</a:t>
            </a:r>
            <a:endParaRPr/>
          </a:p>
          <a:p>
            <a:pPr indent="-285750" lvl="0" marL="285750" marR="0" rtl="0" algn="l">
              <a:lnSpc>
                <a:spcPct val="90000"/>
              </a:lnSpc>
              <a:spcBef>
                <a:spcPts val="1000"/>
              </a:spcBef>
              <a:spcAft>
                <a:spcPts val="0"/>
              </a:spcAft>
              <a:buClr>
                <a:srgbClr val="262626"/>
              </a:buClr>
              <a:buSzPts val="1800"/>
              <a:buFont typeface="Arial"/>
              <a:buChar char="•"/>
            </a:pPr>
            <a:r>
              <a:rPr b="0" i="0" lang="en-US" sz="1800" u="none" strike="noStrike">
                <a:solidFill>
                  <a:srgbClr val="262626"/>
                </a:solidFill>
                <a:latin typeface="Arial"/>
                <a:ea typeface="Arial"/>
                <a:cs typeface="Arial"/>
                <a:sym typeface="Arial"/>
              </a:rPr>
              <a:t>Histogram = MACD line - Signal line</a:t>
            </a:r>
            <a:endParaRPr/>
          </a:p>
          <a:p>
            <a:pPr indent="0" lvl="0" marL="0" marR="0" rtl="0" algn="l">
              <a:lnSpc>
                <a:spcPct val="90000"/>
              </a:lnSpc>
              <a:spcBef>
                <a:spcPts val="0"/>
              </a:spcBef>
              <a:spcAft>
                <a:spcPts val="0"/>
              </a:spcAft>
              <a:buNone/>
            </a:pPr>
            <a:br>
              <a:rPr b="0" lang="en-US" sz="1800">
                <a:solidFill>
                  <a:srgbClr val="262626"/>
                </a:solidFill>
                <a:latin typeface="Arial"/>
                <a:ea typeface="Arial"/>
                <a:cs typeface="Arial"/>
                <a:sym typeface="Arial"/>
              </a:rPr>
            </a:br>
            <a:endParaRPr sz="1800">
              <a:solidFill>
                <a:srgbClr val="262626"/>
              </a:solidFill>
              <a:latin typeface="Arial"/>
              <a:ea typeface="Arial"/>
              <a:cs typeface="Arial"/>
              <a:sym typeface="Arial"/>
            </a:endParaRPr>
          </a:p>
        </p:txBody>
      </p:sp>
      <p:sp>
        <p:nvSpPr>
          <p:cNvPr id="116" name="Google Shape;116;p4"/>
          <p:cNvSpPr txBox="1"/>
          <p:nvPr/>
        </p:nvSpPr>
        <p:spPr>
          <a:xfrm>
            <a:off x="1991032" y="457200"/>
            <a:ext cx="8318091" cy="1013354"/>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800" cap="none">
                <a:solidFill>
                  <a:srgbClr val="262626"/>
                </a:solidFill>
                <a:latin typeface="Arial"/>
                <a:ea typeface="Arial"/>
                <a:cs typeface="Arial"/>
                <a:sym typeface="Arial"/>
              </a:rPr>
              <a:t>OVERVIEW OF THE MACD AND FORMULA</a:t>
            </a:r>
            <a:endParaRPr b="1" sz="2800" cap="none">
              <a:solidFill>
                <a:srgbClr val="26262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5"/>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5"/>
          <p:cNvSpPr txBox="1"/>
          <p:nvPr/>
        </p:nvSpPr>
        <p:spPr>
          <a:xfrm>
            <a:off x="1050878" y="2435226"/>
            <a:ext cx="9880979" cy="3819151"/>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None/>
            </a:pPr>
            <a:r>
              <a:rPr lang="en-US" sz="1800">
                <a:solidFill>
                  <a:srgbClr val="262626"/>
                </a:solidFill>
                <a:latin typeface="Arial"/>
                <a:ea typeface="Arial"/>
                <a:cs typeface="Arial"/>
                <a:sym typeface="Arial"/>
              </a:rPr>
              <a:t>Now, let's compare the performance of EMA and MACD in identifying reversals. We will analyze historical price data and assess the accuracy of each indicator in predicting price reversals.</a:t>
            </a:r>
            <a:endParaRPr/>
          </a:p>
          <a:p>
            <a:pPr indent="0" lvl="0" marL="0" marR="0" rtl="0" algn="l">
              <a:spcBef>
                <a:spcPts val="800"/>
              </a:spcBef>
              <a:spcAft>
                <a:spcPts val="0"/>
              </a:spcAft>
              <a:buNone/>
            </a:pPr>
            <a:r>
              <a:t/>
            </a:r>
            <a:endParaRPr sz="1800">
              <a:solidFill>
                <a:srgbClr val="262626"/>
              </a:solidFill>
              <a:latin typeface="Arial"/>
              <a:ea typeface="Arial"/>
              <a:cs typeface="Arial"/>
              <a:sym typeface="Arial"/>
            </a:endParaRPr>
          </a:p>
          <a:p>
            <a:pPr indent="-285750" lvl="0" marL="285750" marR="0" rtl="0" algn="l">
              <a:spcBef>
                <a:spcPts val="800"/>
              </a:spcBef>
              <a:spcAft>
                <a:spcPts val="0"/>
              </a:spcAft>
              <a:buClr>
                <a:srgbClr val="262626"/>
              </a:buClr>
              <a:buSzPts val="1800"/>
              <a:buFont typeface="Arial"/>
              <a:buChar char="•"/>
            </a:pPr>
            <a:r>
              <a:rPr lang="en-US" sz="1800">
                <a:solidFill>
                  <a:srgbClr val="262626"/>
                </a:solidFill>
                <a:latin typeface="Arial"/>
                <a:ea typeface="Arial"/>
                <a:cs typeface="Arial"/>
                <a:sym typeface="Arial"/>
              </a:rPr>
              <a:t>Data Selection: We will use the SPY and select a substantial time period to ensure reliable results.</a:t>
            </a:r>
            <a:endParaRPr/>
          </a:p>
          <a:p>
            <a:pPr indent="0" lvl="0" marL="0" marR="0" rtl="0" algn="l">
              <a:spcBef>
                <a:spcPts val="800"/>
              </a:spcBef>
              <a:spcAft>
                <a:spcPts val="0"/>
              </a:spcAft>
              <a:buNone/>
            </a:pPr>
            <a:r>
              <a:t/>
            </a:r>
            <a:endParaRPr sz="1800">
              <a:solidFill>
                <a:srgbClr val="262626"/>
              </a:solidFill>
              <a:latin typeface="Arial"/>
              <a:ea typeface="Arial"/>
              <a:cs typeface="Arial"/>
              <a:sym typeface="Arial"/>
            </a:endParaRPr>
          </a:p>
          <a:p>
            <a:pPr indent="-285750" lvl="0" marL="285750" marR="0" rtl="0" algn="l">
              <a:spcBef>
                <a:spcPts val="800"/>
              </a:spcBef>
              <a:spcAft>
                <a:spcPts val="0"/>
              </a:spcAft>
              <a:buClr>
                <a:srgbClr val="262626"/>
              </a:buClr>
              <a:buSzPts val="1800"/>
              <a:buFont typeface="Arial"/>
              <a:buChar char="•"/>
            </a:pPr>
            <a:r>
              <a:rPr lang="en-US" sz="1800">
                <a:solidFill>
                  <a:srgbClr val="262626"/>
                </a:solidFill>
                <a:highlight>
                  <a:schemeClr val="lt1"/>
                </a:highlight>
                <a:latin typeface="Arial"/>
                <a:ea typeface="Arial"/>
                <a:cs typeface="Arial"/>
                <a:sym typeface="Arial"/>
              </a:rPr>
              <a:t>Evaluation Criteria: We will consider factors such as the reversal signals,</a:t>
            </a:r>
            <a:r>
              <a:rPr lang="en-US" sz="1800">
                <a:solidFill>
                  <a:srgbClr val="262626"/>
                </a:solidFill>
                <a:highlight>
                  <a:schemeClr val="lt1"/>
                </a:highlight>
              </a:rPr>
              <a:t> </a:t>
            </a:r>
            <a:r>
              <a:rPr lang="en-US" sz="1800">
                <a:solidFill>
                  <a:srgbClr val="262626"/>
                </a:solidFill>
                <a:highlight>
                  <a:schemeClr val="lt1"/>
                </a:highlight>
                <a:latin typeface="Arial"/>
                <a:ea typeface="Arial"/>
                <a:cs typeface="Arial"/>
                <a:sym typeface="Arial"/>
              </a:rPr>
              <a:t>and the magnitude of price movements following the signals.</a:t>
            </a:r>
            <a:endParaRPr>
              <a:highlight>
                <a:schemeClr val="lt1"/>
              </a:highlight>
            </a:endParaRPr>
          </a:p>
          <a:p>
            <a:pPr indent="0" lvl="0" marL="0" marR="0" rtl="0" algn="l">
              <a:spcBef>
                <a:spcPts val="800"/>
              </a:spcBef>
              <a:spcAft>
                <a:spcPts val="0"/>
              </a:spcAft>
              <a:buNone/>
            </a:pPr>
            <a:r>
              <a:t/>
            </a:r>
            <a:endParaRPr sz="1800">
              <a:solidFill>
                <a:srgbClr val="262626"/>
              </a:solidFill>
              <a:latin typeface="Arial"/>
              <a:ea typeface="Arial"/>
              <a:cs typeface="Arial"/>
              <a:sym typeface="Arial"/>
            </a:endParaRPr>
          </a:p>
          <a:p>
            <a:pPr indent="-285750" lvl="0" marL="285750" marR="0" rtl="0" algn="l">
              <a:spcBef>
                <a:spcPts val="800"/>
              </a:spcBef>
              <a:spcAft>
                <a:spcPts val="0"/>
              </a:spcAft>
              <a:buClr>
                <a:srgbClr val="262626"/>
              </a:buClr>
              <a:buSzPts val="1800"/>
              <a:buFont typeface="Arial"/>
              <a:buChar char="•"/>
            </a:pPr>
            <a:r>
              <a:rPr lang="en-US" sz="1800">
                <a:solidFill>
                  <a:srgbClr val="262626"/>
                </a:solidFill>
                <a:latin typeface="Arial"/>
                <a:ea typeface="Arial"/>
                <a:cs typeface="Arial"/>
                <a:sym typeface="Arial"/>
              </a:rPr>
              <a:t>Statistical Analysis: We will employ appropriate statistical measures, such as actual returns vs strategy returns, cumulative returns vs cumulative strategy returns, and sharpe ratio, to quantitatively assess the performance of EMA and MACD.</a:t>
            </a:r>
            <a:endParaRPr/>
          </a:p>
        </p:txBody>
      </p:sp>
      <p:sp>
        <p:nvSpPr>
          <p:cNvPr id="124" name="Google Shape;124;p5"/>
          <p:cNvSpPr txBox="1"/>
          <p:nvPr/>
        </p:nvSpPr>
        <p:spPr>
          <a:xfrm flipH="1">
            <a:off x="2994658" y="339213"/>
            <a:ext cx="5043212" cy="98802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800">
                <a:solidFill>
                  <a:schemeClr val="dk1"/>
                </a:solidFill>
                <a:latin typeface="Arial"/>
                <a:ea typeface="Arial"/>
                <a:cs typeface="Arial"/>
                <a:sym typeface="Arial"/>
              </a:rPr>
              <a:t>Performance Comparison of EMA and MACD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6"/>
          <p:cNvSpPr/>
          <p:nvPr/>
        </p:nvSpPr>
        <p:spPr>
          <a:xfrm>
            <a:off x="0" y="0"/>
            <a:ext cx="12192000" cy="2176818"/>
          </a:xfrm>
          <a:custGeom>
            <a:rect b="b" l="l" r="r" t="t"/>
            <a:pathLst>
              <a:path extrusionOk="0" h="2237474" w="12192000">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6"/>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lang="en-US" sz="2800" cap="none">
                <a:solidFill>
                  <a:srgbClr val="262626"/>
                </a:solidFill>
                <a:latin typeface="Arial"/>
                <a:ea typeface="Arial"/>
                <a:cs typeface="Arial"/>
                <a:sym typeface="Arial"/>
              </a:rPr>
              <a:t>ENTRY AND EXIT CONDITIONS EMPLOYED FOR EMA</a:t>
            </a:r>
            <a:endParaRPr/>
          </a:p>
        </p:txBody>
      </p:sp>
      <p:sp>
        <p:nvSpPr>
          <p:cNvPr id="132" name="Google Shape;132;p6"/>
          <p:cNvSpPr/>
          <p:nvPr/>
        </p:nvSpPr>
        <p:spPr>
          <a:xfrm>
            <a:off x="4360460" y="6189260"/>
            <a:ext cx="7831541" cy="668740"/>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3" name="Google Shape;133;p6"/>
          <p:cNvGrpSpPr/>
          <p:nvPr/>
        </p:nvGrpSpPr>
        <p:grpSpPr>
          <a:xfrm>
            <a:off x="1050925" y="1825625"/>
            <a:ext cx="9810564" cy="4429125"/>
            <a:chOff x="0" y="0"/>
            <a:chExt cx="9810564" cy="4429125"/>
          </a:xfrm>
        </p:grpSpPr>
        <p:sp>
          <p:nvSpPr>
            <p:cNvPr id="134" name="Google Shape;134;p6"/>
            <p:cNvSpPr/>
            <p:nvPr/>
          </p:nvSpPr>
          <p:spPr>
            <a:xfrm>
              <a:off x="185" y="0"/>
              <a:ext cx="9810379" cy="4429125"/>
            </a:xfrm>
            <a:prstGeom prst="quadArrow">
              <a:avLst>
                <a:gd fmla="val 2000" name="adj1"/>
                <a:gd fmla="val 4000" name="adj2"/>
                <a:gd fmla="val 5000" name="adj3"/>
              </a:avLst>
            </a:prstGeom>
            <a:solidFill>
              <a:srgbClr val="D0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0" y="351194"/>
              <a:ext cx="4853612" cy="1771650"/>
            </a:xfrm>
            <a:prstGeom prst="roundRect">
              <a:avLst>
                <a:gd fmla="val 16667" name="adj"/>
              </a:avLst>
            </a:prstGeom>
            <a:solidFill>
              <a:srgbClr val="5527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txBox="1"/>
            <p:nvPr/>
          </p:nvSpPr>
          <p:spPr>
            <a:xfrm>
              <a:off x="86485" y="437679"/>
              <a:ext cx="4680642"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a:solidFill>
                    <a:schemeClr val="lt1"/>
                  </a:solidFill>
                  <a:latin typeface="Arial"/>
                  <a:ea typeface="Arial"/>
                  <a:cs typeface="Arial"/>
                  <a:sym typeface="Arial"/>
                </a:rPr>
                <a:t>Buy Entry: When the 10 period EMA is &gt; 20 period EMA.</a:t>
              </a:r>
              <a:endParaRPr sz="2400">
                <a:solidFill>
                  <a:schemeClr val="lt1"/>
                </a:solidFill>
                <a:latin typeface="Arial"/>
                <a:ea typeface="Arial"/>
                <a:cs typeface="Arial"/>
                <a:sym typeface="Arial"/>
              </a:endParaRPr>
            </a:p>
          </p:txBody>
        </p:sp>
        <p:sp>
          <p:nvSpPr>
            <p:cNvPr id="137" name="Google Shape;137;p6"/>
            <p:cNvSpPr/>
            <p:nvPr/>
          </p:nvSpPr>
          <p:spPr>
            <a:xfrm>
              <a:off x="4905250" y="351194"/>
              <a:ext cx="4855454" cy="1771650"/>
            </a:xfrm>
            <a:prstGeom prst="roundRect">
              <a:avLst>
                <a:gd fmla="val 16667" name="adj"/>
              </a:avLst>
            </a:prstGeom>
            <a:solidFill>
              <a:srgbClr val="2748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nvSpPr>
          <p:spPr>
            <a:xfrm>
              <a:off x="4991735" y="437679"/>
              <a:ext cx="4682484"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a:solidFill>
                    <a:schemeClr val="lt1"/>
                  </a:solidFill>
                  <a:latin typeface="Arial"/>
                  <a:ea typeface="Arial"/>
                  <a:cs typeface="Arial"/>
                  <a:sym typeface="Arial"/>
                </a:rPr>
                <a:t>Exit: When the 10 period EMA is &lt; 20 period EMA.</a:t>
              </a:r>
              <a:endParaRPr sz="2400">
                <a:solidFill>
                  <a:schemeClr val="lt1"/>
                </a:solidFill>
                <a:latin typeface="Arial"/>
                <a:ea typeface="Arial"/>
                <a:cs typeface="Arial"/>
                <a:sym typeface="Arial"/>
              </a:endParaRPr>
            </a:p>
          </p:txBody>
        </p:sp>
        <p:sp>
          <p:nvSpPr>
            <p:cNvPr id="139" name="Google Shape;139;p6"/>
            <p:cNvSpPr/>
            <p:nvPr/>
          </p:nvSpPr>
          <p:spPr>
            <a:xfrm>
              <a:off x="0" y="2240800"/>
              <a:ext cx="4839368" cy="1771650"/>
            </a:xfrm>
            <a:prstGeom prst="roundRect">
              <a:avLst>
                <a:gd fmla="val 16667" name="adj"/>
              </a:avLst>
            </a:prstGeom>
            <a:solidFill>
              <a:srgbClr val="1485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txBox="1"/>
            <p:nvPr/>
          </p:nvSpPr>
          <p:spPr>
            <a:xfrm>
              <a:off x="86485" y="2327285"/>
              <a:ext cx="4666398"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a:solidFill>
                    <a:schemeClr val="lt1"/>
                  </a:solidFill>
                  <a:latin typeface="Arial"/>
                  <a:ea typeface="Arial"/>
                  <a:cs typeface="Arial"/>
                  <a:sym typeface="Arial"/>
                </a:rPr>
                <a:t>Sell Entry: When the 10 period EMA is &lt; 20 period EMA.</a:t>
              </a:r>
              <a:endParaRPr sz="2400">
                <a:solidFill>
                  <a:schemeClr val="lt1"/>
                </a:solidFill>
                <a:latin typeface="Arial"/>
                <a:ea typeface="Arial"/>
                <a:cs typeface="Arial"/>
                <a:sym typeface="Arial"/>
              </a:endParaRPr>
            </a:p>
          </p:txBody>
        </p:sp>
        <p:sp>
          <p:nvSpPr>
            <p:cNvPr id="141" name="Google Shape;141;p6"/>
            <p:cNvSpPr/>
            <p:nvPr/>
          </p:nvSpPr>
          <p:spPr>
            <a:xfrm>
              <a:off x="4905250" y="2240800"/>
              <a:ext cx="4848297" cy="1771650"/>
            </a:xfrm>
            <a:prstGeom prst="roundRect">
              <a:avLst>
                <a:gd fmla="val 16667" name="adj"/>
              </a:avLst>
            </a:prstGeom>
            <a:solidFill>
              <a:srgbClr val="20B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txBox="1"/>
            <p:nvPr/>
          </p:nvSpPr>
          <p:spPr>
            <a:xfrm>
              <a:off x="4991735" y="2327285"/>
              <a:ext cx="4675327" cy="15986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a:solidFill>
                    <a:schemeClr val="lt1"/>
                  </a:solidFill>
                  <a:latin typeface="Arial"/>
                  <a:ea typeface="Arial"/>
                  <a:cs typeface="Arial"/>
                  <a:sym typeface="Arial"/>
                </a:rPr>
                <a:t>Exit: When the 10 period EMA is &gt; 20 period EMA</a:t>
              </a:r>
              <a:endParaRPr sz="24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nvSpPr>
        <p:spPr>
          <a:xfrm>
            <a:off x="2762856" y="579366"/>
            <a:ext cx="666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Strategy Backtest Result</a:t>
            </a:r>
            <a:endParaRPr/>
          </a:p>
        </p:txBody>
      </p:sp>
      <p:pic>
        <p:nvPicPr>
          <p:cNvPr id="148" name="Google Shape;148;p7"/>
          <p:cNvPicPr preferRelativeResize="0"/>
          <p:nvPr/>
        </p:nvPicPr>
        <p:blipFill>
          <a:blip r:embed="rId3">
            <a:alphaModFix/>
          </a:blip>
          <a:stretch>
            <a:fillRect/>
          </a:stretch>
        </p:blipFill>
        <p:spPr>
          <a:xfrm>
            <a:off x="2132400" y="1201375"/>
            <a:ext cx="7621499" cy="550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5869cd6e14_0_1"/>
          <p:cNvSpPr txBox="1"/>
          <p:nvPr/>
        </p:nvSpPr>
        <p:spPr>
          <a:xfrm>
            <a:off x="2762856" y="646341"/>
            <a:ext cx="666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a:t>
            </a:r>
            <a:r>
              <a:rPr lang="en-US" sz="2800">
                <a:solidFill>
                  <a:schemeClr val="dk1"/>
                </a:solidFill>
              </a:rPr>
              <a:t>harpe Ratio</a:t>
            </a:r>
            <a:r>
              <a:rPr lang="en-US" sz="2800">
                <a:solidFill>
                  <a:schemeClr val="dk1"/>
                </a:solidFill>
                <a:latin typeface="Arial"/>
                <a:ea typeface="Arial"/>
                <a:cs typeface="Arial"/>
                <a:sym typeface="Arial"/>
              </a:rPr>
              <a:t> Result</a:t>
            </a:r>
            <a:endParaRPr/>
          </a:p>
        </p:txBody>
      </p:sp>
      <p:pic>
        <p:nvPicPr>
          <p:cNvPr id="154" name="Google Shape;154;g25869cd6e14_0_1"/>
          <p:cNvPicPr preferRelativeResize="0"/>
          <p:nvPr/>
        </p:nvPicPr>
        <p:blipFill>
          <a:blip r:embed="rId3">
            <a:alphaModFix/>
          </a:blip>
          <a:stretch>
            <a:fillRect/>
          </a:stretch>
        </p:blipFill>
        <p:spPr>
          <a:xfrm>
            <a:off x="2346725" y="1295150"/>
            <a:ext cx="7447351" cy="5286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8"/>
          <p:cNvSpPr/>
          <p:nvPr/>
        </p:nvSpPr>
        <p:spPr>
          <a:xfrm>
            <a:off x="-1147" y="2992"/>
            <a:ext cx="12193149" cy="2344739"/>
          </a:xfrm>
          <a:custGeom>
            <a:rect b="b" l="l" r="r" t="t"/>
            <a:pathLst>
              <a:path extrusionOk="0" h="2344739" w="1219314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8"/>
          <p:cNvSpPr txBox="1"/>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lang="en-US" sz="2800" cap="none">
                <a:solidFill>
                  <a:srgbClr val="262626"/>
                </a:solidFill>
                <a:latin typeface="Arial"/>
                <a:ea typeface="Arial"/>
                <a:cs typeface="Arial"/>
                <a:sym typeface="Arial"/>
              </a:rPr>
              <a:t>ENTRY AND EXIT CONDITIONS EMPLOYED FOR MACD</a:t>
            </a:r>
            <a:endParaRPr/>
          </a:p>
        </p:txBody>
      </p:sp>
      <p:grpSp>
        <p:nvGrpSpPr>
          <p:cNvPr id="162" name="Google Shape;162;p8"/>
          <p:cNvGrpSpPr/>
          <p:nvPr/>
        </p:nvGrpSpPr>
        <p:grpSpPr>
          <a:xfrm>
            <a:off x="1186869" y="2809554"/>
            <a:ext cx="9793108" cy="3215539"/>
            <a:chOff x="135944" y="223303"/>
            <a:chExt cx="9793108" cy="3215539"/>
          </a:xfrm>
        </p:grpSpPr>
        <p:sp>
          <p:nvSpPr>
            <p:cNvPr id="163" name="Google Shape;163;p8"/>
            <p:cNvSpPr/>
            <p:nvPr/>
          </p:nvSpPr>
          <p:spPr>
            <a:xfrm>
              <a:off x="135944" y="223303"/>
              <a:ext cx="1296487" cy="1296487"/>
            </a:xfrm>
            <a:prstGeom prst="ellipse">
              <a:avLst/>
            </a:prstGeom>
            <a:solidFill>
              <a:srgbClr val="552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408206" y="495566"/>
              <a:ext cx="751962" cy="7519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1710250" y="223303"/>
              <a:ext cx="3056005" cy="1296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txBox="1"/>
            <p:nvPr/>
          </p:nvSpPr>
          <p:spPr>
            <a:xfrm>
              <a:off x="1710250" y="223303"/>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Buy Entry: MACD line &gt; Signal line.</a:t>
              </a:r>
              <a:endParaRPr sz="2000">
                <a:solidFill>
                  <a:schemeClr val="dk1"/>
                </a:solidFill>
                <a:latin typeface="Arial"/>
                <a:ea typeface="Arial"/>
                <a:cs typeface="Arial"/>
                <a:sym typeface="Arial"/>
              </a:endParaRPr>
            </a:p>
          </p:txBody>
        </p:sp>
        <p:sp>
          <p:nvSpPr>
            <p:cNvPr id="167" name="Google Shape;167;p8"/>
            <p:cNvSpPr/>
            <p:nvPr/>
          </p:nvSpPr>
          <p:spPr>
            <a:xfrm>
              <a:off x="5298741" y="223303"/>
              <a:ext cx="1296487" cy="1296487"/>
            </a:xfrm>
            <a:prstGeom prst="ellipse">
              <a:avLst/>
            </a:prstGeom>
            <a:solidFill>
              <a:srgbClr val="2748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5571004" y="495566"/>
              <a:ext cx="751962" cy="7519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6873047" y="223303"/>
              <a:ext cx="3056005" cy="1296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txBox="1"/>
            <p:nvPr/>
          </p:nvSpPr>
          <p:spPr>
            <a:xfrm>
              <a:off x="6873047" y="223303"/>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Exit: MACD histogram is negative.</a:t>
              </a:r>
              <a:endParaRPr sz="2000">
                <a:solidFill>
                  <a:schemeClr val="dk1"/>
                </a:solidFill>
                <a:latin typeface="Arial"/>
                <a:ea typeface="Arial"/>
                <a:cs typeface="Arial"/>
                <a:sym typeface="Arial"/>
              </a:endParaRPr>
            </a:p>
          </p:txBody>
        </p:sp>
        <p:sp>
          <p:nvSpPr>
            <p:cNvPr id="171" name="Google Shape;171;p8"/>
            <p:cNvSpPr/>
            <p:nvPr/>
          </p:nvSpPr>
          <p:spPr>
            <a:xfrm>
              <a:off x="135944" y="2142355"/>
              <a:ext cx="1296487" cy="1296487"/>
            </a:xfrm>
            <a:prstGeom prst="ellipse">
              <a:avLst/>
            </a:prstGeom>
            <a:solidFill>
              <a:srgbClr val="148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408206" y="2414618"/>
              <a:ext cx="751962" cy="7519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1710250" y="2142355"/>
              <a:ext cx="3056005" cy="1296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txBox="1"/>
            <p:nvPr/>
          </p:nvSpPr>
          <p:spPr>
            <a:xfrm>
              <a:off x="1710250" y="2142355"/>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Sell Entry: MACD line &lt; Signal line.</a:t>
              </a:r>
              <a:endParaRPr sz="2000">
                <a:solidFill>
                  <a:schemeClr val="dk1"/>
                </a:solidFill>
                <a:latin typeface="Arial"/>
                <a:ea typeface="Arial"/>
                <a:cs typeface="Arial"/>
                <a:sym typeface="Arial"/>
              </a:endParaRPr>
            </a:p>
          </p:txBody>
        </p:sp>
        <p:sp>
          <p:nvSpPr>
            <p:cNvPr id="175" name="Google Shape;175;p8"/>
            <p:cNvSpPr/>
            <p:nvPr/>
          </p:nvSpPr>
          <p:spPr>
            <a:xfrm>
              <a:off x="5298741" y="2142355"/>
              <a:ext cx="1296487" cy="1296487"/>
            </a:xfrm>
            <a:prstGeom prst="ellipse">
              <a:avLst/>
            </a:prstGeom>
            <a:solidFill>
              <a:srgbClr val="20BE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5571004" y="2414618"/>
              <a:ext cx="751962" cy="75196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6873047" y="2142355"/>
              <a:ext cx="3056005" cy="12964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txBox="1"/>
            <p:nvPr/>
          </p:nvSpPr>
          <p:spPr>
            <a:xfrm>
              <a:off x="6873047" y="2142355"/>
              <a:ext cx="3056005" cy="129648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Exit: MACD histogram is positive.</a:t>
              </a:r>
              <a:endParaRPr sz="2000">
                <a:solidFill>
                  <a:schemeClr val="dk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chiveVTI">
  <a:themeElements>
    <a:clrScheme name="AnalogousFromDarkSeedLeftStep">
      <a:dk1>
        <a:srgbClr val="000000"/>
      </a:dk1>
      <a:lt1>
        <a:srgbClr val="FFFFFF"/>
      </a:lt1>
      <a:dk2>
        <a:srgbClr val="1C2431"/>
      </a:dk2>
      <a:lt2>
        <a:srgbClr val="F1F3F0"/>
      </a:lt2>
      <a:accent1>
        <a:srgbClr val="A729E7"/>
      </a:accent1>
      <a:accent2>
        <a:srgbClr val="5529D8"/>
      </a:accent2>
      <a:accent3>
        <a:srgbClr val="2949E7"/>
      </a:accent3>
      <a:accent4>
        <a:srgbClr val="1786D5"/>
      </a:accent4>
      <a:accent5>
        <a:srgbClr val="22BFBF"/>
      </a:accent5>
      <a:accent6>
        <a:srgbClr val="16C67C"/>
      </a:accent6>
      <a:hlink>
        <a:srgbClr val="3897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2023-07-09T09:25:41Z</dcterms:created>
  <dc:creator>Sarah Okoronkwo</dc:creator>
</cp:coreProperties>
</file>