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Meddon"/>
      <p:regular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NQnwhJuANiMJY10poscthRCa2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ddon-regular.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49655165b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1e49655165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49655165b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1e49655165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49655165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e49655165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2" y="0"/>
            <a:ext cx="12191997" cy="6858000"/>
          </a:xfrm>
          <a:prstGeom prst="rect">
            <a:avLst/>
          </a:prstGeom>
          <a:gradFill>
            <a:gsLst>
              <a:gs pos="0">
                <a:srgbClr val="5E7492"/>
              </a:gs>
              <a:gs pos="100000">
                <a:srgbClr val="2F353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0" y="0"/>
            <a:ext cx="9272922" cy="6858000"/>
          </a:xfrm>
          <a:custGeom>
            <a:rect b="b" l="l" r="r" t="t"/>
            <a:pathLst>
              <a:path extrusionOk="0" h="6858000" w="9272922">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86" name="Google Shape;86;p1"/>
          <p:cNvGrpSpPr/>
          <p:nvPr/>
        </p:nvGrpSpPr>
        <p:grpSpPr>
          <a:xfrm>
            <a:off x="9160561" y="1075188"/>
            <a:ext cx="1562267" cy="1172973"/>
            <a:chOff x="9160561" y="1075188"/>
            <a:chExt cx="1562267" cy="1172973"/>
          </a:xfrm>
        </p:grpSpPr>
        <p:sp>
          <p:nvSpPr>
            <p:cNvPr id="87" name="Google Shape;87;p1"/>
            <p:cNvSpPr/>
            <p:nvPr/>
          </p:nvSpPr>
          <p:spPr>
            <a:xfrm>
              <a:off x="9160561" y="1423846"/>
              <a:ext cx="935037" cy="8243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1"/>
            <p:cNvSpPr/>
            <p:nvPr/>
          </p:nvSpPr>
          <p:spPr>
            <a:xfrm>
              <a:off x="9960661" y="1075188"/>
              <a:ext cx="762167" cy="671915"/>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9" name="Google Shape;89;p1"/>
          <p:cNvSpPr/>
          <p:nvPr/>
        </p:nvSpPr>
        <p:spPr>
          <a:xfrm>
            <a:off x="643467" y="1444158"/>
            <a:ext cx="7047923" cy="39654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17707" l="0" r="1" t="0"/>
          <a:stretch/>
        </p:blipFill>
        <p:spPr>
          <a:xfrm>
            <a:off x="643475" y="1075200"/>
            <a:ext cx="7384520" cy="4337685"/>
          </a:xfrm>
          <a:custGeom>
            <a:rect b="b" l="l" r="r" t="t"/>
            <a:pathLst>
              <a:path extrusionOk="0" h="6858000" w="11862683">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ln>
            <a:noFill/>
          </a:ln>
        </p:spPr>
      </p:pic>
      <p:sp>
        <p:nvSpPr>
          <p:cNvPr id="91" name="Google Shape;91;p1"/>
          <p:cNvSpPr txBox="1"/>
          <p:nvPr/>
        </p:nvSpPr>
        <p:spPr>
          <a:xfrm flipH="1">
            <a:off x="833882" y="2136022"/>
            <a:ext cx="1627963" cy="461665"/>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Calibri"/>
                <a:ea typeface="Calibri"/>
                <a:cs typeface="Calibri"/>
                <a:sym typeface="Calibri"/>
              </a:rPr>
              <a:t>Comparing</a:t>
            </a:r>
            <a:endParaRPr b="0" i="0" sz="2400" u="none" cap="none" strike="noStrike">
              <a:solidFill>
                <a:schemeClr val="lt1"/>
              </a:solidFill>
              <a:latin typeface="Calibri"/>
              <a:ea typeface="Calibri"/>
              <a:cs typeface="Calibri"/>
              <a:sym typeface="Calibri"/>
            </a:endParaRPr>
          </a:p>
        </p:txBody>
      </p:sp>
      <p:sp>
        <p:nvSpPr>
          <p:cNvPr id="92" name="Google Shape;92;p1"/>
          <p:cNvSpPr txBox="1"/>
          <p:nvPr/>
        </p:nvSpPr>
        <p:spPr>
          <a:xfrm flipH="1">
            <a:off x="833882" y="2597687"/>
            <a:ext cx="5262117" cy="830997"/>
          </a:xfrm>
          <a:prstGeom prst="rect">
            <a:avLst/>
          </a:prstGeom>
          <a:gradFill>
            <a:gsLst>
              <a:gs pos="0">
                <a:srgbClr val="FFC647"/>
              </a:gs>
              <a:gs pos="50000">
                <a:srgbClr val="FFC600"/>
              </a:gs>
              <a:gs pos="100000">
                <a:srgbClr val="E3B400"/>
              </a:gs>
            </a:gsLst>
            <a:lin ang="5400000" scaled="0"/>
          </a:grad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Calibri"/>
                <a:ea typeface="Calibri"/>
                <a:cs typeface="Calibri"/>
                <a:sym typeface="Calibri"/>
              </a:rPr>
              <a:t>Technical Indicators</a:t>
            </a:r>
            <a:endParaRPr b="0" i="0" sz="4800" u="none" cap="none" strike="noStrike">
              <a:solidFill>
                <a:schemeClr val="lt1"/>
              </a:solidFill>
              <a:latin typeface="Calibri"/>
              <a:ea typeface="Calibri"/>
              <a:cs typeface="Calibri"/>
              <a:sym typeface="Calibri"/>
            </a:endParaRPr>
          </a:p>
        </p:txBody>
      </p:sp>
      <p:sp>
        <p:nvSpPr>
          <p:cNvPr id="93" name="Google Shape;93;p1"/>
          <p:cNvSpPr txBox="1"/>
          <p:nvPr/>
        </p:nvSpPr>
        <p:spPr>
          <a:xfrm>
            <a:off x="833883" y="4960990"/>
            <a:ext cx="1978719" cy="2501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26"/>
              <a:buFont typeface="Arial"/>
              <a:buNone/>
            </a:pPr>
            <a:r>
              <a:rPr b="0" i="0" lang="en-US" sz="1026" u="none" cap="none" strike="noStrike">
                <a:solidFill>
                  <a:schemeClr val="accent6"/>
                </a:solidFill>
                <a:latin typeface="Meddon"/>
                <a:ea typeface="Meddon"/>
                <a:cs typeface="Meddon"/>
                <a:sym typeface="Meddon"/>
              </a:rPr>
              <a:t>By Sarah</a:t>
            </a:r>
            <a:endParaRPr b="0" i="0" sz="1800" u="none" cap="none" strike="noStrike">
              <a:solidFill>
                <a:schemeClr val="accent6"/>
              </a:solidFill>
              <a:latin typeface="Meddon"/>
              <a:ea typeface="Meddon"/>
              <a:cs typeface="Meddon"/>
              <a:sym typeface="Meddon"/>
            </a:endParaRPr>
          </a:p>
        </p:txBody>
      </p:sp>
      <p:sp>
        <p:nvSpPr>
          <p:cNvPr id="94" name="Google Shape;94;p1"/>
          <p:cNvSpPr txBox="1"/>
          <p:nvPr/>
        </p:nvSpPr>
        <p:spPr>
          <a:xfrm>
            <a:off x="9405650" y="3876375"/>
            <a:ext cx="24780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lang="en-US" sz="2700">
                <a:solidFill>
                  <a:schemeClr val="lt1"/>
                </a:solidFill>
                <a:latin typeface="Comic Sans MS"/>
                <a:ea typeface="Comic Sans MS"/>
                <a:cs typeface="Comic Sans MS"/>
                <a:sym typeface="Comic Sans MS"/>
              </a:rPr>
              <a:t>BOLLINGER BAND</a:t>
            </a:r>
            <a:endParaRPr b="0" i="0" sz="2700" u="none" cap="none" strike="noStrike">
              <a:solidFill>
                <a:schemeClr val="lt1"/>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1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p12"/>
          <p:cNvSpPr txBox="1"/>
          <p:nvPr/>
        </p:nvSpPr>
        <p:spPr>
          <a:xfrm>
            <a:off x="838200" y="448721"/>
            <a:ext cx="4707671" cy="122565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Calibri"/>
                <a:ea typeface="Calibri"/>
                <a:cs typeface="Calibri"/>
                <a:sym typeface="Calibri"/>
              </a:rPr>
              <a:t>Defining Entry and Exit Condition for MACD &amp; </a:t>
            </a:r>
            <a:r>
              <a:rPr lang="en-US" sz="3200">
                <a:solidFill>
                  <a:schemeClr val="lt1"/>
                </a:solidFill>
                <a:latin typeface="Calibri"/>
                <a:ea typeface="Calibri"/>
                <a:cs typeface="Calibri"/>
                <a:sym typeface="Calibri"/>
              </a:rPr>
              <a:t>BB</a:t>
            </a:r>
            <a:endParaRPr b="0" i="0" sz="1400" u="none" cap="none" strike="noStrike">
              <a:solidFill>
                <a:srgbClr val="000000"/>
              </a:solidFill>
              <a:latin typeface="Arial"/>
              <a:ea typeface="Arial"/>
              <a:cs typeface="Arial"/>
              <a:sym typeface="Arial"/>
            </a:endParaRPr>
          </a:p>
        </p:txBody>
      </p:sp>
      <p:cxnSp>
        <p:nvCxnSpPr>
          <p:cNvPr id="198" name="Google Shape;198;p12"/>
          <p:cNvCxnSpPr/>
          <p:nvPr/>
        </p:nvCxnSpPr>
        <p:spPr>
          <a:xfrm rot="10800000">
            <a:off x="831873" y="1749756"/>
            <a:ext cx="4718304" cy="0"/>
          </a:xfrm>
          <a:prstGeom prst="straightConnector1">
            <a:avLst/>
          </a:prstGeom>
          <a:noFill/>
          <a:ln cap="flat" cmpd="sng" w="12700">
            <a:solidFill>
              <a:schemeClr val="accent2"/>
            </a:solidFill>
            <a:prstDash val="solid"/>
            <a:miter lim="800000"/>
            <a:headEnd len="sm" w="sm" type="none"/>
            <a:tailEnd len="sm" w="sm" type="none"/>
          </a:ln>
        </p:spPr>
      </p:cxnSp>
      <p:sp>
        <p:nvSpPr>
          <p:cNvPr id="199" name="Google Shape;199;p12"/>
          <p:cNvSpPr txBox="1"/>
          <p:nvPr/>
        </p:nvSpPr>
        <p:spPr>
          <a:xfrm>
            <a:off x="897769" y="1909192"/>
            <a:ext cx="4586513" cy="3647710"/>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Buy Entry: MACD line &gt; Signal line.</a:t>
            </a:r>
            <a:endParaRPr b="0" i="0" sz="1400" u="none" cap="none" strike="noStrike">
              <a:solidFill>
                <a:srgbClr val="000000"/>
              </a:solidFill>
              <a:latin typeface="Arial"/>
              <a:ea typeface="Arial"/>
              <a:cs typeface="Arial"/>
              <a:sym typeface="Arial"/>
            </a:endParaRPr>
          </a:p>
          <a:p>
            <a:pPr indent="-228600" lvl="0" marL="28575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Exit: The</a:t>
            </a:r>
            <a:r>
              <a:rPr lang="en-US" sz="2000">
                <a:solidFill>
                  <a:schemeClr val="lt1"/>
                </a:solidFill>
                <a:latin typeface="Calibri"/>
                <a:ea typeface="Calibri"/>
                <a:cs typeface="Calibri"/>
                <a:sym typeface="Calibri"/>
              </a:rPr>
              <a:t> current close </a:t>
            </a:r>
            <a:r>
              <a:rPr b="0" i="0" lang="en-US" sz="2000" u="none" cap="none" strike="noStrike">
                <a:solidFill>
                  <a:schemeClr val="lt1"/>
                </a:solidFill>
                <a:latin typeface="Calibri"/>
                <a:ea typeface="Calibri"/>
                <a:cs typeface="Calibri"/>
                <a:sym typeface="Calibri"/>
              </a:rPr>
              <a:t>&lt;</a:t>
            </a:r>
            <a:r>
              <a:rPr lang="en-US" sz="2000">
                <a:solidFill>
                  <a:schemeClr val="lt1"/>
                </a:solidFill>
                <a:latin typeface="Calibri"/>
                <a:ea typeface="Calibri"/>
                <a:cs typeface="Calibri"/>
                <a:sym typeface="Calibri"/>
              </a:rPr>
              <a:t> bollinger middleband</a:t>
            </a:r>
            <a:r>
              <a:rPr b="0" i="0" lang="en-US" sz="20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28600" lvl="0" marL="28575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Sell Entry: MACD line &lt; Signal line</a:t>
            </a:r>
            <a:endParaRPr b="0" i="0" sz="1400" u="none" cap="none" strike="noStrike">
              <a:solidFill>
                <a:srgbClr val="000000"/>
              </a:solidFill>
              <a:latin typeface="Arial"/>
              <a:ea typeface="Arial"/>
              <a:cs typeface="Arial"/>
              <a:sym typeface="Arial"/>
            </a:endParaRPr>
          </a:p>
          <a:p>
            <a:pPr indent="-228600" lvl="0" marL="285750" marR="0" rtl="0" algn="l">
              <a:lnSpc>
                <a:spcPct val="90000"/>
              </a:lnSpc>
              <a:spcBef>
                <a:spcPts val="100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Exit: </a:t>
            </a:r>
            <a:r>
              <a:rPr lang="en-US" sz="2000">
                <a:solidFill>
                  <a:schemeClr val="lt1"/>
                </a:solidFill>
                <a:latin typeface="Calibri"/>
                <a:ea typeface="Calibri"/>
                <a:cs typeface="Calibri"/>
                <a:sym typeface="Calibri"/>
              </a:rPr>
              <a:t>The current close &gt; bollinger middleband.</a:t>
            </a:r>
            <a:endParaRPr>
              <a:solidFill>
                <a:schemeClr val="dk1"/>
              </a:solidFill>
            </a:endParaRPr>
          </a:p>
          <a:p>
            <a:pPr indent="0" lvl="0" marL="457200" marR="0" rtl="0" algn="l">
              <a:lnSpc>
                <a:spcPct val="90000"/>
              </a:lnSpc>
              <a:spcBef>
                <a:spcPts val="1000"/>
              </a:spcBef>
              <a:spcAft>
                <a:spcPts val="0"/>
              </a:spcAft>
              <a:buNone/>
            </a:pPr>
            <a:r>
              <a:t/>
            </a:r>
            <a:endParaRPr sz="2000">
              <a:solidFill>
                <a:schemeClr val="lt1"/>
              </a:solidFill>
              <a:latin typeface="Calibri"/>
              <a:ea typeface="Calibri"/>
              <a:cs typeface="Calibri"/>
              <a:sym typeface="Calibri"/>
            </a:endParaRPr>
          </a:p>
        </p:txBody>
      </p:sp>
      <p:cxnSp>
        <p:nvCxnSpPr>
          <p:cNvPr id="200" name="Google Shape;200;p12"/>
          <p:cNvCxnSpPr/>
          <p:nvPr/>
        </p:nvCxnSpPr>
        <p:spPr>
          <a:xfrm rot="10800000">
            <a:off x="834027" y="5707672"/>
            <a:ext cx="4713997" cy="0"/>
          </a:xfrm>
          <a:prstGeom prst="straightConnector1">
            <a:avLst/>
          </a:prstGeom>
          <a:noFill/>
          <a:ln cap="flat" cmpd="sng" w="12700">
            <a:solidFill>
              <a:schemeClr val="accent2"/>
            </a:solidFill>
            <a:prstDash val="solid"/>
            <a:miter lim="800000"/>
            <a:headEnd len="sm" w="sm" type="none"/>
            <a:tailEnd len="sm" w="sm" type="none"/>
          </a:ln>
        </p:spPr>
      </p:cxnSp>
      <p:pic>
        <p:nvPicPr>
          <p:cNvPr descr="Graph" id="201" name="Google Shape;201;p12"/>
          <p:cNvPicPr preferRelativeResize="0"/>
          <p:nvPr/>
        </p:nvPicPr>
        <p:blipFill rotWithShape="1">
          <a:blip r:embed="rId3">
            <a:alphaModFix/>
          </a:blip>
          <a:srcRect b="0" l="0" r="0" t="0"/>
          <a:stretch/>
        </p:blipFill>
        <p:spPr>
          <a:xfrm>
            <a:off x="6525453" y="1658204"/>
            <a:ext cx="5666547" cy="35415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Magnifying glass on clear background" id="207" name="Google Shape;207;p13"/>
          <p:cNvPicPr preferRelativeResize="0"/>
          <p:nvPr/>
        </p:nvPicPr>
        <p:blipFill rotWithShape="1">
          <a:blip r:embed="rId3">
            <a:alphaModFix/>
          </a:blip>
          <a:srcRect b="-1" l="21338" r="-1" t="0"/>
          <a:stretch/>
        </p:blipFill>
        <p:spPr>
          <a:xfrm>
            <a:off x="4110127" y="10"/>
            <a:ext cx="8081873" cy="6857990"/>
          </a:xfrm>
          <a:custGeom>
            <a:rect b="b" l="l" r="r" t="t"/>
            <a:pathLst>
              <a:path extrusionOk="0" h="6858000" w="8081873">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ln>
            <a:noFill/>
          </a:ln>
        </p:spPr>
      </p:pic>
      <p:sp>
        <p:nvSpPr>
          <p:cNvPr id="208" name="Google Shape;208;p13"/>
          <p:cNvSpPr/>
          <p:nvPr/>
        </p:nvSpPr>
        <p:spPr>
          <a:xfrm>
            <a:off x="0" y="0"/>
            <a:ext cx="4959047" cy="6858000"/>
          </a:xfrm>
          <a:custGeom>
            <a:rect b="b" l="l" r="r" t="t"/>
            <a:pathLst>
              <a:path extrusionOk="0" h="6858000" w="4959047">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cap="flat" cmpd="sng" w="9525">
            <a:solidFill>
              <a:srgbClr val="E9EDF1"/>
            </a:solidFill>
            <a:prstDash val="solid"/>
            <a:miter lim="800000"/>
            <a:headEnd len="sm" w="sm" type="none"/>
            <a:tailEnd len="sm" w="sm" type="none"/>
          </a:ln>
          <a:effectLst>
            <a:outerShdw blurRad="50800" rotWithShape="0" algn="l"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 name="Google Shape;209;p13"/>
          <p:cNvSpPr/>
          <p:nvPr/>
        </p:nvSpPr>
        <p:spPr>
          <a:xfrm>
            <a:off x="0" y="0"/>
            <a:ext cx="4948887" cy="6858000"/>
          </a:xfrm>
          <a:custGeom>
            <a:rect b="b" l="l" r="r" t="t"/>
            <a:pathLst>
              <a:path extrusionOk="0" h="6858000" w="4948887">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13"/>
          <p:cNvSpPr txBox="1"/>
          <p:nvPr/>
        </p:nvSpPr>
        <p:spPr>
          <a:xfrm>
            <a:off x="477975" y="1224250"/>
            <a:ext cx="3690300" cy="22560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800"/>
              <a:buFont typeface="Arial"/>
              <a:buNone/>
            </a:pPr>
            <a:r>
              <a:rPr b="0" i="0" lang="en-US" sz="4300" u="none" cap="none" strike="noStrike">
                <a:solidFill>
                  <a:schemeClr val="dk1"/>
                </a:solidFill>
                <a:latin typeface="Calibri"/>
                <a:ea typeface="Calibri"/>
                <a:cs typeface="Calibri"/>
                <a:sym typeface="Calibri"/>
              </a:rPr>
              <a:t>Backtest Result</a:t>
            </a:r>
            <a:endParaRPr b="0" i="0" sz="900" u="none" cap="none" strike="noStrike">
              <a:solidFill>
                <a:srgbClr val="000000"/>
              </a:solidFill>
              <a:latin typeface="Arial"/>
              <a:ea typeface="Arial"/>
              <a:cs typeface="Arial"/>
              <a:sym typeface="Arial"/>
            </a:endParaRPr>
          </a:p>
        </p:txBody>
      </p:sp>
      <p:sp>
        <p:nvSpPr>
          <p:cNvPr id="211" name="Google Shape;211;p13"/>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 name="Google Shape;212;p13"/>
          <p:cNvSpPr/>
          <p:nvPr/>
        </p:nvSpPr>
        <p:spPr>
          <a:xfrm>
            <a:off x="481029" y="4546920"/>
            <a:ext cx="40233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13" name="Google Shape;213;p13"/>
          <p:cNvPicPr preferRelativeResize="0"/>
          <p:nvPr/>
        </p:nvPicPr>
        <p:blipFill>
          <a:blip r:embed="rId4">
            <a:alphaModFix/>
          </a:blip>
          <a:stretch>
            <a:fillRect/>
          </a:stretch>
        </p:blipFill>
        <p:spPr>
          <a:xfrm>
            <a:off x="5081575" y="625675"/>
            <a:ext cx="6709800" cy="604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g1e49655165b_0_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Magnifying glass on clear background" id="219" name="Google Shape;219;g1e49655165b_0_27"/>
          <p:cNvPicPr preferRelativeResize="0"/>
          <p:nvPr/>
        </p:nvPicPr>
        <p:blipFill rotWithShape="1">
          <a:blip r:embed="rId3">
            <a:alphaModFix/>
          </a:blip>
          <a:srcRect b="0" l="21341" r="-6" t="0"/>
          <a:stretch/>
        </p:blipFill>
        <p:spPr>
          <a:xfrm>
            <a:off x="4110127" y="10"/>
            <a:ext cx="8081873" cy="6858000"/>
          </a:xfrm>
          <a:custGeom>
            <a:rect b="b" l="l" r="r" t="t"/>
            <a:pathLst>
              <a:path extrusionOk="0" h="6858000" w="8081873">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ln>
            <a:noFill/>
          </a:ln>
        </p:spPr>
      </p:pic>
      <p:sp>
        <p:nvSpPr>
          <p:cNvPr id="220" name="Google Shape;220;g1e49655165b_0_27"/>
          <p:cNvSpPr/>
          <p:nvPr/>
        </p:nvSpPr>
        <p:spPr>
          <a:xfrm>
            <a:off x="0" y="0"/>
            <a:ext cx="4959047" cy="6858000"/>
          </a:xfrm>
          <a:custGeom>
            <a:rect b="b" l="l" r="r" t="t"/>
            <a:pathLst>
              <a:path extrusionOk="0" h="6858000" w="4959047">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cap="flat" cmpd="sng" w="9525">
            <a:solidFill>
              <a:srgbClr val="E9EDF1"/>
            </a:solidFill>
            <a:prstDash val="solid"/>
            <a:miter lim="800000"/>
            <a:headEnd len="sm" w="sm" type="none"/>
            <a:tailEnd len="sm" w="sm" type="none"/>
          </a:ln>
          <a:effectLst>
            <a:outerShdw blurRad="50800" rotWithShape="0" algn="l"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 name="Google Shape;221;g1e49655165b_0_27"/>
          <p:cNvSpPr/>
          <p:nvPr/>
        </p:nvSpPr>
        <p:spPr>
          <a:xfrm>
            <a:off x="0" y="0"/>
            <a:ext cx="4948887" cy="6858000"/>
          </a:xfrm>
          <a:custGeom>
            <a:rect b="b" l="l" r="r" t="t"/>
            <a:pathLst>
              <a:path extrusionOk="0" h="6858000" w="4948887">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2" name="Google Shape;222;g1e49655165b_0_27"/>
          <p:cNvSpPr txBox="1"/>
          <p:nvPr/>
        </p:nvSpPr>
        <p:spPr>
          <a:xfrm>
            <a:off x="477981" y="1122363"/>
            <a:ext cx="4023300" cy="23580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800"/>
              <a:buFont typeface="Arial"/>
              <a:buNone/>
            </a:pPr>
            <a:r>
              <a:rPr b="0" i="0" lang="en-US" sz="4800" u="none" cap="none" strike="noStrike">
                <a:solidFill>
                  <a:schemeClr val="dk1"/>
                </a:solidFill>
                <a:latin typeface="Calibri"/>
                <a:ea typeface="Calibri"/>
                <a:cs typeface="Calibri"/>
                <a:sym typeface="Calibri"/>
              </a:rPr>
              <a:t>Sharpe Ratio Result</a:t>
            </a:r>
            <a:endParaRPr b="0" i="0" sz="1400" u="none" cap="none" strike="noStrike">
              <a:solidFill>
                <a:srgbClr val="000000"/>
              </a:solidFill>
              <a:latin typeface="Arial"/>
              <a:ea typeface="Arial"/>
              <a:cs typeface="Arial"/>
              <a:sym typeface="Arial"/>
            </a:endParaRPr>
          </a:p>
        </p:txBody>
      </p:sp>
      <p:sp>
        <p:nvSpPr>
          <p:cNvPr id="223" name="Google Shape;223;g1e49655165b_0_27"/>
          <p:cNvSpPr/>
          <p:nvPr/>
        </p:nvSpPr>
        <p:spPr>
          <a:xfrm rot="5400000">
            <a:off x="759867" y="346833"/>
            <a:ext cx="1464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g1e49655165b_0_27"/>
          <p:cNvSpPr/>
          <p:nvPr/>
        </p:nvSpPr>
        <p:spPr>
          <a:xfrm>
            <a:off x="481029" y="4546920"/>
            <a:ext cx="40233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25" name="Google Shape;225;g1e49655165b_0_27"/>
          <p:cNvPicPr preferRelativeResize="0"/>
          <p:nvPr/>
        </p:nvPicPr>
        <p:blipFill>
          <a:blip r:embed="rId4">
            <a:alphaModFix/>
          </a:blip>
          <a:stretch>
            <a:fillRect/>
          </a:stretch>
        </p:blipFill>
        <p:spPr>
          <a:xfrm>
            <a:off x="5031025" y="567925"/>
            <a:ext cx="6307750" cy="5784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6"/>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6"/>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6"/>
          <p:cNvSpPr txBox="1"/>
          <p:nvPr/>
        </p:nvSpPr>
        <p:spPr>
          <a:xfrm>
            <a:off x="1171074" y="1396686"/>
            <a:ext cx="3240506" cy="406462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FFFFFF"/>
                </a:solidFill>
                <a:latin typeface="Calibri"/>
                <a:ea typeface="Calibri"/>
                <a:cs typeface="Calibri"/>
                <a:sym typeface="Calibri"/>
              </a:rPr>
              <a:t>Returns Formula</a:t>
            </a:r>
            <a:endParaRPr b="0" i="0" sz="1400" u="none" cap="none" strike="noStrike">
              <a:solidFill>
                <a:srgbClr val="000000"/>
              </a:solidFill>
              <a:latin typeface="Arial"/>
              <a:ea typeface="Arial"/>
              <a:cs typeface="Arial"/>
              <a:sym typeface="Arial"/>
            </a:endParaRPr>
          </a:p>
        </p:txBody>
      </p:sp>
      <p:sp>
        <p:nvSpPr>
          <p:cNvPr id="233" name="Google Shape;233;p16"/>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34" name="Google Shape;234;p16"/>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 name="Google Shape;235;p16"/>
          <p:cNvSpPr txBox="1"/>
          <p:nvPr/>
        </p:nvSpPr>
        <p:spPr>
          <a:xfrm>
            <a:off x="5370153" y="1526033"/>
            <a:ext cx="5536397" cy="3935281"/>
          </a:xfrm>
          <a:prstGeom prst="rect">
            <a:avLst/>
          </a:prstGeom>
          <a:blipFill rotWithShape="1">
            <a:blip r:embed="rId3">
              <a:alphaModFix/>
            </a:blip>
            <a:stretch>
              <a:fillRect b="0" l="0" r="0" t="-139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17"/>
          <p:cNvSpPr/>
          <p:nvPr/>
        </p:nvSpPr>
        <p:spPr>
          <a:xfrm flipH="1">
            <a:off x="19528" y="0"/>
            <a:ext cx="5421321" cy="6858000"/>
          </a:xfrm>
          <a:custGeom>
            <a:rect b="b" l="l" r="r" t="t"/>
            <a:pathLst>
              <a:path extrusionOk="0" h="6858000" w="7529613">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p17"/>
          <p:cNvSpPr txBox="1"/>
          <p:nvPr/>
        </p:nvSpPr>
        <p:spPr>
          <a:xfrm>
            <a:off x="648037" y="1298448"/>
            <a:ext cx="5895178" cy="409964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6600"/>
              <a:buFont typeface="Arial"/>
              <a:buNone/>
            </a:pPr>
            <a:r>
              <a:rPr b="0" i="0" lang="en-US" sz="6600" u="none" cap="none" strike="noStrike">
                <a:solidFill>
                  <a:srgbClr val="FFFFFF"/>
                </a:solidFill>
                <a:latin typeface="Calibri"/>
                <a:ea typeface="Calibri"/>
                <a:cs typeface="Calibri"/>
                <a:sym typeface="Calibri"/>
              </a:rPr>
              <a:t>Findings</a:t>
            </a:r>
            <a:endParaRPr b="0" i="0" sz="1400" u="none" cap="none" strike="noStrike">
              <a:solidFill>
                <a:srgbClr val="000000"/>
              </a:solidFill>
              <a:latin typeface="Arial"/>
              <a:ea typeface="Arial"/>
              <a:cs typeface="Arial"/>
              <a:sym typeface="Arial"/>
            </a:endParaRPr>
          </a:p>
        </p:txBody>
      </p:sp>
      <p:sp>
        <p:nvSpPr>
          <p:cNvPr id="243" name="Google Shape;243;p17"/>
          <p:cNvSpPr/>
          <p:nvPr/>
        </p:nvSpPr>
        <p:spPr>
          <a:xfrm>
            <a:off x="838199" y="5626353"/>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p17"/>
          <p:cNvSpPr/>
          <p:nvPr/>
        </p:nvSpPr>
        <p:spPr>
          <a:xfrm>
            <a:off x="7850653" y="5626353"/>
            <a:ext cx="3479619" cy="18288"/>
          </a:xfrm>
          <a:custGeom>
            <a:rect b="b" l="l" r="r" t="t"/>
            <a:pathLst>
              <a:path extrusionOk="0" fill="none" h="18288" w="3479619">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extrusionOk="0" h="18288" w="3479619">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17"/>
          <p:cNvSpPr txBox="1"/>
          <p:nvPr/>
        </p:nvSpPr>
        <p:spPr>
          <a:xfrm>
            <a:off x="5614975" y="407175"/>
            <a:ext cx="6322200" cy="5325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222222"/>
              </a:buClr>
              <a:buSzPts val="1700"/>
              <a:buChar char="●"/>
            </a:pPr>
            <a:r>
              <a:rPr lang="en-US" sz="1700">
                <a:solidFill>
                  <a:srgbClr val="222222"/>
                </a:solidFill>
                <a:highlight>
                  <a:srgbClr val="FFFFFF"/>
                </a:highlight>
              </a:rPr>
              <a:t>Based on the analysis conducted, it has been found that both the MACD and Bollinger Bands strategy and the EMA and Bollinger Bands strategy demonstrated exceptional performance, generating returns of 400 times the initial investment. </a:t>
            </a:r>
            <a:endParaRPr sz="1700">
              <a:solidFill>
                <a:srgbClr val="222222"/>
              </a:solidFill>
              <a:highlight>
                <a:srgbClr val="FFFFFF"/>
              </a:highlight>
            </a:endParaRPr>
          </a:p>
          <a:p>
            <a:pPr indent="0" lvl="0" marL="914400" marR="0" rtl="0" algn="l">
              <a:lnSpc>
                <a:spcPct val="100000"/>
              </a:lnSpc>
              <a:spcBef>
                <a:spcPts val="0"/>
              </a:spcBef>
              <a:spcAft>
                <a:spcPts val="0"/>
              </a:spcAft>
              <a:buNone/>
            </a:pPr>
            <a:r>
              <a:t/>
            </a:r>
            <a:endParaRPr sz="1700">
              <a:solidFill>
                <a:srgbClr val="222222"/>
              </a:solidFill>
              <a:highlight>
                <a:srgbClr val="FFFFFF"/>
              </a:highlight>
            </a:endParaRPr>
          </a:p>
          <a:p>
            <a:pPr indent="-336550" lvl="0" marL="457200" marR="0" rtl="0" algn="l">
              <a:lnSpc>
                <a:spcPct val="100000"/>
              </a:lnSpc>
              <a:spcBef>
                <a:spcPts val="0"/>
              </a:spcBef>
              <a:spcAft>
                <a:spcPts val="0"/>
              </a:spcAft>
              <a:buClr>
                <a:srgbClr val="222222"/>
              </a:buClr>
              <a:buSzPts val="1700"/>
              <a:buChar char="●"/>
            </a:pPr>
            <a:r>
              <a:rPr lang="en-US" sz="1700">
                <a:solidFill>
                  <a:srgbClr val="222222"/>
                </a:solidFill>
                <a:highlight>
                  <a:srgbClr val="FFFFFF"/>
                </a:highlight>
              </a:rPr>
              <a:t>These findings suggest that both strategies were highly effective in identifying potential trend reversals and utilizing the Bollinger Bands' middle band as an exit strategy.</a:t>
            </a:r>
            <a:endParaRPr sz="1700">
              <a:solidFill>
                <a:srgbClr val="222222"/>
              </a:solidFill>
              <a:highlight>
                <a:srgbClr val="FFFFFF"/>
              </a:highlight>
            </a:endParaRPr>
          </a:p>
          <a:p>
            <a:pPr indent="0" lvl="0" marL="914400" marR="0" rtl="0" algn="l">
              <a:lnSpc>
                <a:spcPct val="100000"/>
              </a:lnSpc>
              <a:spcBef>
                <a:spcPts val="0"/>
              </a:spcBef>
              <a:spcAft>
                <a:spcPts val="0"/>
              </a:spcAft>
              <a:buNone/>
            </a:pPr>
            <a:r>
              <a:t/>
            </a:r>
            <a:endParaRPr sz="1700">
              <a:solidFill>
                <a:schemeClr val="dk1"/>
              </a:solidFill>
            </a:endParaRPr>
          </a:p>
          <a:p>
            <a:pPr indent="-336550" lvl="0" marL="457200" marR="0" rtl="0" algn="l">
              <a:lnSpc>
                <a:spcPct val="100000"/>
              </a:lnSpc>
              <a:spcBef>
                <a:spcPts val="0"/>
              </a:spcBef>
              <a:spcAft>
                <a:spcPts val="0"/>
              </a:spcAft>
              <a:buClr>
                <a:srgbClr val="222222"/>
              </a:buClr>
              <a:buSzPts val="1700"/>
              <a:buChar char="●"/>
            </a:pPr>
            <a:r>
              <a:rPr lang="en-US" sz="1700">
                <a:solidFill>
                  <a:srgbClr val="222222"/>
                </a:solidFill>
                <a:highlight>
                  <a:srgbClr val="FFFFFF"/>
                </a:highlight>
              </a:rPr>
              <a:t>These findings highlight the effectiveness of incorporating the Bollinger Bands into trading strategies alongside either the MACD or EMA indicators. </a:t>
            </a:r>
            <a:endParaRPr sz="1700">
              <a:solidFill>
                <a:srgbClr val="222222"/>
              </a:solidFill>
              <a:highlight>
                <a:srgbClr val="FFFFFF"/>
              </a:highlight>
            </a:endParaRPr>
          </a:p>
          <a:p>
            <a:pPr indent="0" lvl="0" marL="914400" marR="0" rtl="0" algn="l">
              <a:lnSpc>
                <a:spcPct val="100000"/>
              </a:lnSpc>
              <a:spcBef>
                <a:spcPts val="0"/>
              </a:spcBef>
              <a:spcAft>
                <a:spcPts val="0"/>
              </a:spcAft>
              <a:buNone/>
            </a:pPr>
            <a:r>
              <a:t/>
            </a:r>
            <a:endParaRPr sz="1700">
              <a:solidFill>
                <a:srgbClr val="222222"/>
              </a:solidFill>
              <a:highlight>
                <a:srgbClr val="FFFFFF"/>
              </a:highlight>
            </a:endParaRPr>
          </a:p>
          <a:p>
            <a:pPr indent="-336550" lvl="0" marL="457200" marR="0" rtl="0" algn="l">
              <a:lnSpc>
                <a:spcPct val="100000"/>
              </a:lnSpc>
              <a:spcBef>
                <a:spcPts val="0"/>
              </a:spcBef>
              <a:spcAft>
                <a:spcPts val="0"/>
              </a:spcAft>
              <a:buClr>
                <a:srgbClr val="222222"/>
              </a:buClr>
              <a:buSzPts val="1700"/>
              <a:buChar char="●"/>
            </a:pPr>
            <a:r>
              <a:rPr lang="en-US" sz="1700">
                <a:solidFill>
                  <a:srgbClr val="222222"/>
                </a:solidFill>
                <a:highlight>
                  <a:srgbClr val="FFFFFF"/>
                </a:highlight>
              </a:rPr>
              <a:t>Traders can utilize the Bollinger Bands to confirm potential trend reversals, determine entry and exit points, and manage risk more efficiently.</a:t>
            </a:r>
            <a:endParaRPr sz="1700">
              <a:solidFill>
                <a:srgbClr val="222222"/>
              </a:solidFill>
              <a:highlight>
                <a:srgbClr val="FFFFFF"/>
              </a:highlight>
            </a:endParaRPr>
          </a:p>
          <a:p>
            <a:pPr indent="0" lvl="0" marL="914400" marR="0" rtl="0" algn="l">
              <a:lnSpc>
                <a:spcPct val="100000"/>
              </a:lnSpc>
              <a:spcBef>
                <a:spcPts val="0"/>
              </a:spcBef>
              <a:spcAft>
                <a:spcPts val="0"/>
              </a:spcAft>
              <a:buNone/>
            </a:pPr>
            <a:r>
              <a:t/>
            </a:r>
            <a:endParaRPr sz="17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g1e49655165b_0_51"/>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g1e49655165b_0_51"/>
          <p:cNvSpPr/>
          <p:nvPr/>
        </p:nvSpPr>
        <p:spPr>
          <a:xfrm flipH="1">
            <a:off x="-5436" y="0"/>
            <a:ext cx="5647210" cy="6858000"/>
          </a:xfrm>
          <a:custGeom>
            <a:rect b="b" l="l" r="r" t="t"/>
            <a:pathLst>
              <a:path extrusionOk="0" h="6858000" w="7529613">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g1e49655165b_0_51"/>
          <p:cNvSpPr txBox="1"/>
          <p:nvPr/>
        </p:nvSpPr>
        <p:spPr>
          <a:xfrm>
            <a:off x="648037" y="1298448"/>
            <a:ext cx="5895300" cy="40995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6600"/>
              <a:buFont typeface="Arial"/>
              <a:buNone/>
            </a:pPr>
            <a:r>
              <a:rPr b="0" i="0" lang="en-US" sz="6600" u="none" cap="none" strike="noStrike">
                <a:solidFill>
                  <a:srgbClr val="FFFFFF"/>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sp>
        <p:nvSpPr>
          <p:cNvPr id="253" name="Google Shape;253;g1e49655165b_0_51"/>
          <p:cNvSpPr/>
          <p:nvPr/>
        </p:nvSpPr>
        <p:spPr>
          <a:xfrm>
            <a:off x="838199" y="5626353"/>
            <a:ext cx="4243589" cy="18288"/>
          </a:xfrm>
          <a:custGeom>
            <a:rect b="b" l="l" r="r" t="t"/>
            <a:pathLst>
              <a:path extrusionOk="0" fill="none" h="18288"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extrusionOk="0" h="18288"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cap="rnd" cmpd="sng" w="41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g1e49655165b_0_51"/>
          <p:cNvSpPr/>
          <p:nvPr/>
        </p:nvSpPr>
        <p:spPr>
          <a:xfrm>
            <a:off x="7850653" y="5626353"/>
            <a:ext cx="3479619" cy="18288"/>
          </a:xfrm>
          <a:custGeom>
            <a:rect b="b" l="l" r="r" t="t"/>
            <a:pathLst>
              <a:path extrusionOk="0" fill="none" h="18288" w="3479619">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extrusionOk="0" h="18288" w="3479619">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g1e49655165b_0_51"/>
          <p:cNvSpPr txBox="1"/>
          <p:nvPr/>
        </p:nvSpPr>
        <p:spPr>
          <a:xfrm>
            <a:off x="5735550" y="715275"/>
            <a:ext cx="6148200" cy="441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22222"/>
              </a:buClr>
              <a:buSzPts val="1600"/>
              <a:buChar char="●"/>
            </a:pPr>
            <a:r>
              <a:rPr lang="en-US" sz="1600">
                <a:solidFill>
                  <a:srgbClr val="222222"/>
                </a:solidFill>
                <a:highlight>
                  <a:srgbClr val="FFFFFF"/>
                </a:highlight>
              </a:rPr>
              <a:t>It is important to note that while both strategies produced remarkable returns, individual preferences, risk tolerance, and market conditions should be considered when selecting a trading strategy. </a:t>
            </a:r>
            <a:endParaRPr sz="1600">
              <a:solidFill>
                <a:srgbClr val="222222"/>
              </a:solidFill>
              <a:highlight>
                <a:srgbClr val="FFFFFF"/>
              </a:highlight>
            </a:endParaRPr>
          </a:p>
          <a:p>
            <a:pPr indent="0" lvl="0" marL="457200" rtl="0" algn="l">
              <a:spcBef>
                <a:spcPts val="0"/>
              </a:spcBef>
              <a:spcAft>
                <a:spcPts val="0"/>
              </a:spcAft>
              <a:buNone/>
            </a:pPr>
            <a:r>
              <a:t/>
            </a:r>
            <a:endParaRPr sz="1600">
              <a:solidFill>
                <a:srgbClr val="222222"/>
              </a:solidFill>
              <a:highlight>
                <a:srgbClr val="FFFFFF"/>
              </a:highlight>
            </a:endParaRPr>
          </a:p>
          <a:p>
            <a:pPr indent="-330200" lvl="0" marL="457200" rtl="0" algn="l">
              <a:spcBef>
                <a:spcPts val="0"/>
              </a:spcBef>
              <a:spcAft>
                <a:spcPts val="0"/>
              </a:spcAft>
              <a:buClr>
                <a:srgbClr val="222222"/>
              </a:buClr>
              <a:buSzPts val="1600"/>
              <a:buChar char="●"/>
            </a:pPr>
            <a:r>
              <a:rPr lang="en-US" sz="1600">
                <a:solidFill>
                  <a:srgbClr val="222222"/>
                </a:solidFill>
                <a:highlight>
                  <a:srgbClr val="FFFFFF"/>
                </a:highlight>
              </a:rPr>
              <a:t>In summary, based on the analysis conducted, both the MACD and Bollinger Bands strategy and the EMA and Bollinger Bands strategy demonstrated exceptional performance, producing returns of 400 times the initial investment. </a:t>
            </a:r>
            <a:endParaRPr sz="1600">
              <a:solidFill>
                <a:srgbClr val="222222"/>
              </a:solidFill>
              <a:highlight>
                <a:srgbClr val="FFFFFF"/>
              </a:highlight>
            </a:endParaRPr>
          </a:p>
          <a:p>
            <a:pPr indent="0" lvl="0" marL="457200" rtl="0" algn="l">
              <a:spcBef>
                <a:spcPts val="0"/>
              </a:spcBef>
              <a:spcAft>
                <a:spcPts val="0"/>
              </a:spcAft>
              <a:buNone/>
            </a:pPr>
            <a:r>
              <a:t/>
            </a:r>
            <a:endParaRPr sz="1600">
              <a:solidFill>
                <a:srgbClr val="222222"/>
              </a:solidFill>
              <a:highlight>
                <a:srgbClr val="FFFFFF"/>
              </a:highlight>
            </a:endParaRPr>
          </a:p>
          <a:p>
            <a:pPr indent="-330200" lvl="0" marL="457200" rtl="0" algn="l">
              <a:spcBef>
                <a:spcPts val="0"/>
              </a:spcBef>
              <a:spcAft>
                <a:spcPts val="0"/>
              </a:spcAft>
              <a:buClr>
                <a:srgbClr val="222222"/>
              </a:buClr>
              <a:buSzPts val="1600"/>
              <a:buChar char="●"/>
            </a:pPr>
            <a:r>
              <a:rPr lang="en-US" sz="1600">
                <a:solidFill>
                  <a:srgbClr val="222222"/>
                </a:solidFill>
                <a:highlight>
                  <a:srgbClr val="FFFFFF"/>
                </a:highlight>
              </a:rPr>
              <a:t>By incorporating the Bollinger Bands into their trading strategies alongside the MACD or EMA indicators, traders can potentially achieve significant profitability and enhance their decision-making processes in dynamic financial markets.</a:t>
            </a:r>
            <a:endParaRPr sz="19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
          <p:cNvSpPr/>
          <p:nvPr/>
        </p:nvSpPr>
        <p:spPr>
          <a:xfrm>
            <a:off x="0" y="0"/>
            <a:ext cx="12192000" cy="6858000"/>
          </a:xfrm>
          <a:prstGeom prst="rect">
            <a:avLst/>
          </a:prstGeom>
          <a:gradFill>
            <a:gsLst>
              <a:gs pos="0">
                <a:srgbClr val="5E7492"/>
              </a:gs>
              <a:gs pos="100000">
                <a:srgbClr val="2F353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txBox="1"/>
          <p:nvPr/>
        </p:nvSpPr>
        <p:spPr>
          <a:xfrm>
            <a:off x="838200" y="448721"/>
            <a:ext cx="4707671" cy="122565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Objective</a:t>
            </a:r>
            <a:endParaRPr b="0" i="0" sz="1400" u="none" cap="none" strike="noStrike">
              <a:solidFill>
                <a:srgbClr val="000000"/>
              </a:solidFill>
              <a:latin typeface="Arial"/>
              <a:ea typeface="Arial"/>
              <a:cs typeface="Arial"/>
              <a:sym typeface="Arial"/>
            </a:endParaRPr>
          </a:p>
        </p:txBody>
      </p:sp>
      <p:cxnSp>
        <p:nvCxnSpPr>
          <p:cNvPr id="101" name="Google Shape;101;p2"/>
          <p:cNvCxnSpPr/>
          <p:nvPr/>
        </p:nvCxnSpPr>
        <p:spPr>
          <a:xfrm rot="10800000">
            <a:off x="831873" y="1749756"/>
            <a:ext cx="4718304" cy="0"/>
          </a:xfrm>
          <a:prstGeom prst="straightConnector1">
            <a:avLst/>
          </a:prstGeom>
          <a:noFill/>
          <a:ln cap="flat" cmpd="sng" w="12700">
            <a:solidFill>
              <a:schemeClr val="accent2"/>
            </a:solidFill>
            <a:prstDash val="solid"/>
            <a:miter lim="800000"/>
            <a:headEnd len="sm" w="sm" type="none"/>
            <a:tailEnd len="sm" w="sm" type="none"/>
          </a:ln>
        </p:spPr>
      </p:cxnSp>
      <p:sp>
        <p:nvSpPr>
          <p:cNvPr id="102" name="Google Shape;102;p2"/>
          <p:cNvSpPr txBox="1"/>
          <p:nvPr/>
        </p:nvSpPr>
        <p:spPr>
          <a:xfrm>
            <a:off x="897769" y="1909192"/>
            <a:ext cx="4586513" cy="3647710"/>
          </a:xfrm>
          <a:prstGeom prst="rect">
            <a:avLst/>
          </a:prstGeom>
          <a:noFill/>
          <a:ln>
            <a:noFill/>
          </a:ln>
        </p:spPr>
        <p:txBody>
          <a:bodyPr anchorCtr="0" anchor="t" bIns="45700" lIns="91425" spcFirstLastPara="1" rIns="91425" wrap="square" tIns="45700">
            <a:normAutofit lnSpcReduction="10000"/>
          </a:bodyPr>
          <a:lstStyle/>
          <a:p>
            <a:pPr indent="-228600" lvl="0" marL="285750" marR="0" rtl="0" algn="l">
              <a:lnSpc>
                <a:spcPct val="90000"/>
              </a:lnSpc>
              <a:spcBef>
                <a:spcPts val="0"/>
              </a:spcBef>
              <a:spcAft>
                <a:spcPts val="0"/>
              </a:spcAft>
              <a:buClr>
                <a:schemeClr val="lt1"/>
              </a:buClr>
              <a:buSzPts val="1300"/>
              <a:buFont typeface="Arial"/>
              <a:buChar char="•"/>
            </a:pPr>
            <a:r>
              <a:rPr b="0" i="0" lang="en-US" sz="1300" u="none" cap="none" strike="noStrike">
                <a:solidFill>
                  <a:schemeClr val="lt1"/>
                </a:solidFill>
                <a:latin typeface="Calibri"/>
                <a:ea typeface="Calibri"/>
                <a:cs typeface="Calibri"/>
                <a:sym typeface="Calibri"/>
              </a:rPr>
              <a:t>The objective of this presentation is to evaluate and compare the performance of two trading strategies that combine popular indicators with the </a:t>
            </a:r>
            <a:r>
              <a:rPr lang="en-US" sz="1300">
                <a:solidFill>
                  <a:schemeClr val="lt1"/>
                </a:solidFill>
                <a:latin typeface="Calibri"/>
                <a:ea typeface="Calibri"/>
                <a:cs typeface="Calibri"/>
                <a:sym typeface="Calibri"/>
              </a:rPr>
              <a:t>Bollinger Band</a:t>
            </a:r>
            <a:r>
              <a:rPr b="0" i="0" lang="en-US" sz="130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82550" lvl="0" marL="0" marR="0" rtl="0" algn="l">
              <a:lnSpc>
                <a:spcPct val="90000"/>
              </a:lnSpc>
              <a:spcBef>
                <a:spcPts val="600"/>
              </a:spcBef>
              <a:spcAft>
                <a:spcPts val="0"/>
              </a:spcAft>
              <a:buClr>
                <a:schemeClr val="dk1"/>
              </a:buClr>
              <a:buSzPts val="1300"/>
              <a:buFont typeface="Arial"/>
              <a:buNone/>
            </a:pPr>
            <a:r>
              <a:t/>
            </a:r>
            <a:endParaRPr b="0" i="0" sz="1300" u="none" cap="none" strike="noStrike">
              <a:solidFill>
                <a:schemeClr val="lt1"/>
              </a:solidFill>
              <a:latin typeface="Calibri"/>
              <a:ea typeface="Calibri"/>
              <a:cs typeface="Calibri"/>
              <a:sym typeface="Calibri"/>
            </a:endParaRPr>
          </a:p>
          <a:p>
            <a:pPr indent="-228600" lvl="0" marL="285750" marR="0" rtl="0" algn="l">
              <a:lnSpc>
                <a:spcPct val="90000"/>
              </a:lnSpc>
              <a:spcBef>
                <a:spcPts val="600"/>
              </a:spcBef>
              <a:spcAft>
                <a:spcPts val="0"/>
              </a:spcAft>
              <a:buClr>
                <a:schemeClr val="lt1"/>
              </a:buClr>
              <a:buSzPts val="1300"/>
              <a:buFont typeface="Arial"/>
              <a:buChar char="•"/>
            </a:pPr>
            <a:r>
              <a:rPr b="0" i="0" lang="en-US" sz="1300" u="none" cap="none" strike="noStrike">
                <a:solidFill>
                  <a:schemeClr val="lt1"/>
                </a:solidFill>
                <a:latin typeface="Calibri"/>
                <a:ea typeface="Calibri"/>
                <a:cs typeface="Calibri"/>
                <a:sym typeface="Calibri"/>
              </a:rPr>
              <a:t>Specifically, we will examine the effectiveness of combining the Exponential Moving Average (EMA) with </a:t>
            </a:r>
            <a:r>
              <a:rPr lang="en-US" sz="1300">
                <a:solidFill>
                  <a:schemeClr val="lt1"/>
                </a:solidFill>
                <a:latin typeface="Calibri"/>
                <a:ea typeface="Calibri"/>
                <a:cs typeface="Calibri"/>
                <a:sym typeface="Calibri"/>
              </a:rPr>
              <a:t>bollinger band</a:t>
            </a:r>
            <a:r>
              <a:rPr b="0" i="0" lang="en-US" sz="1300" u="none" cap="none" strike="noStrike">
                <a:solidFill>
                  <a:schemeClr val="lt1"/>
                </a:solidFill>
                <a:latin typeface="Calibri"/>
                <a:ea typeface="Calibri"/>
                <a:cs typeface="Calibri"/>
                <a:sym typeface="Calibri"/>
              </a:rPr>
              <a:t> and the Moving Average Convergence Divergence (MACD) with </a:t>
            </a:r>
            <a:r>
              <a:rPr lang="en-US" sz="1300">
                <a:solidFill>
                  <a:schemeClr val="lt1"/>
                </a:solidFill>
                <a:latin typeface="Calibri"/>
                <a:ea typeface="Calibri"/>
                <a:cs typeface="Calibri"/>
                <a:sym typeface="Calibri"/>
              </a:rPr>
              <a:t>bollinger band</a:t>
            </a:r>
            <a:r>
              <a:rPr b="0" i="0" lang="en-US" sz="130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82550" lvl="0" marL="0" marR="0" rtl="0" algn="l">
              <a:lnSpc>
                <a:spcPct val="90000"/>
              </a:lnSpc>
              <a:spcBef>
                <a:spcPts val="600"/>
              </a:spcBef>
              <a:spcAft>
                <a:spcPts val="0"/>
              </a:spcAft>
              <a:buClr>
                <a:schemeClr val="dk1"/>
              </a:buClr>
              <a:buSzPts val="1300"/>
              <a:buFont typeface="Arial"/>
              <a:buNone/>
            </a:pPr>
            <a:r>
              <a:t/>
            </a:r>
            <a:endParaRPr b="0" i="0" sz="1300" u="none" cap="none" strike="noStrike">
              <a:solidFill>
                <a:schemeClr val="lt1"/>
              </a:solidFill>
              <a:latin typeface="Calibri"/>
              <a:ea typeface="Calibri"/>
              <a:cs typeface="Calibri"/>
              <a:sym typeface="Calibri"/>
            </a:endParaRPr>
          </a:p>
          <a:p>
            <a:pPr indent="-228600" lvl="0" marL="285750" marR="0" rtl="0" algn="l">
              <a:lnSpc>
                <a:spcPct val="90000"/>
              </a:lnSpc>
              <a:spcBef>
                <a:spcPts val="600"/>
              </a:spcBef>
              <a:spcAft>
                <a:spcPts val="0"/>
              </a:spcAft>
              <a:buClr>
                <a:schemeClr val="lt1"/>
              </a:buClr>
              <a:buSzPts val="1300"/>
              <a:buFont typeface="Arial"/>
              <a:buChar char="•"/>
            </a:pPr>
            <a:r>
              <a:rPr b="0" i="0" lang="en-US" sz="1300" u="none" cap="none" strike="noStrike">
                <a:solidFill>
                  <a:schemeClr val="lt1"/>
                </a:solidFill>
                <a:latin typeface="Calibri"/>
                <a:ea typeface="Calibri"/>
                <a:cs typeface="Calibri"/>
                <a:sym typeface="Calibri"/>
              </a:rPr>
              <a:t>The aim is to determine which strategy demonstrates superior performance in identifying potential trend reversals, generating accurate trading signals, and maximizing profit potential. </a:t>
            </a:r>
            <a:endParaRPr b="0" i="0" sz="1400" u="none" cap="none" strike="noStrike">
              <a:solidFill>
                <a:srgbClr val="000000"/>
              </a:solidFill>
              <a:latin typeface="Arial"/>
              <a:ea typeface="Arial"/>
              <a:cs typeface="Arial"/>
              <a:sym typeface="Arial"/>
            </a:endParaRPr>
          </a:p>
          <a:p>
            <a:pPr indent="82550" lvl="0" marL="0" marR="0" rtl="0" algn="l">
              <a:lnSpc>
                <a:spcPct val="90000"/>
              </a:lnSpc>
              <a:spcBef>
                <a:spcPts val="600"/>
              </a:spcBef>
              <a:spcAft>
                <a:spcPts val="0"/>
              </a:spcAft>
              <a:buClr>
                <a:schemeClr val="dk1"/>
              </a:buClr>
              <a:buSzPts val="1300"/>
              <a:buFont typeface="Arial"/>
              <a:buNone/>
            </a:pPr>
            <a:r>
              <a:t/>
            </a:r>
            <a:endParaRPr b="0" i="0" sz="1300" u="none" cap="none" strike="noStrike">
              <a:solidFill>
                <a:schemeClr val="lt1"/>
              </a:solidFill>
              <a:latin typeface="Calibri"/>
              <a:ea typeface="Calibri"/>
              <a:cs typeface="Calibri"/>
              <a:sym typeface="Calibri"/>
            </a:endParaRPr>
          </a:p>
          <a:p>
            <a:pPr indent="-228600" lvl="0" marL="285750" marR="0" rtl="0" algn="l">
              <a:lnSpc>
                <a:spcPct val="90000"/>
              </a:lnSpc>
              <a:spcBef>
                <a:spcPts val="600"/>
              </a:spcBef>
              <a:spcAft>
                <a:spcPts val="0"/>
              </a:spcAft>
              <a:buClr>
                <a:schemeClr val="lt1"/>
              </a:buClr>
              <a:buSzPts val="1300"/>
              <a:buFont typeface="Arial"/>
              <a:buChar char="•"/>
            </a:pPr>
            <a:r>
              <a:rPr b="0" i="0" lang="en-US" sz="1300" u="none" cap="none" strike="noStrike">
                <a:solidFill>
                  <a:schemeClr val="lt1"/>
                </a:solidFill>
                <a:latin typeface="Calibri"/>
                <a:ea typeface="Calibri"/>
                <a:cs typeface="Calibri"/>
                <a:sym typeface="Calibri"/>
              </a:rPr>
              <a:t>By analyzing historical data and key performance metrics, we seek to provide insights into the effectiveness of these combined strategies and their potential value in enhancing trading decisions.</a:t>
            </a:r>
            <a:endParaRPr b="0" i="0" sz="1400" u="none" cap="none" strike="noStrike">
              <a:solidFill>
                <a:srgbClr val="000000"/>
              </a:solidFill>
              <a:latin typeface="Arial"/>
              <a:ea typeface="Arial"/>
              <a:cs typeface="Arial"/>
              <a:sym typeface="Arial"/>
            </a:endParaRPr>
          </a:p>
        </p:txBody>
      </p:sp>
      <p:cxnSp>
        <p:nvCxnSpPr>
          <p:cNvPr id="103" name="Google Shape;103;p2"/>
          <p:cNvCxnSpPr/>
          <p:nvPr/>
        </p:nvCxnSpPr>
        <p:spPr>
          <a:xfrm rot="10800000">
            <a:off x="834027" y="5707672"/>
            <a:ext cx="4713997" cy="0"/>
          </a:xfrm>
          <a:prstGeom prst="straightConnector1">
            <a:avLst/>
          </a:prstGeom>
          <a:noFill/>
          <a:ln cap="flat" cmpd="sng" w="12700">
            <a:solidFill>
              <a:schemeClr val="accent2"/>
            </a:solidFill>
            <a:prstDash val="solid"/>
            <a:miter lim="800000"/>
            <a:headEnd len="sm" w="sm" type="none"/>
            <a:tailEnd len="sm" w="sm" type="none"/>
          </a:ln>
        </p:spPr>
      </p:cxnSp>
      <p:pic>
        <p:nvPicPr>
          <p:cNvPr descr="Graph" id="104" name="Google Shape;104;p2"/>
          <p:cNvPicPr preferRelativeResize="0"/>
          <p:nvPr/>
        </p:nvPicPr>
        <p:blipFill rotWithShape="1">
          <a:blip r:embed="rId3">
            <a:alphaModFix/>
          </a:blip>
          <a:srcRect b="0" l="16613" r="31746" t="0"/>
          <a:stretch/>
        </p:blipFill>
        <p:spPr>
          <a:xfrm>
            <a:off x="6525453" y="10"/>
            <a:ext cx="5666547" cy="6857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3"/>
          <p:cNvSpPr txBox="1"/>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rgbClr val="FFFFFF"/>
                </a:solidFill>
                <a:latin typeface="Calibri"/>
                <a:ea typeface="Calibri"/>
                <a:cs typeface="Calibri"/>
                <a:sym typeface="Calibri"/>
              </a:rPr>
              <a:t>Overview of the EMA and </a:t>
            </a:r>
            <a:r>
              <a:rPr lang="en-US" sz="4400">
                <a:solidFill>
                  <a:srgbClr val="FFFFFF"/>
                </a:solidFill>
                <a:latin typeface="Calibri"/>
                <a:ea typeface="Calibri"/>
                <a:cs typeface="Calibri"/>
                <a:sym typeface="Calibri"/>
              </a:rPr>
              <a:t>Bollinger band</a:t>
            </a:r>
            <a:r>
              <a:rPr b="0" i="0" lang="en-US" sz="4400" u="none" cap="none" strike="noStrike">
                <a:solidFill>
                  <a:srgbClr val="FFFFFF"/>
                </a:solidFill>
                <a:latin typeface="Calibri"/>
                <a:ea typeface="Calibri"/>
                <a:cs typeface="Calibri"/>
                <a:sym typeface="Calibri"/>
              </a:rPr>
              <a:t> Combination Strategy</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3"/>
          <p:cNvSpPr txBox="1"/>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107950" lvl="0" marL="0" marR="0" rtl="0" algn="l">
              <a:lnSpc>
                <a:spcPct val="90000"/>
              </a:lnSpc>
              <a:spcBef>
                <a:spcPts val="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107950" lvl="0" marL="0" marR="0" rtl="0" algn="l">
              <a:lnSpc>
                <a:spcPct val="90000"/>
              </a:lnSpc>
              <a:spcBef>
                <a:spcPts val="8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Let's begin by discussing the strategy that combines the Exponential Moving Average (EMA) with the Relative Strength Index (RSI).</a:t>
            </a:r>
            <a:endParaRPr b="0" i="0" sz="1400" u="none" cap="none" strike="noStrike">
              <a:solidFill>
                <a:srgbClr val="000000"/>
              </a:solidFill>
              <a:latin typeface="Arial"/>
              <a:ea typeface="Arial"/>
              <a:cs typeface="Arial"/>
              <a:sym typeface="Arial"/>
            </a:endParaRPr>
          </a:p>
          <a:p>
            <a:pPr indent="107950" lvl="0" marL="0" marR="0" rtl="0" algn="l">
              <a:lnSpc>
                <a:spcPct val="90000"/>
              </a:lnSpc>
              <a:spcBef>
                <a:spcPts val="80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228600" lvl="0" marL="285750" marR="0" rtl="0" algn="l">
              <a:lnSpc>
                <a:spcPct val="90000"/>
              </a:lnSpc>
              <a:spcBef>
                <a:spcPts val="8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EMA: The EMA is a trend-following indicator that provides a smoothed line representing the average price over a selected time period. By combining the EMA with RSI, we can benefit from the EMA's ability to identify trends while  leveraging the RSI's overbought and oversold conditions as potential reversal points.</a:t>
            </a:r>
            <a:endParaRPr b="0" i="0" sz="1400" u="none" cap="none" strike="noStrike">
              <a:solidFill>
                <a:srgbClr val="000000"/>
              </a:solidFill>
              <a:latin typeface="Arial"/>
              <a:ea typeface="Arial"/>
              <a:cs typeface="Arial"/>
              <a:sym typeface="Arial"/>
            </a:endParaRPr>
          </a:p>
          <a:p>
            <a:pPr indent="107950" lvl="0" marL="0" marR="0" rtl="0" algn="l">
              <a:lnSpc>
                <a:spcPct val="90000"/>
              </a:lnSpc>
              <a:spcBef>
                <a:spcPts val="80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a:p>
            <a:pPr indent="-228600" lvl="0" marL="285750" marR="0" rtl="0" algn="l">
              <a:lnSpc>
                <a:spcPct val="90000"/>
              </a:lnSpc>
              <a:spcBef>
                <a:spcPts val="800"/>
              </a:spcBef>
              <a:spcAft>
                <a:spcPts val="0"/>
              </a:spcAft>
              <a:buClr>
                <a:schemeClr val="dk1"/>
              </a:buClr>
              <a:buSzPts val="1700"/>
              <a:buFont typeface="Arial"/>
              <a:buChar char="•"/>
            </a:pPr>
            <a:r>
              <a:rPr lang="en-US" sz="1700">
                <a:solidFill>
                  <a:schemeClr val="dk1"/>
                </a:solidFill>
                <a:latin typeface="Calibri"/>
                <a:ea typeface="Calibri"/>
                <a:cs typeface="Calibri"/>
                <a:sym typeface="Calibri"/>
              </a:rPr>
              <a:t>Bollinger Band</a:t>
            </a:r>
            <a:r>
              <a:rPr b="0" i="0" lang="en-US" sz="1700" u="none" cap="none" strike="noStrike">
                <a:solidFill>
                  <a:schemeClr val="dk1"/>
                </a:solidFill>
                <a:latin typeface="Calibri"/>
                <a:ea typeface="Calibri"/>
                <a:cs typeface="Calibri"/>
                <a:sym typeface="Calibri"/>
              </a:rPr>
              <a:t>:</a:t>
            </a:r>
            <a:r>
              <a:rPr lang="en-US" sz="1500">
                <a:solidFill>
                  <a:srgbClr val="222222"/>
                </a:solidFill>
                <a:highlight>
                  <a:srgbClr val="FFFFFF"/>
                </a:highlight>
                <a:latin typeface="Calibri"/>
                <a:ea typeface="Calibri"/>
                <a:cs typeface="Calibri"/>
                <a:sym typeface="Calibri"/>
              </a:rPr>
              <a:t>The Bollinger Bands is a popular technical analysis tool that consists of a moving average and two bands that represent price volatility. It helps identify potential price reversals, overbought and oversold conditions, and the width of price fluctuations in financial markets</a:t>
            </a:r>
            <a:endParaRPr i="0" sz="1800" u="none" cap="none" strike="noStrike">
              <a:solidFill>
                <a:srgbClr val="000000"/>
              </a:solidFill>
              <a:latin typeface="Calibri"/>
              <a:ea typeface="Calibri"/>
              <a:cs typeface="Calibri"/>
              <a:sym typeface="Calibri"/>
            </a:endParaRPr>
          </a:p>
          <a:p>
            <a:pPr indent="107950" lvl="0" marL="0" marR="0" rtl="0" algn="l">
              <a:lnSpc>
                <a:spcPct val="90000"/>
              </a:lnSpc>
              <a:spcBef>
                <a:spcPts val="800"/>
              </a:spcBef>
              <a:spcAft>
                <a:spcPts val="0"/>
              </a:spcAft>
              <a:buClr>
                <a:schemeClr val="dk1"/>
              </a:buClr>
              <a:buSzPts val="1700"/>
              <a:buFont typeface="Arial"/>
              <a:buNone/>
            </a:pPr>
            <a:r>
              <a:t/>
            </a:r>
            <a:endParaRPr i="0" sz="2100" u="none" cap="none" strike="noStrike">
              <a:solidFill>
                <a:schemeClr val="dk1"/>
              </a:solidFill>
              <a:latin typeface="Calibri"/>
              <a:ea typeface="Calibri"/>
              <a:cs typeface="Calibri"/>
              <a:sym typeface="Calibri"/>
            </a:endParaRPr>
          </a:p>
          <a:p>
            <a:pPr indent="-107950" lvl="0" marL="0" marR="0" rtl="0" algn="l">
              <a:lnSpc>
                <a:spcPct val="90000"/>
              </a:lnSpc>
              <a:spcBef>
                <a:spcPts val="8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We will analyze historical price data and evaluate the success rate, average profitability, and risk-to-reward ratio of this combined strategy to determine its effectiveness.</a:t>
            </a:r>
            <a:endParaRPr b="0" i="0" sz="1400" u="none" cap="none" strike="noStrike">
              <a:solidFill>
                <a:srgbClr val="000000"/>
              </a:solidFill>
              <a:latin typeface="Arial"/>
              <a:ea typeface="Arial"/>
              <a:cs typeface="Arial"/>
              <a:sym typeface="Arial"/>
            </a:endParaRPr>
          </a:p>
          <a:p>
            <a:pPr indent="107950" lvl="0" marL="0" marR="0" rtl="0" algn="l">
              <a:lnSpc>
                <a:spcPct val="90000"/>
              </a:lnSpc>
              <a:spcBef>
                <a:spcPts val="800"/>
              </a:spcBef>
              <a:spcAft>
                <a:spcPts val="0"/>
              </a:spcAft>
              <a:buClr>
                <a:schemeClr val="dk1"/>
              </a:buClr>
              <a:buSzPts val="1700"/>
              <a:buFont typeface="Arial"/>
              <a:buNone/>
            </a:pPr>
            <a:r>
              <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4"/>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4"/>
          <p:cNvSpPr/>
          <p:nvPr/>
        </p:nvSpPr>
        <p:spPr>
          <a:xfrm rot="10800000">
            <a:off x="2133600" y="685800"/>
            <a:ext cx="10058400" cy="5486400"/>
          </a:xfrm>
          <a:prstGeom prst="rect">
            <a:avLst/>
          </a:prstGeom>
          <a:solidFill>
            <a:srgbClr val="F2F2F2"/>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000000"/>
              </a:solidFill>
              <a:latin typeface="Helvetica Neue"/>
              <a:ea typeface="Helvetica Neue"/>
              <a:cs typeface="Helvetica Neue"/>
              <a:sym typeface="Helvetica Neue"/>
            </a:endParaRPr>
          </a:p>
        </p:txBody>
      </p:sp>
      <p:sp>
        <p:nvSpPr>
          <p:cNvPr id="120" name="Google Shape;120;p4"/>
          <p:cNvSpPr txBox="1"/>
          <p:nvPr/>
        </p:nvSpPr>
        <p:spPr>
          <a:xfrm>
            <a:off x="5907024" y="685801"/>
            <a:ext cx="5776976" cy="171631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5000"/>
              <a:buFont typeface="Arial"/>
              <a:buNone/>
            </a:pPr>
            <a:r>
              <a:rPr b="0" i="0" lang="en-US" sz="5000" u="none" cap="none" strike="noStrike">
                <a:solidFill>
                  <a:schemeClr val="dk1"/>
                </a:solidFill>
                <a:latin typeface="Calibri"/>
                <a:ea typeface="Calibri"/>
                <a:cs typeface="Calibri"/>
                <a:sym typeface="Calibri"/>
              </a:rPr>
              <a:t>EMA formula</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flipH="1" rot="10800000">
            <a:off x="0" y="3436499"/>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uto Racing" id="122" name="Google Shape;122;p4"/>
          <p:cNvPicPr preferRelativeResize="0"/>
          <p:nvPr/>
        </p:nvPicPr>
        <p:blipFill rotWithShape="1">
          <a:blip r:embed="rId3">
            <a:alphaModFix/>
          </a:blip>
          <a:srcRect b="0" l="0" r="0" t="0"/>
          <a:stretch/>
        </p:blipFill>
        <p:spPr>
          <a:xfrm>
            <a:off x="206759" y="914399"/>
            <a:ext cx="5072883" cy="5072883"/>
          </a:xfrm>
          <a:prstGeom prst="rect">
            <a:avLst/>
          </a:prstGeom>
          <a:noFill/>
          <a:ln>
            <a:noFill/>
          </a:ln>
        </p:spPr>
      </p:pic>
      <p:sp>
        <p:nvSpPr>
          <p:cNvPr id="123" name="Google Shape;123;p4"/>
          <p:cNvSpPr/>
          <p:nvPr/>
        </p:nvSpPr>
        <p:spPr>
          <a:xfrm>
            <a:off x="5596128" y="685797"/>
            <a:ext cx="118872" cy="155045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4"/>
          <p:cNvSpPr/>
          <p:nvPr/>
        </p:nvSpPr>
        <p:spPr>
          <a:xfrm flipH="1" rot="10800000">
            <a:off x="0" y="3436499"/>
            <a:ext cx="2743200" cy="2746621"/>
          </a:xfrm>
          <a:custGeom>
            <a:rect b="b" l="l" r="r" t="t"/>
            <a:pathLst>
              <a:path extrusionOk="0" h="2618803" w="2616326">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4"/>
          <p:cNvSpPr txBox="1"/>
          <p:nvPr/>
        </p:nvSpPr>
        <p:spPr>
          <a:xfrm>
            <a:off x="5907024" y="2575345"/>
            <a:ext cx="5776976" cy="3498885"/>
          </a:xfrm>
          <a:prstGeom prst="rect">
            <a:avLst/>
          </a:prstGeom>
          <a:blipFill rotWithShape="1">
            <a:blip r:embed="rId4">
              <a:alphaModFix/>
            </a:blip>
            <a:stretch>
              <a:fillRect b="0" l="-314"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12073128" y="6172201"/>
            <a:ext cx="118872"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5"/>
          <p:cNvSpPr/>
          <p:nvPr/>
        </p:nvSpPr>
        <p:spPr>
          <a:xfrm>
            <a:off x="0" y="0"/>
            <a:ext cx="12192000" cy="6858000"/>
          </a:xfrm>
          <a:prstGeom prst="rect">
            <a:avLst/>
          </a:prstGeom>
          <a:gradFill>
            <a:gsLst>
              <a:gs pos="0">
                <a:srgbClr val="424242"/>
              </a:gs>
              <a:gs pos="100000">
                <a:srgbClr val="010101"/>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7F7F7F"/>
              </a:solidFill>
              <a:latin typeface="Calibri"/>
              <a:ea typeface="Calibri"/>
              <a:cs typeface="Calibri"/>
              <a:sym typeface="Calibri"/>
            </a:endParaRPr>
          </a:p>
        </p:txBody>
      </p:sp>
      <p:cxnSp>
        <p:nvCxnSpPr>
          <p:cNvPr id="132" name="Google Shape;132;p5"/>
          <p:cNvCxnSpPr/>
          <p:nvPr/>
        </p:nvCxnSpPr>
        <p:spPr>
          <a:xfrm>
            <a:off x="585285" y="0"/>
            <a:ext cx="0" cy="6858000"/>
          </a:xfrm>
          <a:prstGeom prst="straightConnector1">
            <a:avLst/>
          </a:prstGeom>
          <a:noFill/>
          <a:ln cap="flat" cmpd="sng" w="12700">
            <a:solidFill>
              <a:schemeClr val="accent2"/>
            </a:solidFill>
            <a:prstDash val="solid"/>
            <a:miter lim="800000"/>
            <a:headEnd len="sm" w="sm" type="none"/>
            <a:tailEnd len="sm" w="sm" type="none"/>
          </a:ln>
        </p:spPr>
      </p:cxnSp>
      <p:cxnSp>
        <p:nvCxnSpPr>
          <p:cNvPr id="133" name="Google Shape;133;p5"/>
          <p:cNvCxnSpPr/>
          <p:nvPr/>
        </p:nvCxnSpPr>
        <p:spPr>
          <a:xfrm rot="10800000">
            <a:off x="0" y="6252485"/>
            <a:ext cx="12192000" cy="0"/>
          </a:xfrm>
          <a:prstGeom prst="straightConnector1">
            <a:avLst/>
          </a:prstGeom>
          <a:noFill/>
          <a:ln cap="flat" cmpd="sng" w="12700">
            <a:solidFill>
              <a:schemeClr val="accent2"/>
            </a:solidFill>
            <a:prstDash val="solid"/>
            <a:miter lim="800000"/>
            <a:headEnd len="sm" w="sm" type="none"/>
            <a:tailEnd len="sm" w="sm" type="none"/>
          </a:ln>
        </p:spPr>
      </p:cxnSp>
      <p:sp>
        <p:nvSpPr>
          <p:cNvPr id="134" name="Google Shape;134;p5"/>
          <p:cNvSpPr txBox="1"/>
          <p:nvPr/>
        </p:nvSpPr>
        <p:spPr>
          <a:xfrm>
            <a:off x="1563400" y="777850"/>
            <a:ext cx="3582900" cy="14376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Arial"/>
              <a:buNone/>
            </a:pPr>
            <a:r>
              <a:rPr lang="en-US" sz="4400">
                <a:solidFill>
                  <a:srgbClr val="FFFFFF"/>
                </a:solidFill>
                <a:latin typeface="Calibri"/>
                <a:ea typeface="Calibri"/>
                <a:cs typeface="Calibri"/>
                <a:sym typeface="Calibri"/>
              </a:rPr>
              <a:t>Bollinger Band</a:t>
            </a:r>
            <a:r>
              <a:rPr b="0" i="0" lang="en-US" sz="4400" u="none" cap="none" strike="noStrike">
                <a:solidFill>
                  <a:srgbClr val="FFFFFF"/>
                </a:solidFill>
                <a:latin typeface="Calibri"/>
                <a:ea typeface="Calibri"/>
                <a:cs typeface="Calibri"/>
                <a:sym typeface="Calibri"/>
              </a:rPr>
              <a:t> Formula</a:t>
            </a:r>
            <a:endParaRPr b="0" i="0" sz="1400" u="none" cap="none" strike="noStrike">
              <a:solidFill>
                <a:srgbClr val="000000"/>
              </a:solidFill>
              <a:latin typeface="Arial"/>
              <a:ea typeface="Arial"/>
              <a:cs typeface="Arial"/>
              <a:sym typeface="Arial"/>
            </a:endParaRPr>
          </a:p>
        </p:txBody>
      </p:sp>
      <p:sp>
        <p:nvSpPr>
          <p:cNvPr id="135" name="Google Shape;135;p5"/>
          <p:cNvSpPr txBox="1"/>
          <p:nvPr/>
        </p:nvSpPr>
        <p:spPr>
          <a:xfrm>
            <a:off x="2855700" y="2791425"/>
            <a:ext cx="7715400" cy="33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lt1"/>
                </a:solidFill>
              </a:rPr>
              <a:t>BOLU = MA(TP,n) + m*𝝈[TP,n]</a:t>
            </a:r>
            <a:endParaRPr sz="16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lt1"/>
                </a:solidFill>
              </a:rPr>
              <a:t>BOLD = MA(TP,n) - m*𝝈[TP,n]</a:t>
            </a:r>
            <a:endParaRPr sz="16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en-US" sz="1600">
                <a:solidFill>
                  <a:schemeClr val="lt1"/>
                </a:solidFill>
              </a:rPr>
              <a:t>Where:</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BOLU = Upper Bollinger Band</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BOLD = Lower Bollinger Band</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MA=Moving average</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TP(typical price)=(High + Low + Close) / 3</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n = Number of days in smoothing period (typically 20)</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m = Number of standard deviations (typically 2)</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US" sz="1600">
                <a:solidFill>
                  <a:schemeClr val="lt1"/>
                </a:solidFill>
              </a:rPr>
              <a:t>𝝈[TP,n] = Standard deviations over last n periods of TP</a:t>
            </a:r>
            <a:endParaRPr sz="1600">
              <a:solidFill>
                <a:schemeClr val="lt1"/>
              </a:solidFill>
            </a:endParaRPr>
          </a:p>
          <a:p>
            <a:pPr indent="0" lvl="0" marL="0" marR="0" rtl="0" algn="l">
              <a:lnSpc>
                <a:spcPct val="100000"/>
              </a:lnSpc>
              <a:spcBef>
                <a:spcPts val="0"/>
              </a:spcBef>
              <a:spcAft>
                <a:spcPts val="0"/>
              </a:spcAft>
              <a:buClr>
                <a:srgbClr val="000000"/>
              </a:buClr>
              <a:buSzPts val="2300"/>
              <a:buFont typeface="Arial"/>
              <a:buNone/>
            </a:pPr>
            <a:r>
              <a:t/>
            </a:r>
            <a:endParaRPr sz="23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6"/>
          <p:cNvSpPr/>
          <p:nvPr/>
        </p:nvSpPr>
        <p:spPr>
          <a:xfrm>
            <a:off x="0" y="831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6"/>
          <p:cNvSpPr txBox="1"/>
          <p:nvPr/>
        </p:nvSpPr>
        <p:spPr>
          <a:xfrm>
            <a:off x="479394" y="1070800"/>
            <a:ext cx="3939688" cy="5583126"/>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Clr>
                <a:srgbClr val="000000"/>
              </a:buClr>
              <a:buSzPts val="6600"/>
              <a:buFont typeface="Arial"/>
              <a:buNone/>
            </a:pPr>
            <a:r>
              <a:rPr b="0" i="0" lang="en-US" sz="6600" u="none" cap="none" strike="noStrike">
                <a:solidFill>
                  <a:schemeClr val="dk1"/>
                </a:solidFill>
                <a:latin typeface="Calibri"/>
                <a:ea typeface="Calibri"/>
                <a:cs typeface="Calibri"/>
                <a:sym typeface="Calibri"/>
              </a:rPr>
              <a:t>Defining Entry and Exit Condition</a:t>
            </a:r>
            <a:endParaRPr b="0" i="0" sz="6600" u="none" cap="none" strike="noStrike">
              <a:solidFill>
                <a:schemeClr val="dk1"/>
              </a:solidFill>
              <a:latin typeface="Calibri"/>
              <a:ea typeface="Calibri"/>
              <a:cs typeface="Calibri"/>
              <a:sym typeface="Calibri"/>
            </a:endParaRPr>
          </a:p>
        </p:txBody>
      </p:sp>
      <p:cxnSp>
        <p:nvCxnSpPr>
          <p:cNvPr id="142" name="Google Shape;142;p6"/>
          <p:cNvCxnSpPr/>
          <p:nvPr/>
        </p:nvCxnSpPr>
        <p:spPr>
          <a:xfrm>
            <a:off x="4728053" y="1132114"/>
            <a:ext cx="0" cy="5717573"/>
          </a:xfrm>
          <a:prstGeom prst="straightConnector1">
            <a:avLst/>
          </a:prstGeom>
          <a:noFill/>
          <a:ln cap="sq" cmpd="sng" w="25400">
            <a:solidFill>
              <a:schemeClr val="accent1"/>
            </a:solidFill>
            <a:prstDash val="solid"/>
            <a:bevel/>
            <a:headEnd len="sm" w="sm" type="none"/>
            <a:tailEnd len="sm" w="sm" type="none"/>
          </a:ln>
        </p:spPr>
      </p:cxnSp>
      <p:grpSp>
        <p:nvGrpSpPr>
          <p:cNvPr id="143" name="Google Shape;143;p6"/>
          <p:cNvGrpSpPr/>
          <p:nvPr/>
        </p:nvGrpSpPr>
        <p:grpSpPr>
          <a:xfrm>
            <a:off x="5136936" y="2571100"/>
            <a:ext cx="6188639" cy="2588826"/>
            <a:chOff x="28401" y="1500300"/>
            <a:chExt cx="6188639" cy="2588826"/>
          </a:xfrm>
        </p:grpSpPr>
        <p:sp>
          <p:nvSpPr>
            <p:cNvPr id="144" name="Google Shape;144;p6"/>
            <p:cNvSpPr/>
            <p:nvPr/>
          </p:nvSpPr>
          <p:spPr>
            <a:xfrm>
              <a:off x="28401" y="1500302"/>
              <a:ext cx="819276" cy="819276"/>
            </a:xfrm>
            <a:prstGeom prst="ellipse">
              <a:avLst/>
            </a:prstGeom>
            <a:solidFill>
              <a:srgbClr val="F7D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p:cNvSpPr/>
            <p:nvPr/>
          </p:nvSpPr>
          <p:spPr>
            <a:xfrm>
              <a:off x="200449" y="1672350"/>
              <a:ext cx="475180" cy="47518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
            <p:cNvSpPr/>
            <p:nvPr/>
          </p:nvSpPr>
          <p:spPr>
            <a:xfrm>
              <a:off x="1023236" y="1500302"/>
              <a:ext cx="1931151" cy="81927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
            <p:cNvSpPr txBox="1"/>
            <p:nvPr/>
          </p:nvSpPr>
          <p:spPr>
            <a:xfrm>
              <a:off x="1023236" y="1500302"/>
              <a:ext cx="1931151" cy="81927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Calibri"/>
                <a:buNone/>
              </a:pPr>
              <a:r>
                <a:rPr b="0" i="0" lang="en-US" sz="1700" u="none" cap="none" strike="noStrike">
                  <a:solidFill>
                    <a:schemeClr val="dk1"/>
                  </a:solidFill>
                  <a:latin typeface="Calibri"/>
                  <a:ea typeface="Calibri"/>
                  <a:cs typeface="Calibri"/>
                  <a:sym typeface="Calibri"/>
                </a:rPr>
                <a:t>Buy Entry: When the 10 period EMA is &gt; 20 period EMA </a:t>
              </a:r>
              <a:endParaRPr b="0" i="0" sz="1700" u="none" cap="none" strike="noStrike">
                <a:solidFill>
                  <a:schemeClr val="dk1"/>
                </a:solidFill>
                <a:latin typeface="Calibri"/>
                <a:ea typeface="Calibri"/>
                <a:cs typeface="Calibri"/>
                <a:sym typeface="Calibri"/>
              </a:endParaRPr>
            </a:p>
          </p:txBody>
        </p:sp>
        <p:sp>
          <p:nvSpPr>
            <p:cNvPr id="148" name="Google Shape;148;p6"/>
            <p:cNvSpPr/>
            <p:nvPr/>
          </p:nvSpPr>
          <p:spPr>
            <a:xfrm>
              <a:off x="3290876" y="1500302"/>
              <a:ext cx="819276" cy="819276"/>
            </a:xfrm>
            <a:prstGeom prst="ellipse">
              <a:avLst/>
            </a:prstGeom>
            <a:solidFill>
              <a:srgbClr val="F7D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
            <p:cNvSpPr/>
            <p:nvPr/>
          </p:nvSpPr>
          <p:spPr>
            <a:xfrm>
              <a:off x="3462924" y="1672350"/>
              <a:ext cx="475180" cy="47518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
            <p:cNvSpPr/>
            <p:nvPr/>
          </p:nvSpPr>
          <p:spPr>
            <a:xfrm>
              <a:off x="4285712" y="1500302"/>
              <a:ext cx="1931151" cy="81927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
            <p:cNvSpPr txBox="1"/>
            <p:nvPr/>
          </p:nvSpPr>
          <p:spPr>
            <a:xfrm>
              <a:off x="4230140" y="1500300"/>
              <a:ext cx="1986900" cy="81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Calibri"/>
                <a:buNone/>
              </a:pPr>
              <a:r>
                <a:rPr b="0" i="0" lang="en-US" sz="1700" u="none" cap="none" strike="noStrike">
                  <a:solidFill>
                    <a:schemeClr val="dk1"/>
                  </a:solidFill>
                  <a:latin typeface="Calibri"/>
                  <a:ea typeface="Calibri"/>
                  <a:cs typeface="Calibri"/>
                  <a:sym typeface="Calibri"/>
                </a:rPr>
                <a:t>Exit: The </a:t>
              </a:r>
              <a:r>
                <a:rPr lang="en-US" sz="1700">
                  <a:solidFill>
                    <a:schemeClr val="dk1"/>
                  </a:solidFill>
                  <a:latin typeface="Calibri"/>
                  <a:ea typeface="Calibri"/>
                  <a:cs typeface="Calibri"/>
                  <a:sym typeface="Calibri"/>
                </a:rPr>
                <a:t>current close &lt; bollinger middleband</a:t>
              </a:r>
              <a:r>
                <a:rPr b="0" i="0" lang="en-US" sz="1700" u="none" cap="none" strike="noStrike">
                  <a:solidFill>
                    <a:schemeClr val="dk1"/>
                  </a:solidFill>
                  <a:latin typeface="Calibri"/>
                  <a:ea typeface="Calibri"/>
                  <a:cs typeface="Calibri"/>
                  <a:sym typeface="Calibri"/>
                </a:rPr>
                <a:t>.</a:t>
              </a:r>
              <a:endParaRPr b="0" i="0" sz="1700" u="none" cap="none" strike="noStrike">
                <a:solidFill>
                  <a:schemeClr val="dk1"/>
                </a:solidFill>
                <a:latin typeface="Calibri"/>
                <a:ea typeface="Calibri"/>
                <a:cs typeface="Calibri"/>
                <a:sym typeface="Calibri"/>
              </a:endParaRPr>
            </a:p>
          </p:txBody>
        </p:sp>
        <p:sp>
          <p:nvSpPr>
            <p:cNvPr id="152" name="Google Shape;152;p6"/>
            <p:cNvSpPr/>
            <p:nvPr/>
          </p:nvSpPr>
          <p:spPr>
            <a:xfrm>
              <a:off x="28401" y="3269767"/>
              <a:ext cx="819276" cy="819276"/>
            </a:xfrm>
            <a:prstGeom prst="ellipse">
              <a:avLst/>
            </a:prstGeom>
            <a:solidFill>
              <a:srgbClr val="F7D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200449" y="3441816"/>
              <a:ext cx="475180" cy="47518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1023236" y="3269767"/>
              <a:ext cx="1931151" cy="81927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
            <p:cNvSpPr txBox="1"/>
            <p:nvPr/>
          </p:nvSpPr>
          <p:spPr>
            <a:xfrm>
              <a:off x="1023236" y="3269767"/>
              <a:ext cx="1931151" cy="81927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Calibri"/>
                <a:buNone/>
              </a:pPr>
              <a:r>
                <a:rPr b="0" i="0" lang="en-US" sz="1700" u="none" cap="none" strike="noStrike">
                  <a:solidFill>
                    <a:schemeClr val="dk1"/>
                  </a:solidFill>
                  <a:latin typeface="Calibri"/>
                  <a:ea typeface="Calibri"/>
                  <a:cs typeface="Calibri"/>
                  <a:sym typeface="Calibri"/>
                </a:rPr>
                <a:t>Sell Entry: When the 10 period EMA is &lt; 20 period EMA </a:t>
              </a:r>
              <a:endParaRPr b="0" i="0" sz="1700" u="none" cap="none" strike="noStrike">
                <a:solidFill>
                  <a:schemeClr val="dk1"/>
                </a:solidFill>
                <a:latin typeface="Calibri"/>
                <a:ea typeface="Calibri"/>
                <a:cs typeface="Calibri"/>
                <a:sym typeface="Calibri"/>
              </a:endParaRPr>
            </a:p>
          </p:txBody>
        </p:sp>
        <p:sp>
          <p:nvSpPr>
            <p:cNvPr id="156" name="Google Shape;156;p6"/>
            <p:cNvSpPr/>
            <p:nvPr/>
          </p:nvSpPr>
          <p:spPr>
            <a:xfrm>
              <a:off x="3290876" y="3269767"/>
              <a:ext cx="819276" cy="819276"/>
            </a:xfrm>
            <a:prstGeom prst="ellipse">
              <a:avLst/>
            </a:prstGeom>
            <a:solidFill>
              <a:srgbClr val="F7D5C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
            <p:cNvSpPr/>
            <p:nvPr/>
          </p:nvSpPr>
          <p:spPr>
            <a:xfrm>
              <a:off x="3462924" y="3441816"/>
              <a:ext cx="475180" cy="47518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
            <p:cNvSpPr/>
            <p:nvPr/>
          </p:nvSpPr>
          <p:spPr>
            <a:xfrm>
              <a:off x="4285712" y="3269767"/>
              <a:ext cx="1931151" cy="81927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
            <p:cNvSpPr txBox="1"/>
            <p:nvPr/>
          </p:nvSpPr>
          <p:spPr>
            <a:xfrm>
              <a:off x="4229965" y="3207426"/>
              <a:ext cx="1986900" cy="881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700"/>
                <a:buFont typeface="Calibri"/>
                <a:buNone/>
              </a:pPr>
              <a:r>
                <a:rPr lang="en-US" sz="1700">
                  <a:solidFill>
                    <a:schemeClr val="dk1"/>
                  </a:solidFill>
                  <a:latin typeface="Calibri"/>
                  <a:ea typeface="Calibri"/>
                  <a:cs typeface="Calibri"/>
                  <a:sym typeface="Calibri"/>
                </a:rPr>
                <a:t>Exit: The current close &gt; bollinger middleband.</a:t>
              </a:r>
              <a:endParaRPr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700"/>
                <a:buFont typeface="Calibri"/>
                <a:buNone/>
              </a:pPr>
              <a:r>
                <a:t/>
              </a:r>
              <a:endParaRPr sz="17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7"/>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7"/>
          <p:cNvSpPr/>
          <p:nvPr/>
        </p:nvSpPr>
        <p:spPr>
          <a:xfrm>
            <a:off x="2769476" y="220196"/>
            <a:ext cx="9422524" cy="6637806"/>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7" name="Google Shape;167;p7"/>
          <p:cNvSpPr/>
          <p:nvPr/>
        </p:nvSpPr>
        <p:spPr>
          <a:xfrm>
            <a:off x="2209800" y="2099696"/>
            <a:ext cx="1942241" cy="188955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8" name="Google Shape;168;p7"/>
          <p:cNvSpPr/>
          <p:nvPr/>
        </p:nvSpPr>
        <p:spPr>
          <a:xfrm rot="-3079828">
            <a:off x="1613162" y="1492572"/>
            <a:ext cx="2987899" cy="2987899"/>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9" name="Google Shape;169;p7"/>
          <p:cNvSpPr txBox="1"/>
          <p:nvPr/>
        </p:nvSpPr>
        <p:spPr>
          <a:xfrm>
            <a:off x="7851876" y="1939150"/>
            <a:ext cx="3831300" cy="1489800"/>
          </a:xfrm>
          <a:prstGeom prst="rect">
            <a:avLst/>
          </a:prstGeom>
          <a:noFill/>
          <a:ln>
            <a:noFill/>
          </a:ln>
        </p:spPr>
        <p:txBody>
          <a:bodyPr anchorCtr="0" anchor="b" bIns="45700" lIns="91425" spcFirstLastPara="1" rIns="91425" wrap="square" tIns="45700">
            <a:normAutofit lnSpcReduction="20000"/>
          </a:bodyPr>
          <a:lstStyle/>
          <a:p>
            <a:pPr indent="0" lvl="0" marL="0" marR="0" rtl="0" algn="r">
              <a:lnSpc>
                <a:spcPct val="90000"/>
              </a:lnSpc>
              <a:spcBef>
                <a:spcPts val="0"/>
              </a:spcBef>
              <a:spcAft>
                <a:spcPts val="0"/>
              </a:spcAft>
              <a:buClr>
                <a:srgbClr val="000000"/>
              </a:buClr>
              <a:buSzPts val="6000"/>
              <a:buFont typeface="Arial"/>
              <a:buNone/>
            </a:pPr>
            <a:r>
              <a:rPr b="0" i="0" lang="en-US" sz="6000" u="none" cap="none" strike="noStrike">
                <a:solidFill>
                  <a:schemeClr val="dk1"/>
                </a:solidFill>
                <a:latin typeface="Calibri"/>
                <a:ea typeface="Calibri"/>
                <a:cs typeface="Calibri"/>
                <a:sym typeface="Calibri"/>
              </a:rPr>
              <a:t>Backtest Result</a:t>
            </a:r>
            <a:endParaRPr b="0" i="0" sz="1400" u="none" cap="none" strike="noStrike">
              <a:solidFill>
                <a:srgbClr val="000000"/>
              </a:solidFill>
              <a:latin typeface="Arial"/>
              <a:ea typeface="Arial"/>
              <a:cs typeface="Arial"/>
              <a:sym typeface="Arial"/>
            </a:endParaRPr>
          </a:p>
        </p:txBody>
      </p:sp>
      <p:pic>
        <p:nvPicPr>
          <p:cNvPr id="170" name="Google Shape;170;p7"/>
          <p:cNvPicPr preferRelativeResize="0"/>
          <p:nvPr/>
        </p:nvPicPr>
        <p:blipFill>
          <a:blip r:embed="rId3">
            <a:alphaModFix/>
          </a:blip>
          <a:stretch>
            <a:fillRect/>
          </a:stretch>
        </p:blipFill>
        <p:spPr>
          <a:xfrm>
            <a:off x="1595775" y="369787"/>
            <a:ext cx="6912425" cy="623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g1e49655165b_0_5"/>
          <p:cNvSpPr/>
          <p:nvPr/>
        </p:nvSpPr>
        <p:spPr>
          <a:xfrm>
            <a:off x="3048"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g1e49655165b_0_5"/>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g1e49655165b_0_5"/>
          <p:cNvSpPr/>
          <p:nvPr/>
        </p:nvSpPr>
        <p:spPr>
          <a:xfrm>
            <a:off x="2769476" y="220196"/>
            <a:ext cx="9420225" cy="663618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 name="Google Shape;178;g1e49655165b_0_5"/>
          <p:cNvSpPr/>
          <p:nvPr/>
        </p:nvSpPr>
        <p:spPr>
          <a:xfrm>
            <a:off x="2209800" y="2099696"/>
            <a:ext cx="1942200" cy="1889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g1e49655165b_0_5"/>
          <p:cNvSpPr/>
          <p:nvPr/>
        </p:nvSpPr>
        <p:spPr>
          <a:xfrm rot="-3079819">
            <a:off x="1613154" y="1492604"/>
            <a:ext cx="2987854" cy="2987854"/>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80" name="Google Shape;180;g1e49655165b_0_5"/>
          <p:cNvSpPr txBox="1"/>
          <p:nvPr/>
        </p:nvSpPr>
        <p:spPr>
          <a:xfrm>
            <a:off x="8548400" y="1939150"/>
            <a:ext cx="3134700" cy="1489800"/>
          </a:xfrm>
          <a:prstGeom prst="rect">
            <a:avLst/>
          </a:prstGeom>
          <a:noFill/>
          <a:ln>
            <a:noFill/>
          </a:ln>
        </p:spPr>
        <p:txBody>
          <a:bodyPr anchorCtr="0" anchor="b" bIns="45700" lIns="91425" spcFirstLastPara="1" rIns="91425" wrap="square" tIns="45700">
            <a:normAutofit fontScale="77500"/>
          </a:bodyPr>
          <a:lstStyle/>
          <a:p>
            <a:pPr indent="0" lvl="0" marL="0" marR="0" rtl="0" algn="r">
              <a:lnSpc>
                <a:spcPct val="90000"/>
              </a:lnSpc>
              <a:spcBef>
                <a:spcPts val="0"/>
              </a:spcBef>
              <a:spcAft>
                <a:spcPts val="0"/>
              </a:spcAft>
              <a:buClr>
                <a:srgbClr val="000000"/>
              </a:buClr>
              <a:buSzPct val="100000"/>
              <a:buFont typeface="Arial"/>
              <a:buNone/>
            </a:pPr>
            <a:r>
              <a:rPr b="0" i="0" lang="en-US" sz="6000" u="none" cap="none" strike="noStrike">
                <a:solidFill>
                  <a:schemeClr val="dk1"/>
                </a:solidFill>
                <a:latin typeface="Calibri"/>
                <a:ea typeface="Calibri"/>
                <a:cs typeface="Calibri"/>
                <a:sym typeface="Calibri"/>
              </a:rPr>
              <a:t>Sharpe Ratio Result</a:t>
            </a:r>
            <a:endParaRPr b="0" i="0" sz="1400" u="none" cap="none" strike="noStrike">
              <a:solidFill>
                <a:srgbClr val="000000"/>
              </a:solidFill>
              <a:latin typeface="Arial"/>
              <a:ea typeface="Arial"/>
              <a:cs typeface="Arial"/>
              <a:sym typeface="Arial"/>
            </a:endParaRPr>
          </a:p>
        </p:txBody>
      </p:sp>
      <p:pic>
        <p:nvPicPr>
          <p:cNvPr id="181" name="Google Shape;181;g1e49655165b_0_5"/>
          <p:cNvPicPr preferRelativeResize="0"/>
          <p:nvPr/>
        </p:nvPicPr>
        <p:blipFill>
          <a:blip r:embed="rId3">
            <a:alphaModFix/>
          </a:blip>
          <a:stretch>
            <a:fillRect/>
          </a:stretch>
        </p:blipFill>
        <p:spPr>
          <a:xfrm>
            <a:off x="2142325" y="551850"/>
            <a:ext cx="6275099" cy="575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1"/>
          <p:cNvSpPr/>
          <p:nvPr/>
        </p:nvSpPr>
        <p:spPr>
          <a:xfrm>
            <a:off x="0" y="0"/>
            <a:ext cx="12192000" cy="6858000"/>
          </a:xfrm>
          <a:prstGeom prst="rect">
            <a:avLst/>
          </a:prstGeom>
          <a:gradFill>
            <a:gsLst>
              <a:gs pos="0">
                <a:srgbClr val="5E7492"/>
              </a:gs>
              <a:gs pos="100000">
                <a:srgbClr val="2F353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1"/>
          <p:cNvSpPr txBox="1"/>
          <p:nvPr/>
        </p:nvSpPr>
        <p:spPr>
          <a:xfrm>
            <a:off x="838200" y="448721"/>
            <a:ext cx="4707671" cy="122565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MACD Formula</a:t>
            </a:r>
            <a:endParaRPr b="0" i="0" sz="1400" u="none" cap="none" strike="noStrike">
              <a:solidFill>
                <a:srgbClr val="000000"/>
              </a:solidFill>
              <a:latin typeface="Arial"/>
              <a:ea typeface="Arial"/>
              <a:cs typeface="Arial"/>
              <a:sym typeface="Arial"/>
            </a:endParaRPr>
          </a:p>
        </p:txBody>
      </p:sp>
      <p:cxnSp>
        <p:nvCxnSpPr>
          <p:cNvPr id="188" name="Google Shape;188;p11"/>
          <p:cNvCxnSpPr/>
          <p:nvPr/>
        </p:nvCxnSpPr>
        <p:spPr>
          <a:xfrm rot="10800000">
            <a:off x="831873" y="1749756"/>
            <a:ext cx="4718304" cy="0"/>
          </a:xfrm>
          <a:prstGeom prst="straightConnector1">
            <a:avLst/>
          </a:prstGeom>
          <a:noFill/>
          <a:ln cap="flat" cmpd="sng" w="12700">
            <a:solidFill>
              <a:schemeClr val="accent2"/>
            </a:solidFill>
            <a:prstDash val="solid"/>
            <a:miter lim="800000"/>
            <a:headEnd len="sm" w="sm" type="none"/>
            <a:tailEnd len="sm" w="sm" type="none"/>
          </a:ln>
        </p:spPr>
      </p:cxnSp>
      <p:sp>
        <p:nvSpPr>
          <p:cNvPr id="189" name="Google Shape;189;p11"/>
          <p:cNvSpPr txBox="1"/>
          <p:nvPr/>
        </p:nvSpPr>
        <p:spPr>
          <a:xfrm>
            <a:off x="897769" y="1909192"/>
            <a:ext cx="4586513" cy="3647710"/>
          </a:xfrm>
          <a:prstGeom prst="rect">
            <a:avLst/>
          </a:prstGeom>
          <a:noFill/>
          <a:ln>
            <a:noFill/>
          </a:ln>
        </p:spPr>
        <p:txBody>
          <a:bodyPr anchorCtr="0" anchor="t" bIns="45700" lIns="91425" spcFirstLastPara="1" rIns="91425" wrap="square" tIns="45700">
            <a:normAutofit/>
          </a:bodyPr>
          <a:lstStyle/>
          <a:p>
            <a:pPr indent="-88900" lvl="0" marL="0" marR="0" rtl="0" algn="l">
              <a:lnSpc>
                <a:spcPct val="90000"/>
              </a:lnSpc>
              <a:spcBef>
                <a:spcPts val="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Moving Average Convergence Divergence (MACD): MACD is a versatile indicator that combines trend-following and momentum characteristics. It consists of two lines: the MACD line, which represents the difference between two moving averages, and the signal line, which is a moving average of the MACD line. The MACD line crossing above or below the signal line is often considered a potential reversal signal.</a:t>
            </a:r>
            <a:endParaRPr b="0" i="0" sz="1400" u="none" cap="none" strike="noStrike">
              <a:solidFill>
                <a:srgbClr val="000000"/>
              </a:solidFill>
              <a:latin typeface="Arial"/>
              <a:ea typeface="Arial"/>
              <a:cs typeface="Arial"/>
              <a:sym typeface="Arial"/>
            </a:endParaRPr>
          </a:p>
          <a:p>
            <a:pPr indent="88900" lvl="0" marL="0" marR="0" rtl="0" algn="l">
              <a:lnSpc>
                <a:spcPct val="90000"/>
              </a:lnSpc>
              <a:spcBef>
                <a:spcPts val="800"/>
              </a:spcBef>
              <a:spcAft>
                <a:spcPts val="0"/>
              </a:spcAft>
              <a:buClr>
                <a:schemeClr val="dk1"/>
              </a:buClr>
              <a:buSzPts val="1400"/>
              <a:buFont typeface="Arial"/>
              <a:buNone/>
            </a:pPr>
            <a:r>
              <a:t/>
            </a:r>
            <a:endParaRPr b="0" i="0" sz="1400" u="none" cap="none" strike="noStrike">
              <a:solidFill>
                <a:schemeClr val="lt1"/>
              </a:solidFill>
              <a:latin typeface="Calibri"/>
              <a:ea typeface="Calibri"/>
              <a:cs typeface="Calibri"/>
              <a:sym typeface="Calibri"/>
            </a:endParaRPr>
          </a:p>
          <a:p>
            <a:pPr indent="-88900" lvl="0" marL="0" marR="0" rtl="0" algn="l">
              <a:lnSpc>
                <a:spcPct val="90000"/>
              </a:lnSpc>
              <a:spcBef>
                <a:spcPts val="80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It is calculated as follows:</a:t>
            </a:r>
            <a:endParaRPr b="0" i="0" sz="1400" u="none" cap="none" strike="noStrike">
              <a:solidFill>
                <a:srgbClr val="000000"/>
              </a:solidFill>
              <a:latin typeface="Arial"/>
              <a:ea typeface="Arial"/>
              <a:cs typeface="Arial"/>
              <a:sym typeface="Arial"/>
            </a:endParaRPr>
          </a:p>
          <a:p>
            <a:pPr indent="-228600" lvl="0" marL="285750" marR="0" rtl="0" algn="l">
              <a:lnSpc>
                <a:spcPct val="90000"/>
              </a:lnSpc>
              <a:spcBef>
                <a:spcPts val="180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MACD=12-Period EMA − 26-Period EMA</a:t>
            </a:r>
            <a:endParaRPr b="0" i="0" sz="1400" u="none" cap="none" strike="noStrike">
              <a:solidFill>
                <a:srgbClr val="000000"/>
              </a:solidFill>
              <a:latin typeface="Arial"/>
              <a:ea typeface="Arial"/>
              <a:cs typeface="Arial"/>
              <a:sym typeface="Arial"/>
            </a:endParaRPr>
          </a:p>
          <a:p>
            <a:pPr indent="-228600" lvl="0" marL="285750" marR="0" rtl="0" algn="l">
              <a:lnSpc>
                <a:spcPct val="90000"/>
              </a:lnSpc>
              <a:spcBef>
                <a:spcPts val="100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Signal line = 9- period EMA of MACD Line</a:t>
            </a:r>
            <a:endParaRPr b="0" i="0" sz="1400" u="none" cap="none" strike="noStrike">
              <a:solidFill>
                <a:srgbClr val="000000"/>
              </a:solidFill>
              <a:latin typeface="Arial"/>
              <a:ea typeface="Arial"/>
              <a:cs typeface="Arial"/>
              <a:sym typeface="Arial"/>
            </a:endParaRPr>
          </a:p>
          <a:p>
            <a:pPr indent="-228600" lvl="0" marL="285750" marR="0" rtl="0" algn="l">
              <a:lnSpc>
                <a:spcPct val="90000"/>
              </a:lnSpc>
              <a:spcBef>
                <a:spcPts val="1000"/>
              </a:spcBef>
              <a:spcAft>
                <a:spcPts val="0"/>
              </a:spcAft>
              <a:buClr>
                <a:schemeClr val="lt1"/>
              </a:buClr>
              <a:buSzPts val="1400"/>
              <a:buFont typeface="Arial"/>
              <a:buChar char="•"/>
            </a:pPr>
            <a:r>
              <a:rPr b="0" i="0" lang="en-US" sz="1400" u="none" cap="none" strike="noStrike">
                <a:solidFill>
                  <a:schemeClr val="lt1"/>
                </a:solidFill>
                <a:latin typeface="Calibri"/>
                <a:ea typeface="Calibri"/>
                <a:cs typeface="Calibri"/>
                <a:sym typeface="Calibri"/>
              </a:rPr>
              <a:t>Histogram = MACD line - Signal line</a:t>
            </a:r>
            <a:endParaRPr b="0" i="0" sz="1400" u="none" cap="none" strike="noStrike">
              <a:solidFill>
                <a:srgbClr val="000000"/>
              </a:solidFill>
              <a:latin typeface="Arial"/>
              <a:ea typeface="Arial"/>
              <a:cs typeface="Arial"/>
              <a:sym typeface="Arial"/>
            </a:endParaRPr>
          </a:p>
        </p:txBody>
      </p:sp>
      <p:cxnSp>
        <p:nvCxnSpPr>
          <p:cNvPr id="190" name="Google Shape;190;p11"/>
          <p:cNvCxnSpPr/>
          <p:nvPr/>
        </p:nvCxnSpPr>
        <p:spPr>
          <a:xfrm rot="10800000">
            <a:off x="834027" y="5707672"/>
            <a:ext cx="4713997" cy="0"/>
          </a:xfrm>
          <a:prstGeom prst="straightConnector1">
            <a:avLst/>
          </a:prstGeom>
          <a:noFill/>
          <a:ln cap="flat" cmpd="sng" w="12700">
            <a:solidFill>
              <a:schemeClr val="accent2"/>
            </a:solidFill>
            <a:prstDash val="solid"/>
            <a:miter lim="800000"/>
            <a:headEnd len="sm" w="sm" type="none"/>
            <a:tailEnd len="sm" w="sm" type="none"/>
          </a:ln>
        </p:spPr>
      </p:cxnSp>
      <p:pic>
        <p:nvPicPr>
          <p:cNvPr descr="Zigzag indicator line" id="191" name="Google Shape;191;p11"/>
          <p:cNvPicPr preferRelativeResize="0"/>
          <p:nvPr/>
        </p:nvPicPr>
        <p:blipFill rotWithShape="1">
          <a:blip r:embed="rId3">
            <a:alphaModFix/>
          </a:blip>
          <a:srcRect b="0" l="0" r="0" t="0"/>
          <a:stretch/>
        </p:blipFill>
        <p:spPr>
          <a:xfrm>
            <a:off x="6525453" y="1537790"/>
            <a:ext cx="5666547" cy="37824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2023-07-09T15:46:11Z</dcterms:created>
  <dc:creator>Sarah Okoronkwo</dc:creator>
</cp:coreProperties>
</file>