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Meddon"/>
      <p:regular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gNyCGm9U9GD9+ZMP0R94lo0Tc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ddon-regular.fntdata"/><Relationship Id="rId25" Type="http://schemas.openxmlformats.org/officeDocument/2006/relationships/slide" Target="slides/slide21.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4965516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e49655165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4965516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e49655165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4965516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e49655165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4965516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e49655165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4965516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e49655165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2" y="0"/>
            <a:ext cx="12191997"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0"/>
            <a:ext cx="9272922" cy="6858000"/>
          </a:xfrm>
          <a:custGeom>
            <a:rect b="b" l="l" r="r" t="t"/>
            <a:pathLst>
              <a:path extrusionOk="0" h="6858000" w="9272922">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6" name="Google Shape;86;p1"/>
          <p:cNvGrpSpPr/>
          <p:nvPr/>
        </p:nvGrpSpPr>
        <p:grpSpPr>
          <a:xfrm>
            <a:off x="9160561" y="1075188"/>
            <a:ext cx="1562267" cy="1172973"/>
            <a:chOff x="9160561" y="1075188"/>
            <a:chExt cx="1562267" cy="1172973"/>
          </a:xfrm>
        </p:grpSpPr>
        <p:sp>
          <p:nvSpPr>
            <p:cNvPr id="87" name="Google Shape;87;p1"/>
            <p:cNvSpPr/>
            <p:nvPr/>
          </p:nvSpPr>
          <p:spPr>
            <a:xfrm>
              <a:off x="9160561" y="1423846"/>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p:nvPr/>
          </p:nvSpPr>
          <p:spPr>
            <a:xfrm>
              <a:off x="9960661" y="1075188"/>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9" name="Google Shape;89;p1"/>
          <p:cNvSpPr/>
          <p:nvPr/>
        </p:nvSpPr>
        <p:spPr>
          <a:xfrm>
            <a:off x="643467" y="1444158"/>
            <a:ext cx="7047923" cy="39654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17707" l="0" r="1" t="0"/>
          <a:stretch/>
        </p:blipFill>
        <p:spPr>
          <a:xfrm>
            <a:off x="643475" y="1075200"/>
            <a:ext cx="7384520" cy="4337685"/>
          </a:xfrm>
          <a:custGeom>
            <a:rect b="b" l="l" r="r" t="t"/>
            <a:pathLst>
              <a:path extrusionOk="0" h="6858000" w="11862683">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ln>
            <a:noFill/>
          </a:ln>
        </p:spPr>
      </p:pic>
      <p:sp>
        <p:nvSpPr>
          <p:cNvPr id="91" name="Google Shape;91;p1"/>
          <p:cNvSpPr txBox="1"/>
          <p:nvPr/>
        </p:nvSpPr>
        <p:spPr>
          <a:xfrm flipH="1">
            <a:off x="833882" y="2136022"/>
            <a:ext cx="1627963" cy="46166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Comparing</a:t>
            </a:r>
            <a:endParaRPr sz="2400">
              <a:solidFill>
                <a:schemeClr val="lt1"/>
              </a:solidFill>
              <a:latin typeface="Calibri"/>
              <a:ea typeface="Calibri"/>
              <a:cs typeface="Calibri"/>
              <a:sym typeface="Calibri"/>
            </a:endParaRPr>
          </a:p>
        </p:txBody>
      </p:sp>
      <p:sp>
        <p:nvSpPr>
          <p:cNvPr id="92" name="Google Shape;92;p1"/>
          <p:cNvSpPr txBox="1"/>
          <p:nvPr/>
        </p:nvSpPr>
        <p:spPr>
          <a:xfrm flipH="1">
            <a:off x="833882" y="2597687"/>
            <a:ext cx="5262117" cy="830997"/>
          </a:xfrm>
          <a:prstGeom prst="rect">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Technical Indicators</a:t>
            </a:r>
            <a:endParaRPr sz="4800">
              <a:solidFill>
                <a:schemeClr val="lt1"/>
              </a:solidFill>
              <a:latin typeface="Calibri"/>
              <a:ea typeface="Calibri"/>
              <a:cs typeface="Calibri"/>
              <a:sym typeface="Calibri"/>
            </a:endParaRPr>
          </a:p>
        </p:txBody>
      </p:sp>
      <p:sp>
        <p:nvSpPr>
          <p:cNvPr id="93" name="Google Shape;93;p1"/>
          <p:cNvSpPr txBox="1"/>
          <p:nvPr/>
        </p:nvSpPr>
        <p:spPr>
          <a:xfrm>
            <a:off x="833883" y="4960990"/>
            <a:ext cx="1978719" cy="25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26">
                <a:solidFill>
                  <a:schemeClr val="accent6"/>
                </a:solidFill>
                <a:latin typeface="Meddon"/>
                <a:ea typeface="Meddon"/>
                <a:cs typeface="Meddon"/>
                <a:sym typeface="Meddon"/>
              </a:rPr>
              <a:t>By Sarah</a:t>
            </a:r>
            <a:endParaRPr sz="1800">
              <a:solidFill>
                <a:schemeClr val="accent6"/>
              </a:solidFill>
              <a:latin typeface="Meddon"/>
              <a:ea typeface="Meddon"/>
              <a:cs typeface="Meddon"/>
              <a:sym typeface="Meddon"/>
            </a:endParaRPr>
          </a:p>
        </p:txBody>
      </p:sp>
      <p:sp>
        <p:nvSpPr>
          <p:cNvPr id="94" name="Google Shape;94;p1"/>
          <p:cNvSpPr txBox="1"/>
          <p:nvPr/>
        </p:nvSpPr>
        <p:spPr>
          <a:xfrm>
            <a:off x="9499400" y="3876375"/>
            <a:ext cx="2384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solidFill>
                  <a:schemeClr val="lt1"/>
                </a:solidFill>
                <a:latin typeface="Comic Sans MS"/>
                <a:ea typeface="Comic Sans MS"/>
                <a:cs typeface="Comic Sans MS"/>
                <a:sym typeface="Comic Sans MS"/>
              </a:rPr>
              <a:t>CCI</a:t>
            </a:r>
            <a:endParaRPr sz="5000">
              <a:solidFill>
                <a:schemeClr val="lt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9"/>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213" name="Google Shape;213;p9"/>
          <p:cNvSpPr txBox="1"/>
          <p:nvPr/>
        </p:nvSpPr>
        <p:spPr>
          <a:xfrm>
            <a:off x="585275" y="474100"/>
            <a:ext cx="4279500" cy="886200"/>
          </a:xfrm>
          <a:prstGeom prst="rect">
            <a:avLst/>
          </a:prstGeom>
          <a:noFill/>
          <a:ln>
            <a:noFill/>
          </a:ln>
        </p:spPr>
        <p:txBody>
          <a:bodyPr anchorCtr="0" anchor="b" bIns="45700" lIns="91425" spcFirstLastPara="1" rIns="91425" wrap="square" tIns="45700">
            <a:normAutofit fontScale="92500"/>
          </a:bodyPr>
          <a:lstStyle/>
          <a:p>
            <a:pPr indent="0" lvl="0" marL="0" marR="0" rtl="0" algn="l">
              <a:lnSpc>
                <a:spcPct val="70000"/>
              </a:lnSpc>
              <a:spcBef>
                <a:spcPts val="0"/>
              </a:spcBef>
              <a:spcAft>
                <a:spcPts val="0"/>
              </a:spcAft>
              <a:buNone/>
            </a:pPr>
            <a:r>
              <a:rPr lang="en-US" sz="5300">
                <a:solidFill>
                  <a:schemeClr val="lt1"/>
                </a:solidFill>
                <a:latin typeface="Calibri"/>
                <a:ea typeface="Calibri"/>
                <a:cs typeface="Calibri"/>
                <a:sym typeface="Calibri"/>
              </a:rPr>
              <a:t>Backtest Result</a:t>
            </a:r>
            <a:endParaRPr sz="100"/>
          </a:p>
        </p:txBody>
      </p:sp>
      <p:cxnSp>
        <p:nvCxnSpPr>
          <p:cNvPr id="214" name="Google Shape;214;p9"/>
          <p:cNvCxnSpPr/>
          <p:nvPr/>
        </p:nvCxnSpPr>
        <p:spPr>
          <a:xfrm>
            <a:off x="585285" y="0"/>
            <a:ext cx="0" cy="6858000"/>
          </a:xfrm>
          <a:prstGeom prst="straightConnector1">
            <a:avLst/>
          </a:prstGeom>
          <a:noFill/>
          <a:ln cap="flat" cmpd="sng" w="12700">
            <a:solidFill>
              <a:schemeClr val="accent2"/>
            </a:solidFill>
            <a:prstDash val="solid"/>
            <a:miter lim="800000"/>
            <a:headEnd len="sm" w="sm" type="none"/>
            <a:tailEnd len="sm" w="sm" type="none"/>
          </a:ln>
        </p:spPr>
      </p:cxnSp>
      <p:cxnSp>
        <p:nvCxnSpPr>
          <p:cNvPr id="215" name="Google Shape;215;p9"/>
          <p:cNvCxnSpPr/>
          <p:nvPr/>
        </p:nvCxnSpPr>
        <p:spPr>
          <a:xfrm rot="10800000">
            <a:off x="0" y="6252485"/>
            <a:ext cx="12192000" cy="0"/>
          </a:xfrm>
          <a:prstGeom prst="straightConnector1">
            <a:avLst/>
          </a:prstGeom>
          <a:noFill/>
          <a:ln cap="flat" cmpd="sng" w="12700">
            <a:solidFill>
              <a:schemeClr val="accent2"/>
            </a:solidFill>
            <a:prstDash val="solid"/>
            <a:miter lim="800000"/>
            <a:headEnd len="sm" w="sm" type="none"/>
            <a:tailEnd len="sm" w="sm" type="none"/>
          </a:ln>
        </p:spPr>
      </p:cxnSp>
      <p:pic>
        <p:nvPicPr>
          <p:cNvPr id="216" name="Google Shape;216;p9"/>
          <p:cNvPicPr preferRelativeResize="0"/>
          <p:nvPr/>
        </p:nvPicPr>
        <p:blipFill>
          <a:blip r:embed="rId3">
            <a:alphaModFix/>
          </a:blip>
          <a:stretch>
            <a:fillRect/>
          </a:stretch>
        </p:blipFill>
        <p:spPr>
          <a:xfrm>
            <a:off x="5053325" y="474100"/>
            <a:ext cx="5910274" cy="534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g1e49655165b_0_17"/>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sp>
        <p:nvSpPr>
          <p:cNvPr id="222" name="Google Shape;222;g1e49655165b_0_17"/>
          <p:cNvSpPr txBox="1"/>
          <p:nvPr/>
        </p:nvSpPr>
        <p:spPr>
          <a:xfrm>
            <a:off x="585275" y="474100"/>
            <a:ext cx="3543000" cy="8841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50000"/>
              </a:lnSpc>
              <a:spcBef>
                <a:spcPts val="0"/>
              </a:spcBef>
              <a:spcAft>
                <a:spcPts val="0"/>
              </a:spcAft>
              <a:buNone/>
            </a:pPr>
            <a:r>
              <a:rPr lang="en-US" sz="4602">
                <a:solidFill>
                  <a:schemeClr val="lt1"/>
                </a:solidFill>
                <a:latin typeface="Calibri"/>
                <a:ea typeface="Calibri"/>
                <a:cs typeface="Calibri"/>
                <a:sym typeface="Calibri"/>
              </a:rPr>
              <a:t>Sharpe Ratio</a:t>
            </a:r>
            <a:r>
              <a:rPr lang="en-US" sz="4602">
                <a:solidFill>
                  <a:schemeClr val="lt1"/>
                </a:solidFill>
                <a:latin typeface="Calibri"/>
                <a:ea typeface="Calibri"/>
                <a:cs typeface="Calibri"/>
                <a:sym typeface="Calibri"/>
              </a:rPr>
              <a:t> </a:t>
            </a:r>
            <a:endParaRPr sz="4602">
              <a:solidFill>
                <a:schemeClr val="lt1"/>
              </a:solidFill>
              <a:latin typeface="Calibri"/>
              <a:ea typeface="Calibri"/>
              <a:cs typeface="Calibri"/>
              <a:sym typeface="Calibri"/>
            </a:endParaRPr>
          </a:p>
          <a:p>
            <a:pPr indent="0" lvl="0" marL="0" marR="0" rtl="0" algn="l">
              <a:lnSpc>
                <a:spcPct val="50000"/>
              </a:lnSpc>
              <a:spcBef>
                <a:spcPts val="0"/>
              </a:spcBef>
              <a:spcAft>
                <a:spcPts val="0"/>
              </a:spcAft>
              <a:buNone/>
            </a:pPr>
            <a:r>
              <a:t/>
            </a:r>
            <a:endParaRPr sz="4602">
              <a:solidFill>
                <a:schemeClr val="lt1"/>
              </a:solidFill>
              <a:latin typeface="Calibri"/>
              <a:ea typeface="Calibri"/>
              <a:cs typeface="Calibri"/>
              <a:sym typeface="Calibri"/>
            </a:endParaRPr>
          </a:p>
          <a:p>
            <a:pPr indent="0" lvl="0" marL="0" marR="0" rtl="0" algn="l">
              <a:lnSpc>
                <a:spcPct val="50000"/>
              </a:lnSpc>
              <a:spcBef>
                <a:spcPts val="0"/>
              </a:spcBef>
              <a:spcAft>
                <a:spcPts val="0"/>
              </a:spcAft>
              <a:buNone/>
            </a:pPr>
            <a:r>
              <a:rPr lang="en-US" sz="4602">
                <a:solidFill>
                  <a:schemeClr val="lt1"/>
                </a:solidFill>
                <a:latin typeface="Calibri"/>
                <a:ea typeface="Calibri"/>
                <a:cs typeface="Calibri"/>
                <a:sym typeface="Calibri"/>
              </a:rPr>
              <a:t>Result</a:t>
            </a:r>
            <a:endParaRPr sz="100"/>
          </a:p>
        </p:txBody>
      </p:sp>
      <p:cxnSp>
        <p:nvCxnSpPr>
          <p:cNvPr id="223" name="Google Shape;223;g1e49655165b_0_17"/>
          <p:cNvCxnSpPr/>
          <p:nvPr/>
        </p:nvCxnSpPr>
        <p:spPr>
          <a:xfrm>
            <a:off x="585285" y="0"/>
            <a:ext cx="0" cy="6858000"/>
          </a:xfrm>
          <a:prstGeom prst="straightConnector1">
            <a:avLst/>
          </a:prstGeom>
          <a:noFill/>
          <a:ln cap="flat" cmpd="sng" w="12700">
            <a:solidFill>
              <a:schemeClr val="accent2"/>
            </a:solidFill>
            <a:prstDash val="solid"/>
            <a:miter lim="800000"/>
            <a:headEnd len="sm" w="sm" type="none"/>
            <a:tailEnd len="sm" w="sm" type="none"/>
          </a:ln>
        </p:spPr>
      </p:cxnSp>
      <p:cxnSp>
        <p:nvCxnSpPr>
          <p:cNvPr id="224" name="Google Shape;224;g1e49655165b_0_17"/>
          <p:cNvCxnSpPr/>
          <p:nvPr/>
        </p:nvCxnSpPr>
        <p:spPr>
          <a:xfrm rot="10800000">
            <a:off x="0" y="6252485"/>
            <a:ext cx="12192000" cy="0"/>
          </a:xfrm>
          <a:prstGeom prst="straightConnector1">
            <a:avLst/>
          </a:prstGeom>
          <a:noFill/>
          <a:ln cap="flat" cmpd="sng" w="12700">
            <a:solidFill>
              <a:schemeClr val="accent2"/>
            </a:solidFill>
            <a:prstDash val="solid"/>
            <a:miter lim="800000"/>
            <a:headEnd len="sm" w="sm" type="none"/>
            <a:tailEnd len="sm" w="sm" type="none"/>
          </a:ln>
        </p:spPr>
      </p:cxnSp>
      <p:pic>
        <p:nvPicPr>
          <p:cNvPr id="225" name="Google Shape;225;g1e49655165b_0_17"/>
          <p:cNvPicPr preferRelativeResize="0"/>
          <p:nvPr/>
        </p:nvPicPr>
        <p:blipFill>
          <a:blip r:embed="rId3">
            <a:alphaModFix/>
          </a:blip>
          <a:stretch>
            <a:fillRect/>
          </a:stretch>
        </p:blipFill>
        <p:spPr>
          <a:xfrm>
            <a:off x="4797949" y="605363"/>
            <a:ext cx="6407724" cy="564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1"/>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1"/>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800">
                <a:solidFill>
                  <a:schemeClr val="lt1"/>
                </a:solidFill>
                <a:latin typeface="Calibri"/>
                <a:ea typeface="Calibri"/>
                <a:cs typeface="Calibri"/>
                <a:sym typeface="Calibri"/>
              </a:rPr>
              <a:t>MACD Formula</a:t>
            </a:r>
            <a:endParaRPr/>
          </a:p>
        </p:txBody>
      </p:sp>
      <p:cxnSp>
        <p:nvCxnSpPr>
          <p:cNvPr id="232" name="Google Shape;232;p11"/>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233" name="Google Shape;233;p11"/>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Moving Average Convergence Divergence (MACD): MACD is a versatile indicator that combines trend-following and momentum characteristics. It consists of two lines: the MACD line, which represents the difference between two moving averages, and the signal line, which is a moving average of the MACD line. The MACD line crossing above or below the signal line is often considered a potential reversal signal.</a:t>
            </a:r>
            <a:endParaRPr/>
          </a:p>
          <a:p>
            <a:pPr indent="88900" lvl="0" marL="0" marR="0" rtl="0" algn="l">
              <a:lnSpc>
                <a:spcPct val="90000"/>
              </a:lnSpc>
              <a:spcBef>
                <a:spcPts val="80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a:p>
            <a:pPr indent="0" lvl="0" marL="0" marR="0" rtl="0" algn="l">
              <a:lnSpc>
                <a:spcPct val="90000"/>
              </a:lnSpc>
              <a:spcBef>
                <a:spcPts val="800"/>
              </a:spcBef>
              <a:spcAft>
                <a:spcPts val="0"/>
              </a:spcAft>
              <a:buClr>
                <a:schemeClr val="lt1"/>
              </a:buClr>
              <a:buSzPts val="1400"/>
              <a:buFont typeface="Arial"/>
              <a:buChar char="•"/>
            </a:pPr>
            <a:r>
              <a:rPr lang="en-US" sz="1400">
                <a:solidFill>
                  <a:schemeClr val="lt1"/>
                </a:solidFill>
                <a:latin typeface="Calibri"/>
                <a:ea typeface="Calibri"/>
                <a:cs typeface="Calibri"/>
                <a:sym typeface="Calibri"/>
              </a:rPr>
              <a:t>It is calculated as follows:</a:t>
            </a:r>
            <a:endParaRPr/>
          </a:p>
          <a:p>
            <a:pPr indent="-228600" lvl="0" marL="285750" marR="0" rtl="0" algn="l">
              <a:lnSpc>
                <a:spcPct val="90000"/>
              </a:lnSpc>
              <a:spcBef>
                <a:spcPts val="1800"/>
              </a:spcBef>
              <a:spcAft>
                <a:spcPts val="0"/>
              </a:spcAft>
              <a:buClr>
                <a:schemeClr val="lt1"/>
              </a:buClr>
              <a:buSzPts val="1400"/>
              <a:buFont typeface="Arial"/>
              <a:buChar char="•"/>
            </a:pPr>
            <a:r>
              <a:rPr b="0" i="0" lang="en-US" sz="1400" u="none" strike="noStrike">
                <a:solidFill>
                  <a:schemeClr val="lt1"/>
                </a:solidFill>
                <a:latin typeface="Calibri"/>
                <a:ea typeface="Calibri"/>
                <a:cs typeface="Calibri"/>
                <a:sym typeface="Calibri"/>
              </a:rPr>
              <a:t>MACD=12-Period EMA − 26-Period EMA</a:t>
            </a:r>
            <a:endParaRPr/>
          </a:p>
          <a:p>
            <a:pPr indent="-228600" lvl="0" marL="285750" marR="0" rtl="0" algn="l">
              <a:lnSpc>
                <a:spcPct val="90000"/>
              </a:lnSpc>
              <a:spcBef>
                <a:spcPts val="1000"/>
              </a:spcBef>
              <a:spcAft>
                <a:spcPts val="0"/>
              </a:spcAft>
              <a:buClr>
                <a:schemeClr val="lt1"/>
              </a:buClr>
              <a:buSzPts val="1400"/>
              <a:buFont typeface="Arial"/>
              <a:buChar char="•"/>
            </a:pPr>
            <a:r>
              <a:rPr b="0" i="0" lang="en-US" sz="1400" u="none" strike="noStrike">
                <a:solidFill>
                  <a:schemeClr val="lt1"/>
                </a:solidFill>
                <a:latin typeface="Calibri"/>
                <a:ea typeface="Calibri"/>
                <a:cs typeface="Calibri"/>
                <a:sym typeface="Calibri"/>
              </a:rPr>
              <a:t>Signal line = 9- period EMA of MACD Line</a:t>
            </a:r>
            <a:endParaRPr/>
          </a:p>
          <a:p>
            <a:pPr indent="-228600" lvl="0" marL="285750" marR="0" rtl="0" algn="l">
              <a:lnSpc>
                <a:spcPct val="90000"/>
              </a:lnSpc>
              <a:spcBef>
                <a:spcPts val="1000"/>
              </a:spcBef>
              <a:spcAft>
                <a:spcPts val="0"/>
              </a:spcAft>
              <a:buClr>
                <a:schemeClr val="lt1"/>
              </a:buClr>
              <a:buSzPts val="1400"/>
              <a:buFont typeface="Arial"/>
              <a:buChar char="•"/>
            </a:pPr>
            <a:r>
              <a:rPr b="0" i="0" lang="en-US" sz="1400" u="none" strike="noStrike">
                <a:solidFill>
                  <a:schemeClr val="lt1"/>
                </a:solidFill>
                <a:latin typeface="Calibri"/>
                <a:ea typeface="Calibri"/>
                <a:cs typeface="Calibri"/>
                <a:sym typeface="Calibri"/>
              </a:rPr>
              <a:t>Histogram = MACD line - Signal line</a:t>
            </a:r>
            <a:endParaRPr/>
          </a:p>
        </p:txBody>
      </p:sp>
      <p:cxnSp>
        <p:nvCxnSpPr>
          <p:cNvPr id="234" name="Google Shape;234;p11"/>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Zigzag indicator line" id="235" name="Google Shape;235;p11"/>
          <p:cNvPicPr preferRelativeResize="0"/>
          <p:nvPr/>
        </p:nvPicPr>
        <p:blipFill rotWithShape="1">
          <a:blip r:embed="rId3">
            <a:alphaModFix/>
          </a:blip>
          <a:srcRect b="0" l="0" r="0" t="0"/>
          <a:stretch/>
        </p:blipFill>
        <p:spPr>
          <a:xfrm>
            <a:off x="6525453" y="1537790"/>
            <a:ext cx="5666547" cy="37824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2"/>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2"/>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200">
                <a:solidFill>
                  <a:schemeClr val="lt1"/>
                </a:solidFill>
                <a:latin typeface="Calibri"/>
                <a:ea typeface="Calibri"/>
                <a:cs typeface="Calibri"/>
                <a:sym typeface="Calibri"/>
              </a:rPr>
              <a:t>Defining Entry and Exit Condition for MACD &amp; CCI</a:t>
            </a:r>
            <a:endParaRPr/>
          </a:p>
        </p:txBody>
      </p:sp>
      <p:cxnSp>
        <p:nvCxnSpPr>
          <p:cNvPr id="242" name="Google Shape;242;p12"/>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243" name="Google Shape;243;p12"/>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Buy Entry: </a:t>
            </a:r>
            <a:r>
              <a:rPr b="0" i="0" lang="en-US" sz="2000">
                <a:solidFill>
                  <a:schemeClr val="lt1"/>
                </a:solidFill>
                <a:latin typeface="Calibri"/>
                <a:ea typeface="Calibri"/>
                <a:cs typeface="Calibri"/>
                <a:sym typeface="Calibri"/>
              </a:rPr>
              <a:t>MACD line &gt; Signal line.</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Exit: The </a:t>
            </a:r>
            <a:r>
              <a:rPr lang="en-US" sz="2000">
                <a:solidFill>
                  <a:schemeClr val="lt1"/>
                </a:solidFill>
                <a:latin typeface="Calibri"/>
                <a:ea typeface="Calibri"/>
                <a:cs typeface="Calibri"/>
                <a:sym typeface="Calibri"/>
              </a:rPr>
              <a:t>CC</a:t>
            </a:r>
            <a:r>
              <a:rPr b="0" i="0" lang="en-US" sz="2000" u="none" strike="noStrike">
                <a:solidFill>
                  <a:schemeClr val="lt1"/>
                </a:solidFill>
                <a:latin typeface="Calibri"/>
                <a:ea typeface="Calibri"/>
                <a:cs typeface="Calibri"/>
                <a:sym typeface="Calibri"/>
              </a:rPr>
              <a:t>I is &lt;= </a:t>
            </a:r>
            <a:r>
              <a:rPr lang="en-US" sz="2000">
                <a:solidFill>
                  <a:schemeClr val="lt1"/>
                </a:solidFill>
                <a:latin typeface="Calibri"/>
                <a:ea typeface="Calibri"/>
                <a:cs typeface="Calibri"/>
                <a:sym typeface="Calibri"/>
              </a:rPr>
              <a:t>-10</a:t>
            </a:r>
            <a:r>
              <a:rPr b="0" i="0" lang="en-US" sz="2000" u="none" strike="noStrike">
                <a:solidFill>
                  <a:schemeClr val="lt1"/>
                </a:solidFill>
                <a:latin typeface="Calibri"/>
                <a:ea typeface="Calibri"/>
                <a:cs typeface="Calibri"/>
                <a:sym typeface="Calibri"/>
              </a:rPr>
              <a:t>0.</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Sell Entry: </a:t>
            </a:r>
            <a:r>
              <a:rPr b="0" i="0" lang="en-US" sz="2000">
                <a:solidFill>
                  <a:schemeClr val="lt1"/>
                </a:solidFill>
                <a:latin typeface="Calibri"/>
                <a:ea typeface="Calibri"/>
                <a:cs typeface="Calibri"/>
                <a:sym typeface="Calibri"/>
              </a:rPr>
              <a:t>MACD line &lt; Signal line</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Exit: The </a:t>
            </a:r>
            <a:r>
              <a:rPr lang="en-US" sz="2000">
                <a:solidFill>
                  <a:schemeClr val="lt1"/>
                </a:solidFill>
                <a:latin typeface="Calibri"/>
                <a:ea typeface="Calibri"/>
                <a:cs typeface="Calibri"/>
                <a:sym typeface="Calibri"/>
              </a:rPr>
              <a:t>CC</a:t>
            </a:r>
            <a:r>
              <a:rPr b="0" i="0" lang="en-US" sz="2000" u="none" strike="noStrike">
                <a:solidFill>
                  <a:schemeClr val="lt1"/>
                </a:solidFill>
                <a:latin typeface="Calibri"/>
                <a:ea typeface="Calibri"/>
                <a:cs typeface="Calibri"/>
                <a:sym typeface="Calibri"/>
              </a:rPr>
              <a:t>I is &gt;= </a:t>
            </a:r>
            <a:r>
              <a:rPr lang="en-US" sz="2000">
                <a:solidFill>
                  <a:schemeClr val="lt1"/>
                </a:solidFill>
                <a:latin typeface="Calibri"/>
                <a:ea typeface="Calibri"/>
                <a:cs typeface="Calibri"/>
                <a:sym typeface="Calibri"/>
              </a:rPr>
              <a:t>10</a:t>
            </a:r>
            <a:r>
              <a:rPr b="0" i="0" lang="en-US" sz="2000" u="none" strike="noStrike">
                <a:solidFill>
                  <a:schemeClr val="lt1"/>
                </a:solidFill>
                <a:latin typeface="Calibri"/>
                <a:ea typeface="Calibri"/>
                <a:cs typeface="Calibri"/>
                <a:sym typeface="Calibri"/>
              </a:rPr>
              <a:t>0.</a:t>
            </a:r>
            <a:endParaRPr/>
          </a:p>
        </p:txBody>
      </p:sp>
      <p:cxnSp>
        <p:nvCxnSpPr>
          <p:cNvPr id="244" name="Google Shape;244;p12"/>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Graph" id="245" name="Google Shape;245;p12"/>
          <p:cNvPicPr preferRelativeResize="0"/>
          <p:nvPr/>
        </p:nvPicPr>
        <p:blipFill rotWithShape="1">
          <a:blip r:embed="rId3">
            <a:alphaModFix/>
          </a:blip>
          <a:srcRect b="0" l="0" r="0" t="0"/>
          <a:stretch/>
        </p:blipFill>
        <p:spPr>
          <a:xfrm>
            <a:off x="6525453" y="1658204"/>
            <a:ext cx="5666547" cy="35415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on clear background" id="251" name="Google Shape;251;p13"/>
          <p:cNvPicPr preferRelativeResize="0"/>
          <p:nvPr/>
        </p:nvPicPr>
        <p:blipFill rotWithShape="1">
          <a:blip r:embed="rId3">
            <a:alphaModFix/>
          </a:blip>
          <a:srcRect b="-1" l="21338" r="-1" t="0"/>
          <a:stretch/>
        </p:blipFill>
        <p:spPr>
          <a:xfrm>
            <a:off x="4110127" y="10"/>
            <a:ext cx="8081873" cy="685799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252" name="Google Shape;252;p13"/>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3" name="Google Shape;253;p13"/>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4" name="Google Shape;254;p13"/>
          <p:cNvSpPr txBox="1"/>
          <p:nvPr/>
        </p:nvSpPr>
        <p:spPr>
          <a:xfrm>
            <a:off x="477981" y="1122363"/>
            <a:ext cx="4023360" cy="235798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Backtest Result</a:t>
            </a:r>
            <a:endParaRPr/>
          </a:p>
        </p:txBody>
      </p:sp>
      <p:sp>
        <p:nvSpPr>
          <p:cNvPr id="255" name="Google Shape;255;p13"/>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 name="Google Shape;256;p13"/>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57" name="Google Shape;257;p13"/>
          <p:cNvPicPr preferRelativeResize="0"/>
          <p:nvPr/>
        </p:nvPicPr>
        <p:blipFill>
          <a:blip r:embed="rId4">
            <a:alphaModFix/>
          </a:blip>
          <a:stretch>
            <a:fillRect/>
          </a:stretch>
        </p:blipFill>
        <p:spPr>
          <a:xfrm>
            <a:off x="5333176" y="514825"/>
            <a:ext cx="6439476" cy="582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g1e49655165b_0_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gnifying glass on clear background" id="263" name="Google Shape;263;g1e49655165b_0_27"/>
          <p:cNvPicPr preferRelativeResize="0"/>
          <p:nvPr/>
        </p:nvPicPr>
        <p:blipFill rotWithShape="1">
          <a:blip r:embed="rId3">
            <a:alphaModFix/>
          </a:blip>
          <a:srcRect b="0" l="21342" r="-7" t="0"/>
          <a:stretch/>
        </p:blipFill>
        <p:spPr>
          <a:xfrm>
            <a:off x="4110127" y="10"/>
            <a:ext cx="8081873" cy="685800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264" name="Google Shape;264;g1e49655165b_0_27"/>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g1e49655165b_0_27"/>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6" name="Google Shape;266;g1e49655165b_0_27"/>
          <p:cNvSpPr txBox="1"/>
          <p:nvPr/>
        </p:nvSpPr>
        <p:spPr>
          <a:xfrm>
            <a:off x="477981" y="1122363"/>
            <a:ext cx="4023300" cy="2358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Sharp</a:t>
            </a:r>
            <a:r>
              <a:rPr lang="en-US" sz="4800">
                <a:solidFill>
                  <a:schemeClr val="dk1"/>
                </a:solidFill>
                <a:latin typeface="Calibri"/>
                <a:ea typeface="Calibri"/>
                <a:cs typeface="Calibri"/>
                <a:sym typeface="Calibri"/>
              </a:rPr>
              <a:t>e Ratio Result</a:t>
            </a:r>
            <a:endParaRPr/>
          </a:p>
        </p:txBody>
      </p:sp>
      <p:sp>
        <p:nvSpPr>
          <p:cNvPr id="267" name="Google Shape;267;g1e49655165b_0_27"/>
          <p:cNvSpPr/>
          <p:nvPr/>
        </p:nvSpPr>
        <p:spPr>
          <a:xfrm rot="5400000">
            <a:off x="759867"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g1e49655165b_0_27"/>
          <p:cNvSpPr/>
          <p:nvPr/>
        </p:nvSpPr>
        <p:spPr>
          <a:xfrm>
            <a:off x="481029"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69" name="Google Shape;269;g1e49655165b_0_27"/>
          <p:cNvPicPr preferRelativeResize="0"/>
          <p:nvPr/>
        </p:nvPicPr>
        <p:blipFill>
          <a:blip r:embed="rId4">
            <a:alphaModFix/>
          </a:blip>
          <a:stretch>
            <a:fillRect/>
          </a:stretch>
        </p:blipFill>
        <p:spPr>
          <a:xfrm>
            <a:off x="5274750" y="566950"/>
            <a:ext cx="6381175" cy="572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4"/>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4"/>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200">
                <a:solidFill>
                  <a:schemeClr val="lt1"/>
                </a:solidFill>
                <a:latin typeface="Calibri"/>
                <a:ea typeface="Calibri"/>
                <a:cs typeface="Calibri"/>
                <a:sym typeface="Calibri"/>
              </a:rPr>
              <a:t>Defining Second Entry and Exit Condition MACD &amp; CCI</a:t>
            </a:r>
            <a:endParaRPr/>
          </a:p>
        </p:txBody>
      </p:sp>
      <p:cxnSp>
        <p:nvCxnSpPr>
          <p:cNvPr id="276" name="Google Shape;276;p14"/>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277" name="Google Shape;277;p14"/>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Buy Entry: </a:t>
            </a:r>
            <a:r>
              <a:rPr b="0" i="0" lang="en-US" sz="2000">
                <a:solidFill>
                  <a:schemeClr val="lt1"/>
                </a:solidFill>
                <a:latin typeface="Calibri"/>
                <a:ea typeface="Calibri"/>
                <a:cs typeface="Calibri"/>
                <a:sym typeface="Calibri"/>
              </a:rPr>
              <a:t>MACD line &gt; Signal line.</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Exit: The </a:t>
            </a:r>
            <a:r>
              <a:rPr lang="en-US" sz="2000">
                <a:solidFill>
                  <a:schemeClr val="lt1"/>
                </a:solidFill>
                <a:latin typeface="Calibri"/>
                <a:ea typeface="Calibri"/>
                <a:cs typeface="Calibri"/>
                <a:sym typeface="Calibri"/>
              </a:rPr>
              <a:t>CC</a:t>
            </a:r>
            <a:r>
              <a:rPr b="0" i="0" lang="en-US" sz="2000" u="none" strike="noStrike">
                <a:solidFill>
                  <a:schemeClr val="lt1"/>
                </a:solidFill>
                <a:latin typeface="Calibri"/>
                <a:ea typeface="Calibri"/>
                <a:cs typeface="Calibri"/>
                <a:sym typeface="Calibri"/>
              </a:rPr>
              <a:t>I is &lt;= </a:t>
            </a:r>
            <a:r>
              <a:rPr lang="en-US" sz="2000">
                <a:solidFill>
                  <a:schemeClr val="lt1"/>
                </a:solidFill>
                <a:latin typeface="Calibri"/>
                <a:ea typeface="Calibri"/>
                <a:cs typeface="Calibri"/>
                <a:sym typeface="Calibri"/>
              </a:rPr>
              <a:t>-5</a:t>
            </a:r>
            <a:r>
              <a:rPr b="0" i="0" lang="en-US" sz="2000" u="none" strike="noStrike">
                <a:solidFill>
                  <a:schemeClr val="lt1"/>
                </a:solidFill>
                <a:latin typeface="Calibri"/>
                <a:ea typeface="Calibri"/>
                <a:cs typeface="Calibri"/>
                <a:sym typeface="Calibri"/>
              </a:rPr>
              <a:t>0.</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Sell Entry: </a:t>
            </a:r>
            <a:r>
              <a:rPr b="0" i="0" lang="en-US" sz="2000">
                <a:solidFill>
                  <a:schemeClr val="lt1"/>
                </a:solidFill>
                <a:latin typeface="Calibri"/>
                <a:ea typeface="Calibri"/>
                <a:cs typeface="Calibri"/>
                <a:sym typeface="Calibri"/>
              </a:rPr>
              <a:t>MACD line &lt; Signal line</a:t>
            </a:r>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strike="noStrike">
                <a:solidFill>
                  <a:schemeClr val="lt1"/>
                </a:solidFill>
                <a:latin typeface="Calibri"/>
                <a:ea typeface="Calibri"/>
                <a:cs typeface="Calibri"/>
                <a:sym typeface="Calibri"/>
              </a:rPr>
              <a:t>Exit: The </a:t>
            </a:r>
            <a:r>
              <a:rPr lang="en-US" sz="2000">
                <a:solidFill>
                  <a:schemeClr val="lt1"/>
                </a:solidFill>
                <a:latin typeface="Calibri"/>
                <a:ea typeface="Calibri"/>
                <a:cs typeface="Calibri"/>
                <a:sym typeface="Calibri"/>
              </a:rPr>
              <a:t>CC</a:t>
            </a:r>
            <a:r>
              <a:rPr b="0" i="0" lang="en-US" sz="2000" u="none" strike="noStrike">
                <a:solidFill>
                  <a:schemeClr val="lt1"/>
                </a:solidFill>
                <a:latin typeface="Calibri"/>
                <a:ea typeface="Calibri"/>
                <a:cs typeface="Calibri"/>
                <a:sym typeface="Calibri"/>
              </a:rPr>
              <a:t>I is &gt;= </a:t>
            </a:r>
            <a:r>
              <a:rPr lang="en-US" sz="2000">
                <a:solidFill>
                  <a:schemeClr val="lt1"/>
                </a:solidFill>
                <a:latin typeface="Calibri"/>
                <a:ea typeface="Calibri"/>
                <a:cs typeface="Calibri"/>
                <a:sym typeface="Calibri"/>
              </a:rPr>
              <a:t>5</a:t>
            </a:r>
            <a:r>
              <a:rPr b="0" i="0" lang="en-US" sz="2000" u="none" strike="noStrike">
                <a:solidFill>
                  <a:schemeClr val="lt1"/>
                </a:solidFill>
                <a:latin typeface="Calibri"/>
                <a:ea typeface="Calibri"/>
                <a:cs typeface="Calibri"/>
                <a:sym typeface="Calibri"/>
              </a:rPr>
              <a:t>0.</a:t>
            </a:r>
            <a:endParaRPr/>
          </a:p>
        </p:txBody>
      </p:sp>
      <p:cxnSp>
        <p:nvCxnSpPr>
          <p:cNvPr id="278" name="Google Shape;278;p14"/>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Blue stripe pattern on a white background" id="279" name="Google Shape;279;p14"/>
          <p:cNvPicPr preferRelativeResize="0"/>
          <p:nvPr/>
        </p:nvPicPr>
        <p:blipFill rotWithShape="1">
          <a:blip r:embed="rId3">
            <a:alphaModFix/>
          </a:blip>
          <a:srcRect b="0" l="40302" r="0" t="0"/>
          <a:stretch/>
        </p:blipFill>
        <p:spPr>
          <a:xfrm>
            <a:off x="6525453" y="10"/>
            <a:ext cx="5666547" cy="6857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285" name="Google Shape;285;p15"/>
          <p:cNvPicPr preferRelativeResize="0"/>
          <p:nvPr/>
        </p:nvPicPr>
        <p:blipFill rotWithShape="1">
          <a:blip r:embed="rId3">
            <a:alphaModFix/>
          </a:blip>
          <a:srcRect b="-1" l="15627" r="-1" t="0"/>
          <a:stretch/>
        </p:blipFill>
        <p:spPr>
          <a:xfrm>
            <a:off x="20" y="10"/>
            <a:ext cx="8668492" cy="6857990"/>
          </a:xfrm>
          <a:prstGeom prst="rect">
            <a:avLst/>
          </a:prstGeom>
          <a:noFill/>
          <a:ln>
            <a:noFill/>
          </a:ln>
        </p:spPr>
      </p:pic>
      <p:sp>
        <p:nvSpPr>
          <p:cNvPr id="286" name="Google Shape;286;p15"/>
          <p:cNvSpPr/>
          <p:nvPr/>
        </p:nvSpPr>
        <p:spPr>
          <a:xfrm flipH="1">
            <a:off x="3711652" y="0"/>
            <a:ext cx="8480347"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5"/>
          <p:cNvSpPr txBox="1"/>
          <p:nvPr/>
        </p:nvSpPr>
        <p:spPr>
          <a:xfrm>
            <a:off x="7848600" y="1122363"/>
            <a:ext cx="4023360" cy="191485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Backtest Result</a:t>
            </a:r>
            <a:endParaRPr/>
          </a:p>
        </p:txBody>
      </p:sp>
      <p:sp>
        <p:nvSpPr>
          <p:cNvPr id="288" name="Google Shape;288;p15"/>
          <p:cNvSpPr/>
          <p:nvPr/>
        </p:nvSpPr>
        <p:spPr>
          <a:xfrm rot="5400000">
            <a:off x="8130540"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9" name="Google Shape;289;p15"/>
          <p:cNvSpPr/>
          <p:nvPr/>
        </p:nvSpPr>
        <p:spPr>
          <a:xfrm>
            <a:off x="7851648"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90" name="Google Shape;290;p15"/>
          <p:cNvPicPr preferRelativeResize="0"/>
          <p:nvPr/>
        </p:nvPicPr>
        <p:blipFill>
          <a:blip r:embed="rId4">
            <a:alphaModFix/>
          </a:blip>
          <a:stretch>
            <a:fillRect/>
          </a:stretch>
        </p:blipFill>
        <p:spPr>
          <a:xfrm>
            <a:off x="1178325" y="412150"/>
            <a:ext cx="6445850" cy="591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g1e49655165b_0_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lack pen against a sheet with shaded numbers" id="296" name="Google Shape;296;g1e49655165b_0_40"/>
          <p:cNvPicPr preferRelativeResize="0"/>
          <p:nvPr/>
        </p:nvPicPr>
        <p:blipFill rotWithShape="1">
          <a:blip r:embed="rId3">
            <a:alphaModFix/>
          </a:blip>
          <a:srcRect b="0" l="15626" r="0" t="0"/>
          <a:stretch/>
        </p:blipFill>
        <p:spPr>
          <a:xfrm>
            <a:off x="20" y="10"/>
            <a:ext cx="8668493" cy="6857990"/>
          </a:xfrm>
          <a:prstGeom prst="rect">
            <a:avLst/>
          </a:prstGeom>
          <a:noFill/>
          <a:ln>
            <a:noFill/>
          </a:ln>
        </p:spPr>
      </p:pic>
      <p:sp>
        <p:nvSpPr>
          <p:cNvPr id="297" name="Google Shape;297;g1e49655165b_0_40"/>
          <p:cNvSpPr/>
          <p:nvPr/>
        </p:nvSpPr>
        <p:spPr>
          <a:xfrm flipH="1">
            <a:off x="3711599" y="0"/>
            <a:ext cx="8480400"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g1e49655165b_0_40"/>
          <p:cNvSpPr txBox="1"/>
          <p:nvPr/>
        </p:nvSpPr>
        <p:spPr>
          <a:xfrm>
            <a:off x="7848600" y="1122363"/>
            <a:ext cx="4023300" cy="1914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Sharpe Ratio</a:t>
            </a:r>
            <a:r>
              <a:rPr lang="en-US" sz="4800">
                <a:solidFill>
                  <a:schemeClr val="dk1"/>
                </a:solidFill>
                <a:latin typeface="Calibri"/>
                <a:ea typeface="Calibri"/>
                <a:cs typeface="Calibri"/>
                <a:sym typeface="Calibri"/>
              </a:rPr>
              <a:t> Result</a:t>
            </a:r>
            <a:endParaRPr/>
          </a:p>
        </p:txBody>
      </p:sp>
      <p:sp>
        <p:nvSpPr>
          <p:cNvPr id="299" name="Google Shape;299;g1e49655165b_0_40"/>
          <p:cNvSpPr/>
          <p:nvPr/>
        </p:nvSpPr>
        <p:spPr>
          <a:xfrm rot="5400000">
            <a:off x="8130486"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0" name="Google Shape;300;g1e49655165b_0_40"/>
          <p:cNvSpPr/>
          <p:nvPr/>
        </p:nvSpPr>
        <p:spPr>
          <a:xfrm>
            <a:off x="7851648"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01" name="Google Shape;301;g1e49655165b_0_40"/>
          <p:cNvPicPr preferRelativeResize="0"/>
          <p:nvPr/>
        </p:nvPicPr>
        <p:blipFill>
          <a:blip r:embed="rId4">
            <a:alphaModFix/>
          </a:blip>
          <a:stretch>
            <a:fillRect/>
          </a:stretch>
        </p:blipFill>
        <p:spPr>
          <a:xfrm>
            <a:off x="1126863" y="551862"/>
            <a:ext cx="6414826" cy="5754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1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6"/>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6"/>
          <p:cNvSpPr txBox="1"/>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Returns Formula</a:t>
            </a:r>
            <a:endParaRPr/>
          </a:p>
        </p:txBody>
      </p:sp>
      <p:sp>
        <p:nvSpPr>
          <p:cNvPr id="309" name="Google Shape;309;p16"/>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0" name="Google Shape;310;p16"/>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1" name="Google Shape;311;p16"/>
          <p:cNvSpPr txBox="1"/>
          <p:nvPr/>
        </p:nvSpPr>
        <p:spPr>
          <a:xfrm>
            <a:off x="5370153" y="1526033"/>
            <a:ext cx="5536397" cy="3935281"/>
          </a:xfrm>
          <a:prstGeom prst="rect">
            <a:avLst/>
          </a:prstGeom>
          <a:blipFill rotWithShape="1">
            <a:blip r:embed="rId3">
              <a:alphaModFix/>
            </a:blip>
            <a:stretch>
              <a:fillRect b="0" l="0" r="0" t="-13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3800">
                <a:solidFill>
                  <a:schemeClr val="lt1"/>
                </a:solidFill>
                <a:latin typeface="Calibri"/>
                <a:ea typeface="Calibri"/>
                <a:cs typeface="Calibri"/>
                <a:sym typeface="Calibri"/>
              </a:rPr>
              <a:t>Objective</a:t>
            </a:r>
            <a:endParaRPr/>
          </a:p>
        </p:txBody>
      </p:sp>
      <p:cxnSp>
        <p:nvCxnSpPr>
          <p:cNvPr id="101" name="Google Shape;101;p2"/>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102" name="Google Shape;102;p2"/>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lt1"/>
              </a:buClr>
              <a:buSzPts val="1300"/>
              <a:buFont typeface="Arial"/>
              <a:buChar char="•"/>
            </a:pPr>
            <a:r>
              <a:rPr lang="en-US" sz="1300">
                <a:solidFill>
                  <a:schemeClr val="lt1"/>
                </a:solidFill>
                <a:latin typeface="Calibri"/>
                <a:ea typeface="Calibri"/>
                <a:cs typeface="Calibri"/>
                <a:sym typeface="Calibri"/>
              </a:rPr>
              <a:t>The objective of this presentation is to evaluate and compare the performance of two trading strategies that combine popular indicators with the Commodity Channel Index (CCI). </a:t>
            </a:r>
            <a:endParaRPr/>
          </a:p>
          <a:p>
            <a:pPr indent="82550" lvl="0" marL="0" marR="0" rtl="0" algn="l">
              <a:lnSpc>
                <a:spcPct val="90000"/>
              </a:lnSpc>
              <a:spcBef>
                <a:spcPts val="60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lang="en-US" sz="1300">
                <a:solidFill>
                  <a:schemeClr val="lt1"/>
                </a:solidFill>
                <a:latin typeface="Calibri"/>
                <a:ea typeface="Calibri"/>
                <a:cs typeface="Calibri"/>
                <a:sym typeface="Calibri"/>
              </a:rPr>
              <a:t>Specifically, we will examine the effectiveness of combining the Exponential Moving Average (EMA) with CCI and the Moving Average Convergence Divergence (MACD) with CCI. </a:t>
            </a:r>
            <a:endParaRPr/>
          </a:p>
          <a:p>
            <a:pPr indent="82550" lvl="0" marL="0" marR="0" rtl="0" algn="l">
              <a:lnSpc>
                <a:spcPct val="90000"/>
              </a:lnSpc>
              <a:spcBef>
                <a:spcPts val="60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lang="en-US" sz="1300">
                <a:solidFill>
                  <a:schemeClr val="lt1"/>
                </a:solidFill>
                <a:latin typeface="Calibri"/>
                <a:ea typeface="Calibri"/>
                <a:cs typeface="Calibri"/>
                <a:sym typeface="Calibri"/>
              </a:rPr>
              <a:t>The aim is to determine which strategy demonstrates superior performance in identifying potential trend reversals, generating accurate trading signals, and maximizing profit potential. </a:t>
            </a:r>
            <a:endParaRPr/>
          </a:p>
          <a:p>
            <a:pPr indent="82550" lvl="0" marL="0" marR="0" rtl="0" algn="l">
              <a:lnSpc>
                <a:spcPct val="90000"/>
              </a:lnSpc>
              <a:spcBef>
                <a:spcPts val="60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lang="en-US" sz="1300">
                <a:solidFill>
                  <a:schemeClr val="lt1"/>
                </a:solidFill>
                <a:latin typeface="Calibri"/>
                <a:ea typeface="Calibri"/>
                <a:cs typeface="Calibri"/>
                <a:sym typeface="Calibri"/>
              </a:rPr>
              <a:t>By analyzing historical data and key performance metrics, we seek to provide insights into the effectiveness of these combined strategies and their potential value in enhancing trading decisions.</a:t>
            </a:r>
            <a:endParaRPr/>
          </a:p>
        </p:txBody>
      </p:sp>
      <p:cxnSp>
        <p:nvCxnSpPr>
          <p:cNvPr id="103" name="Google Shape;103;p2"/>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Graph" id="104" name="Google Shape;104;p2"/>
          <p:cNvPicPr preferRelativeResize="0"/>
          <p:nvPr/>
        </p:nvPicPr>
        <p:blipFill rotWithShape="1">
          <a:blip r:embed="rId3">
            <a:alphaModFix/>
          </a:blip>
          <a:srcRect b="0" l="16613" r="31746" t="0"/>
          <a:stretch/>
        </p:blipFill>
        <p:spPr>
          <a:xfrm>
            <a:off x="6525453" y="10"/>
            <a:ext cx="5666547" cy="68579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17"/>
          <p:cNvSpPr/>
          <p:nvPr/>
        </p:nvSpPr>
        <p:spPr>
          <a:xfrm flipH="1">
            <a:off x="19528" y="0"/>
            <a:ext cx="5421321"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7"/>
          <p:cNvSpPr txBox="1"/>
          <p:nvPr/>
        </p:nvSpPr>
        <p:spPr>
          <a:xfrm>
            <a:off x="648037" y="1298448"/>
            <a:ext cx="5895178" cy="409964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6600">
                <a:solidFill>
                  <a:srgbClr val="FFFFFF"/>
                </a:solidFill>
                <a:latin typeface="Calibri"/>
                <a:ea typeface="Calibri"/>
                <a:cs typeface="Calibri"/>
                <a:sym typeface="Calibri"/>
              </a:rPr>
              <a:t>Findings</a:t>
            </a:r>
            <a:endParaRPr/>
          </a:p>
        </p:txBody>
      </p:sp>
      <p:sp>
        <p:nvSpPr>
          <p:cNvPr id="319" name="Google Shape;319;p17"/>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7"/>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7"/>
          <p:cNvSpPr txBox="1"/>
          <p:nvPr/>
        </p:nvSpPr>
        <p:spPr>
          <a:xfrm>
            <a:off x="5614975" y="407175"/>
            <a:ext cx="6322200" cy="5539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Based on the analysis conducted with two different conditions, it has been found that the MACD strategy outperformed the EMA strategy in terms of profitability when combined with the Commodity Channel Index (CCI).</a:t>
            </a:r>
            <a:endParaRPr>
              <a:latin typeface="Calibri"/>
              <a:ea typeface="Calibri"/>
              <a:cs typeface="Calibri"/>
              <a:sym typeface="Calibri"/>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Under the first condition, where the CCI benchmarks of -100 and 100 were used as exit conditions, the EMA strategy produced returns of 1.6 times the initial investment, while the MACD strategy demonstrated stronger performance with returns of 3.0 times the initial investment. This indicates that the MACD strategy was more effective in identifying potential trend reversals and generating profitable trading signals when using the CCI benchmarks as exit conditions.</a:t>
            </a:r>
            <a:endParaRPr>
              <a:latin typeface="Calibri"/>
              <a:ea typeface="Calibri"/>
              <a:cs typeface="Calibri"/>
              <a:sym typeface="Calibri"/>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Similarly, under the second condition, where the CCI benchmarks of -50 and 50 were used as exit conditions for selling and buying respectively, the EMA strategy yielded returns of 3.5 times the initial investment, while the MACD strategy exhibited superior performance with returns of 7.0 times the initial investment. This highlights the MACD’s ability to capture larger price movements and generate higher profits during trend reversals indicated by the CCI.</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g1e49655165b_0_5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g1e49655165b_0_51"/>
          <p:cNvSpPr/>
          <p:nvPr/>
        </p:nvSpPr>
        <p:spPr>
          <a:xfrm flipH="1">
            <a:off x="-5436" y="0"/>
            <a:ext cx="5647210"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g1e49655165b_0_51"/>
          <p:cNvSpPr txBox="1"/>
          <p:nvPr/>
        </p:nvSpPr>
        <p:spPr>
          <a:xfrm>
            <a:off x="648037" y="1298448"/>
            <a:ext cx="5895300" cy="40995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6600">
                <a:solidFill>
                  <a:srgbClr val="FFFFFF"/>
                </a:solidFill>
                <a:latin typeface="Calibri"/>
                <a:ea typeface="Calibri"/>
                <a:cs typeface="Calibri"/>
                <a:sym typeface="Calibri"/>
              </a:rPr>
              <a:t>Conclusion</a:t>
            </a:r>
            <a:endParaRPr/>
          </a:p>
        </p:txBody>
      </p:sp>
      <p:sp>
        <p:nvSpPr>
          <p:cNvPr id="329" name="Google Shape;329;g1e49655165b_0_51"/>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g1e49655165b_0_51"/>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g1e49655165b_0_51"/>
          <p:cNvSpPr txBox="1"/>
          <p:nvPr/>
        </p:nvSpPr>
        <p:spPr>
          <a:xfrm>
            <a:off x="5735550" y="715275"/>
            <a:ext cx="6148200" cy="4613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These findings suggest that the combination of the MACD and CCI indicators performed better than the EMA and CCI combination strategy. The MACD strategy demonstrated greater consistency and profitability in identifying potential reversals and generating profitable trading signals when utilizing the specified CCI benchmarks.</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It's important to note that trading strategies should be evaluated regularly, and adjustments should be made as market conditions evolve. Continued monitoring and analysis are necessary to ensure the strategies remain robust and aligned with personal goals and market dynamics.</a:t>
            </a:r>
            <a:endParaRPr>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summary, based on the analysis conducted, the MACD and CCI combination strategy demonstrated superior performance compared to the EMA and CCI combination strategy. The MACD strategy exhibited better profitability and consistency in identifying potential trend reversals and generating profitable trading signals when utilizing specific CCI benchmarks as exit conditions.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p:cNvSpPr txBox="1"/>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Overview of the EMA and CCI Combination Strategy</a:t>
            </a:r>
            <a:endParaRPr/>
          </a:p>
        </p:txBody>
      </p:sp>
      <p:sp>
        <p:nvSpPr>
          <p:cNvPr id="112" name="Google Shape;112;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3"/>
          <p:cNvSpPr txBox="1"/>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Let's begin by discussing the strategy that combines the Exponential Moving Average (EMA) with the Relative Strength Index (RSI).</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EMA: The EMA is a trend-following indicator that provides a smoothed line representing the average price over a selected time period. By combining the EMA </a:t>
            </a:r>
            <a:r>
              <a:rPr lang="en-US" sz="1700">
                <a:solidFill>
                  <a:schemeClr val="dk1"/>
                </a:solidFill>
                <a:latin typeface="Calibri"/>
                <a:ea typeface="Calibri"/>
                <a:cs typeface="Calibri"/>
                <a:sym typeface="Calibri"/>
              </a:rPr>
              <a:t>with RSI, we can benefit from the EMA's ability to identify trends while</a:t>
            </a:r>
            <a:r>
              <a:rPr lang="en-US" sz="1700">
                <a:solidFill>
                  <a:schemeClr val="dk1"/>
                </a:solidFill>
                <a:latin typeface="Calibri"/>
                <a:ea typeface="Calibri"/>
                <a:cs typeface="Calibri"/>
                <a:sym typeface="Calibri"/>
              </a:rPr>
              <a:t>  leveraging the RSI's overbought and oversold conditions as potential reversal points.</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CCI: </a:t>
            </a:r>
            <a:r>
              <a:rPr lang="en-US">
                <a:solidFill>
                  <a:srgbClr val="222222"/>
                </a:solidFill>
                <a:highlight>
                  <a:srgbClr val="FFFFFF"/>
                </a:highlight>
                <a:latin typeface="Calibri"/>
                <a:ea typeface="Calibri"/>
                <a:cs typeface="Calibri"/>
                <a:sym typeface="Calibri"/>
              </a:rPr>
              <a:t>The Commodity Channel Index (CCI) is a versatile indicator that measures the current price level relative to its average price over a specified period. It is commonly used to identify overbought and oversold conditions, as well as potential trend reversals in financial markets.</a:t>
            </a:r>
            <a:endParaRPr>
              <a:latin typeface="Calibri"/>
              <a:ea typeface="Calibri"/>
              <a:cs typeface="Calibri"/>
              <a:sym typeface="Calibri"/>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We will analyze historical price data and evaluate the success rate, average profitability, and risk-to-reward ratio of this combined strategy to determine its effectiveness.</a:t>
            </a:r>
            <a:endParaRPr/>
          </a:p>
          <a:p>
            <a:pPr indent="107950" lvl="0" marL="0" marR="0" rtl="0" algn="l">
              <a:lnSpc>
                <a:spcPct val="90000"/>
              </a:lnSpc>
              <a:spcBef>
                <a:spcPts val="8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p:nvPr/>
        </p:nvSpPr>
        <p:spPr>
          <a:xfrm rot="10800000">
            <a:off x="2133600" y="685800"/>
            <a:ext cx="10058400" cy="5486400"/>
          </a:xfrm>
          <a:prstGeom prst="rect">
            <a:avLst/>
          </a:prstGeom>
          <a:solidFill>
            <a:srgbClr val="F2F2F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000000"/>
              </a:solidFill>
              <a:latin typeface="Helvetica Neue"/>
              <a:ea typeface="Helvetica Neue"/>
              <a:cs typeface="Helvetica Neue"/>
              <a:sym typeface="Helvetica Neue"/>
            </a:endParaRPr>
          </a:p>
        </p:txBody>
      </p:sp>
      <p:sp>
        <p:nvSpPr>
          <p:cNvPr id="120" name="Google Shape;120;p4"/>
          <p:cNvSpPr txBox="1"/>
          <p:nvPr/>
        </p:nvSpPr>
        <p:spPr>
          <a:xfrm>
            <a:off x="5907024" y="685801"/>
            <a:ext cx="5776976" cy="171631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5000">
                <a:solidFill>
                  <a:schemeClr val="dk1"/>
                </a:solidFill>
                <a:latin typeface="Calibri"/>
                <a:ea typeface="Calibri"/>
                <a:cs typeface="Calibri"/>
                <a:sym typeface="Calibri"/>
              </a:rPr>
              <a:t>EMA formula</a:t>
            </a:r>
            <a:endParaRPr/>
          </a:p>
        </p:txBody>
      </p:sp>
      <p:sp>
        <p:nvSpPr>
          <p:cNvPr id="121" name="Google Shape;121;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uto Racing" id="122" name="Google Shape;122;p4"/>
          <p:cNvPicPr preferRelativeResize="0"/>
          <p:nvPr/>
        </p:nvPicPr>
        <p:blipFill rotWithShape="1">
          <a:blip r:embed="rId3">
            <a:alphaModFix/>
          </a:blip>
          <a:srcRect b="0" l="0" r="0" t="0"/>
          <a:stretch/>
        </p:blipFill>
        <p:spPr>
          <a:xfrm>
            <a:off x="206759" y="914399"/>
            <a:ext cx="5072883" cy="5072883"/>
          </a:xfrm>
          <a:prstGeom prst="rect">
            <a:avLst/>
          </a:prstGeom>
          <a:noFill/>
          <a:ln>
            <a:noFill/>
          </a:ln>
        </p:spPr>
      </p:pic>
      <p:sp>
        <p:nvSpPr>
          <p:cNvPr id="123" name="Google Shape;123;p4"/>
          <p:cNvSpPr/>
          <p:nvPr/>
        </p:nvSpPr>
        <p:spPr>
          <a:xfrm>
            <a:off x="5596128" y="685797"/>
            <a:ext cx="118872" cy="155045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txBox="1"/>
          <p:nvPr/>
        </p:nvSpPr>
        <p:spPr>
          <a:xfrm>
            <a:off x="5907024" y="2575345"/>
            <a:ext cx="5776976" cy="3498885"/>
          </a:xfrm>
          <a:prstGeom prst="rect">
            <a:avLst/>
          </a:prstGeom>
          <a:blipFill rotWithShape="1">
            <a:blip r:embed="rId4">
              <a:alphaModFix/>
            </a:blip>
            <a:stretch>
              <a:fillRect b="0" l="-31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26" name="Google Shape;126;p4"/>
          <p:cNvSpPr/>
          <p:nvPr/>
        </p:nvSpPr>
        <p:spPr>
          <a:xfrm>
            <a:off x="12073128" y="6172201"/>
            <a:ext cx="118872"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5"/>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F7F7F"/>
              </a:solidFill>
              <a:latin typeface="Calibri"/>
              <a:ea typeface="Calibri"/>
              <a:cs typeface="Calibri"/>
              <a:sym typeface="Calibri"/>
            </a:endParaRPr>
          </a:p>
        </p:txBody>
      </p:sp>
      <p:cxnSp>
        <p:nvCxnSpPr>
          <p:cNvPr id="132" name="Google Shape;132;p5"/>
          <p:cNvCxnSpPr/>
          <p:nvPr/>
        </p:nvCxnSpPr>
        <p:spPr>
          <a:xfrm>
            <a:off x="585285" y="0"/>
            <a:ext cx="0" cy="6858000"/>
          </a:xfrm>
          <a:prstGeom prst="straightConnector1">
            <a:avLst/>
          </a:prstGeom>
          <a:noFill/>
          <a:ln cap="flat" cmpd="sng" w="12700">
            <a:solidFill>
              <a:schemeClr val="accent2"/>
            </a:solidFill>
            <a:prstDash val="solid"/>
            <a:miter lim="800000"/>
            <a:headEnd len="sm" w="sm" type="none"/>
            <a:tailEnd len="sm" w="sm" type="none"/>
          </a:ln>
        </p:spPr>
      </p:cxnSp>
      <p:cxnSp>
        <p:nvCxnSpPr>
          <p:cNvPr id="133" name="Google Shape;133;p5"/>
          <p:cNvCxnSpPr/>
          <p:nvPr/>
        </p:nvCxnSpPr>
        <p:spPr>
          <a:xfrm rot="10800000">
            <a:off x="0" y="6252485"/>
            <a:ext cx="12192000" cy="0"/>
          </a:xfrm>
          <a:prstGeom prst="straightConnector1">
            <a:avLst/>
          </a:prstGeom>
          <a:noFill/>
          <a:ln cap="flat" cmpd="sng" w="12700">
            <a:solidFill>
              <a:schemeClr val="accent2"/>
            </a:solidFill>
            <a:prstDash val="solid"/>
            <a:miter lim="800000"/>
            <a:headEnd len="sm" w="sm" type="none"/>
            <a:tailEnd len="sm" w="sm" type="none"/>
          </a:ln>
        </p:spPr>
      </p:cxnSp>
      <p:sp>
        <p:nvSpPr>
          <p:cNvPr id="134" name="Google Shape;134;p5"/>
          <p:cNvSpPr txBox="1"/>
          <p:nvPr/>
        </p:nvSpPr>
        <p:spPr>
          <a:xfrm>
            <a:off x="1389278" y="1233241"/>
            <a:ext cx="3240506" cy="219575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rgbClr val="FFFFFF"/>
                </a:solidFill>
                <a:latin typeface="Calibri"/>
                <a:ea typeface="Calibri"/>
                <a:cs typeface="Calibri"/>
                <a:sym typeface="Calibri"/>
              </a:rPr>
              <a:t>CC</a:t>
            </a:r>
            <a:r>
              <a:rPr lang="en-US" sz="4400">
                <a:solidFill>
                  <a:srgbClr val="FFFFFF"/>
                </a:solidFill>
                <a:latin typeface="Calibri"/>
                <a:ea typeface="Calibri"/>
                <a:cs typeface="Calibri"/>
                <a:sym typeface="Calibri"/>
              </a:rPr>
              <a:t>I Formula</a:t>
            </a:r>
            <a:endParaRPr/>
          </a:p>
        </p:txBody>
      </p:sp>
      <p:sp>
        <p:nvSpPr>
          <p:cNvPr id="135" name="Google Shape;135;p5"/>
          <p:cNvSpPr txBox="1"/>
          <p:nvPr/>
        </p:nvSpPr>
        <p:spPr>
          <a:xfrm>
            <a:off x="2869100" y="3675450"/>
            <a:ext cx="7715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latin typeface="Calibri"/>
                <a:ea typeface="Calibri"/>
                <a:cs typeface="Calibri"/>
                <a:sym typeface="Calibri"/>
              </a:rPr>
              <a:t>C</a:t>
            </a:r>
            <a:r>
              <a:rPr lang="en-US" sz="2300">
                <a:solidFill>
                  <a:schemeClr val="lt1"/>
                </a:solidFill>
                <a:latin typeface="Calibri"/>
                <a:ea typeface="Calibri"/>
                <a:cs typeface="Calibri"/>
                <a:sym typeface="Calibri"/>
              </a:rPr>
              <a:t>CI Formula = (Typical Price - MA)/ 0.01</a:t>
            </a:r>
            <a:r>
              <a:rPr lang="en-US" sz="2300">
                <a:solidFill>
                  <a:schemeClr val="lt1"/>
                </a:solidFill>
                <a:latin typeface="Calibri"/>
                <a:ea typeface="Calibri"/>
                <a:cs typeface="Calibri"/>
                <a:sym typeface="Calibri"/>
              </a:rPr>
              <a:t>5 x Mean Deviation </a:t>
            </a:r>
            <a:endParaRPr sz="23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6"/>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txBox="1"/>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lang="en-US" sz="6600">
                <a:solidFill>
                  <a:schemeClr val="dk1"/>
                </a:solidFill>
                <a:latin typeface="Calibri"/>
                <a:ea typeface="Calibri"/>
                <a:cs typeface="Calibri"/>
                <a:sym typeface="Calibri"/>
              </a:rPr>
              <a:t>Defining First Entry and Exit Condition</a:t>
            </a:r>
            <a:endParaRPr sz="6600">
              <a:solidFill>
                <a:schemeClr val="dk1"/>
              </a:solidFill>
              <a:latin typeface="Calibri"/>
              <a:ea typeface="Calibri"/>
              <a:cs typeface="Calibri"/>
              <a:sym typeface="Calibri"/>
            </a:endParaRPr>
          </a:p>
        </p:txBody>
      </p:sp>
      <p:cxnSp>
        <p:nvCxnSpPr>
          <p:cNvPr id="142" name="Google Shape;142;p6"/>
          <p:cNvCxnSpPr/>
          <p:nvPr/>
        </p:nvCxnSpPr>
        <p:spPr>
          <a:xfrm>
            <a:off x="4728053" y="1132114"/>
            <a:ext cx="0" cy="5717573"/>
          </a:xfrm>
          <a:prstGeom prst="straightConnector1">
            <a:avLst/>
          </a:prstGeom>
          <a:noFill/>
          <a:ln cap="sq" cmpd="sng" w="25400">
            <a:solidFill>
              <a:schemeClr val="accent1"/>
            </a:solidFill>
            <a:prstDash val="solid"/>
            <a:bevel/>
            <a:headEnd len="sm" w="sm" type="none"/>
            <a:tailEnd len="sm" w="sm" type="none"/>
          </a:ln>
        </p:spPr>
      </p:cxnSp>
      <p:grpSp>
        <p:nvGrpSpPr>
          <p:cNvPr id="143" name="Google Shape;143;p6"/>
          <p:cNvGrpSpPr/>
          <p:nvPr/>
        </p:nvGrpSpPr>
        <p:grpSpPr>
          <a:xfrm>
            <a:off x="5136936" y="2571100"/>
            <a:ext cx="6188639" cy="2588743"/>
            <a:chOff x="28401" y="1500300"/>
            <a:chExt cx="6188639" cy="2588743"/>
          </a:xfrm>
        </p:grpSpPr>
        <p:sp>
          <p:nvSpPr>
            <p:cNvPr id="144" name="Google Shape;144;p6"/>
            <p:cNvSpPr/>
            <p:nvPr/>
          </p:nvSpPr>
          <p:spPr>
            <a:xfrm>
              <a:off x="28401" y="1500302"/>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00449" y="1672350"/>
              <a:ext cx="475180" cy="47518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1023236" y="1500302"/>
              <a:ext cx="1931151" cy="8192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txBox="1"/>
            <p:nvPr/>
          </p:nvSpPr>
          <p:spPr>
            <a:xfrm>
              <a:off x="1023236" y="1500302"/>
              <a:ext cx="1931151" cy="81927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Buy Entry: When the 10 period EMA is &gt; 20 period EMA </a:t>
              </a:r>
              <a:endParaRPr sz="1700">
                <a:solidFill>
                  <a:schemeClr val="dk1"/>
                </a:solidFill>
                <a:latin typeface="Calibri"/>
                <a:ea typeface="Calibri"/>
                <a:cs typeface="Calibri"/>
                <a:sym typeface="Calibri"/>
              </a:endParaRPr>
            </a:p>
          </p:txBody>
        </p:sp>
        <p:sp>
          <p:nvSpPr>
            <p:cNvPr id="148" name="Google Shape;148;p6"/>
            <p:cNvSpPr/>
            <p:nvPr/>
          </p:nvSpPr>
          <p:spPr>
            <a:xfrm>
              <a:off x="3290876" y="1500302"/>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3462924" y="1672350"/>
              <a:ext cx="475180" cy="47518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4285712" y="1500302"/>
              <a:ext cx="1931151" cy="8192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nvSpPr>
          <p:spPr>
            <a:xfrm>
              <a:off x="4230140" y="1500300"/>
              <a:ext cx="1986900" cy="81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Exit: The </a:t>
              </a:r>
              <a:r>
                <a:rPr lang="en-US" sz="1700">
                  <a:solidFill>
                    <a:schemeClr val="dk1"/>
                  </a:solidFill>
                  <a:latin typeface="Calibri"/>
                  <a:ea typeface="Calibri"/>
                  <a:cs typeface="Calibri"/>
                  <a:sym typeface="Calibri"/>
                </a:rPr>
                <a:t>CC</a:t>
              </a:r>
              <a:r>
                <a:rPr b="0" i="0" lang="en-US" sz="1700">
                  <a:solidFill>
                    <a:schemeClr val="dk1"/>
                  </a:solidFill>
                  <a:latin typeface="Calibri"/>
                  <a:ea typeface="Calibri"/>
                  <a:cs typeface="Calibri"/>
                  <a:sym typeface="Calibri"/>
                </a:rPr>
                <a:t>I is &lt;= -</a:t>
              </a:r>
              <a:r>
                <a:rPr lang="en-US" sz="1700">
                  <a:solidFill>
                    <a:schemeClr val="dk1"/>
                  </a:solidFill>
                  <a:latin typeface="Calibri"/>
                  <a:ea typeface="Calibri"/>
                  <a:cs typeface="Calibri"/>
                  <a:sym typeface="Calibri"/>
                </a:rPr>
                <a:t>10</a:t>
              </a:r>
              <a:r>
                <a:rPr b="0" i="0" lang="en-US" sz="1700">
                  <a:solidFill>
                    <a:schemeClr val="dk1"/>
                  </a:solidFill>
                  <a:latin typeface="Calibri"/>
                  <a:ea typeface="Calibri"/>
                  <a:cs typeface="Calibri"/>
                  <a:sym typeface="Calibri"/>
                </a:rPr>
                <a:t>0.</a:t>
              </a:r>
              <a:endParaRPr sz="1700">
                <a:solidFill>
                  <a:schemeClr val="dk1"/>
                </a:solidFill>
                <a:latin typeface="Calibri"/>
                <a:ea typeface="Calibri"/>
                <a:cs typeface="Calibri"/>
                <a:sym typeface="Calibri"/>
              </a:endParaRPr>
            </a:p>
          </p:txBody>
        </p:sp>
        <p:sp>
          <p:nvSpPr>
            <p:cNvPr id="152" name="Google Shape;152;p6"/>
            <p:cNvSpPr/>
            <p:nvPr/>
          </p:nvSpPr>
          <p:spPr>
            <a:xfrm>
              <a:off x="28401" y="3269767"/>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200449" y="3441816"/>
              <a:ext cx="475180" cy="47518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023236" y="3269767"/>
              <a:ext cx="1931151" cy="8192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txBox="1"/>
            <p:nvPr/>
          </p:nvSpPr>
          <p:spPr>
            <a:xfrm>
              <a:off x="1023236" y="3269767"/>
              <a:ext cx="1931151" cy="81927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Sell Entry: When the 10 period EMA is &lt; 20 period EMA </a:t>
              </a:r>
              <a:endParaRPr sz="1700">
                <a:solidFill>
                  <a:schemeClr val="dk1"/>
                </a:solidFill>
                <a:latin typeface="Calibri"/>
                <a:ea typeface="Calibri"/>
                <a:cs typeface="Calibri"/>
                <a:sym typeface="Calibri"/>
              </a:endParaRPr>
            </a:p>
          </p:txBody>
        </p:sp>
        <p:sp>
          <p:nvSpPr>
            <p:cNvPr id="156" name="Google Shape;156;p6"/>
            <p:cNvSpPr/>
            <p:nvPr/>
          </p:nvSpPr>
          <p:spPr>
            <a:xfrm>
              <a:off x="3290876" y="3269767"/>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3462924" y="3441816"/>
              <a:ext cx="475180" cy="47518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4285712" y="3269767"/>
              <a:ext cx="1931151" cy="8192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a:off x="4285712" y="3269767"/>
              <a:ext cx="1931151" cy="81927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Exit: The </a:t>
              </a:r>
              <a:r>
                <a:rPr lang="en-US" sz="1700">
                  <a:solidFill>
                    <a:schemeClr val="dk1"/>
                  </a:solidFill>
                  <a:latin typeface="Calibri"/>
                  <a:ea typeface="Calibri"/>
                  <a:cs typeface="Calibri"/>
                  <a:sym typeface="Calibri"/>
                </a:rPr>
                <a:t>CC</a:t>
              </a:r>
              <a:r>
                <a:rPr b="0" i="0" lang="en-US" sz="1700">
                  <a:solidFill>
                    <a:schemeClr val="dk1"/>
                  </a:solidFill>
                  <a:latin typeface="Calibri"/>
                  <a:ea typeface="Calibri"/>
                  <a:cs typeface="Calibri"/>
                  <a:sym typeface="Calibri"/>
                </a:rPr>
                <a:t>I is &gt;= </a:t>
              </a:r>
              <a:r>
                <a:rPr lang="en-US" sz="1700">
                  <a:solidFill>
                    <a:schemeClr val="dk1"/>
                  </a:solidFill>
                  <a:latin typeface="Calibri"/>
                  <a:ea typeface="Calibri"/>
                  <a:cs typeface="Calibri"/>
                  <a:sym typeface="Calibri"/>
                </a:rPr>
                <a:t>10</a:t>
              </a:r>
              <a:r>
                <a:rPr b="0" i="0" lang="en-US" sz="1700">
                  <a:solidFill>
                    <a:schemeClr val="dk1"/>
                  </a:solidFill>
                  <a:latin typeface="Calibri"/>
                  <a:ea typeface="Calibri"/>
                  <a:cs typeface="Calibri"/>
                  <a:sym typeface="Calibri"/>
                </a:rPr>
                <a:t>0.</a:t>
              </a:r>
              <a:endParaRPr sz="17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 name="Google Shape;167;p7"/>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 name="Google Shape;168;p7"/>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txBox="1"/>
          <p:nvPr/>
        </p:nvSpPr>
        <p:spPr>
          <a:xfrm>
            <a:off x="7851876" y="1939150"/>
            <a:ext cx="3831300" cy="1489800"/>
          </a:xfrm>
          <a:prstGeom prst="rect">
            <a:avLst/>
          </a:prstGeom>
          <a:noFill/>
          <a:ln>
            <a:noFill/>
          </a:ln>
        </p:spPr>
        <p:txBody>
          <a:bodyPr anchorCtr="0" anchor="b" bIns="45700" lIns="91425" spcFirstLastPara="1" rIns="91425" wrap="square" tIns="45700">
            <a:normAutofit lnSpcReduction="20000"/>
          </a:bodyPr>
          <a:lstStyle/>
          <a:p>
            <a:pPr indent="0" lvl="0" marL="0" marR="0" rtl="0" algn="r">
              <a:lnSpc>
                <a:spcPct val="90000"/>
              </a:lnSpc>
              <a:spcBef>
                <a:spcPts val="0"/>
              </a:spcBef>
              <a:spcAft>
                <a:spcPts val="0"/>
              </a:spcAft>
              <a:buNone/>
            </a:pPr>
            <a:r>
              <a:rPr lang="en-US" sz="6000">
                <a:solidFill>
                  <a:schemeClr val="dk1"/>
                </a:solidFill>
                <a:latin typeface="Calibri"/>
                <a:ea typeface="Calibri"/>
                <a:cs typeface="Calibri"/>
                <a:sym typeface="Calibri"/>
              </a:rPr>
              <a:t>Backtest Result</a:t>
            </a:r>
            <a:endParaRPr/>
          </a:p>
        </p:txBody>
      </p:sp>
      <p:pic>
        <p:nvPicPr>
          <p:cNvPr id="170" name="Google Shape;170;p7"/>
          <p:cNvPicPr preferRelativeResize="0"/>
          <p:nvPr/>
        </p:nvPicPr>
        <p:blipFill>
          <a:blip r:embed="rId3">
            <a:alphaModFix/>
          </a:blip>
          <a:stretch>
            <a:fillRect/>
          </a:stretch>
        </p:blipFill>
        <p:spPr>
          <a:xfrm>
            <a:off x="1249300" y="388275"/>
            <a:ext cx="6719125" cy="608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g1e49655165b_0_5"/>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g1e49655165b_0_5"/>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g1e49655165b_0_5"/>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g1e49655165b_0_5"/>
          <p:cNvSpPr/>
          <p:nvPr/>
        </p:nvSpPr>
        <p:spPr>
          <a:xfrm>
            <a:off x="2209800" y="2099696"/>
            <a:ext cx="1942200" cy="188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g1e49655165b_0_5"/>
          <p:cNvSpPr/>
          <p:nvPr/>
        </p:nvSpPr>
        <p:spPr>
          <a:xfrm rot="-3079819">
            <a:off x="1613154" y="1492604"/>
            <a:ext cx="2987854" cy="298785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0" name="Google Shape;180;g1e49655165b_0_5"/>
          <p:cNvSpPr txBox="1"/>
          <p:nvPr/>
        </p:nvSpPr>
        <p:spPr>
          <a:xfrm>
            <a:off x="8548400" y="1939150"/>
            <a:ext cx="3134700" cy="1489800"/>
          </a:xfrm>
          <a:prstGeom prst="rect">
            <a:avLst/>
          </a:prstGeom>
          <a:noFill/>
          <a:ln>
            <a:noFill/>
          </a:ln>
        </p:spPr>
        <p:txBody>
          <a:bodyPr anchorCtr="0" anchor="b" bIns="45700" lIns="91425" spcFirstLastPara="1" rIns="91425" wrap="square" tIns="45700">
            <a:normAutofit fontScale="77500"/>
          </a:bodyPr>
          <a:lstStyle/>
          <a:p>
            <a:pPr indent="0" lvl="0" marL="0" marR="0" rtl="0" algn="r">
              <a:lnSpc>
                <a:spcPct val="90000"/>
              </a:lnSpc>
              <a:spcBef>
                <a:spcPts val="0"/>
              </a:spcBef>
              <a:spcAft>
                <a:spcPts val="0"/>
              </a:spcAft>
              <a:buNone/>
            </a:pPr>
            <a:r>
              <a:rPr lang="en-US" sz="6000">
                <a:solidFill>
                  <a:schemeClr val="dk1"/>
                </a:solidFill>
                <a:latin typeface="Calibri"/>
                <a:ea typeface="Calibri"/>
                <a:cs typeface="Calibri"/>
                <a:sym typeface="Calibri"/>
              </a:rPr>
              <a:t>Sharpe Ratio</a:t>
            </a:r>
            <a:r>
              <a:rPr lang="en-US" sz="6000">
                <a:solidFill>
                  <a:schemeClr val="dk1"/>
                </a:solidFill>
                <a:latin typeface="Calibri"/>
                <a:ea typeface="Calibri"/>
                <a:cs typeface="Calibri"/>
                <a:sym typeface="Calibri"/>
              </a:rPr>
              <a:t> Result</a:t>
            </a:r>
            <a:endParaRPr/>
          </a:p>
        </p:txBody>
      </p:sp>
      <p:pic>
        <p:nvPicPr>
          <p:cNvPr id="181" name="Google Shape;181;g1e49655165b_0_5"/>
          <p:cNvPicPr preferRelativeResize="0"/>
          <p:nvPr/>
        </p:nvPicPr>
        <p:blipFill>
          <a:blip r:embed="rId3">
            <a:alphaModFix/>
          </a:blip>
          <a:stretch>
            <a:fillRect/>
          </a:stretch>
        </p:blipFill>
        <p:spPr>
          <a:xfrm>
            <a:off x="1964152" y="672400"/>
            <a:ext cx="6255601" cy="551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8"/>
          <p:cNvSpPr txBox="1"/>
          <p:nvPr/>
        </p:nvSpPr>
        <p:spPr>
          <a:xfrm>
            <a:off x="838200" y="365125"/>
            <a:ext cx="5387502"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Defining Second Entry and Exit Condition</a:t>
            </a:r>
            <a:endParaRPr/>
          </a:p>
        </p:txBody>
      </p:sp>
      <p:pic>
        <p:nvPicPr>
          <p:cNvPr id="188" name="Google Shape;188;p8"/>
          <p:cNvPicPr preferRelativeResize="0"/>
          <p:nvPr/>
        </p:nvPicPr>
        <p:blipFill rotWithShape="1">
          <a:blip r:embed="rId3">
            <a:alphaModFix/>
          </a:blip>
          <a:srcRect b="-2" l="17935" r="21975" t="0"/>
          <a:stretch/>
        </p:blipFill>
        <p:spPr>
          <a:xfrm>
            <a:off x="7063901" y="1309484"/>
            <a:ext cx="5156233" cy="5562584"/>
          </a:xfrm>
          <a:custGeom>
            <a:rect b="b" l="l" r="r" t="t"/>
            <a:pathLst>
              <a:path extrusionOk="0" h="5562584" w="5570706">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ln>
            <a:noFill/>
          </a:ln>
        </p:spPr>
      </p:pic>
      <p:sp>
        <p:nvSpPr>
          <p:cNvPr id="189" name="Google Shape;189;p8"/>
          <p:cNvSpPr/>
          <p:nvPr/>
        </p:nvSpPr>
        <p:spPr>
          <a:xfrm>
            <a:off x="6643451" y="1656147"/>
            <a:ext cx="546100" cy="54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 name="Google Shape;190;p8"/>
          <p:cNvSpPr/>
          <p:nvPr/>
        </p:nvSpPr>
        <p:spPr>
          <a:xfrm>
            <a:off x="8134739"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a:off x="838200" y="1827430"/>
            <a:ext cx="5387501" cy="4347726"/>
            <a:chOff x="0" y="1805"/>
            <a:chExt cx="5387501" cy="4347726"/>
          </a:xfrm>
        </p:grpSpPr>
        <p:sp>
          <p:nvSpPr>
            <p:cNvPr id="192" name="Google Shape;192;p8"/>
            <p:cNvSpPr/>
            <p:nvPr/>
          </p:nvSpPr>
          <p:spPr>
            <a:xfrm>
              <a:off x="0" y="1805"/>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276881" y="207750"/>
              <a:ext cx="503420" cy="5034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057183" y="1805"/>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txBox="1"/>
            <p:nvPr/>
          </p:nvSpPr>
          <p:spPr>
            <a:xfrm>
              <a:off x="1057183" y="1805"/>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Buy Entry: When the 10 period EMA is &gt; 20 period EMA </a:t>
              </a:r>
              <a:endParaRPr sz="2200">
                <a:solidFill>
                  <a:schemeClr val="dk1"/>
                </a:solidFill>
                <a:latin typeface="Calibri"/>
                <a:ea typeface="Calibri"/>
                <a:cs typeface="Calibri"/>
                <a:sym typeface="Calibri"/>
              </a:endParaRPr>
            </a:p>
          </p:txBody>
        </p:sp>
        <p:sp>
          <p:nvSpPr>
            <p:cNvPr id="196" name="Google Shape;196;p8"/>
            <p:cNvSpPr/>
            <p:nvPr/>
          </p:nvSpPr>
          <p:spPr>
            <a:xfrm>
              <a:off x="0" y="1145944"/>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276881" y="1351889"/>
              <a:ext cx="503420" cy="5034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1057183" y="1145944"/>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txBox="1"/>
            <p:nvPr/>
          </p:nvSpPr>
          <p:spPr>
            <a:xfrm>
              <a:off x="1057183" y="1145944"/>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a:t>
              </a:r>
              <a:r>
                <a:rPr lang="en-US" sz="2200">
                  <a:solidFill>
                    <a:schemeClr val="dk1"/>
                  </a:solidFill>
                  <a:latin typeface="Calibri"/>
                  <a:ea typeface="Calibri"/>
                  <a:cs typeface="Calibri"/>
                  <a:sym typeface="Calibri"/>
                </a:rPr>
                <a:t>CC</a:t>
              </a:r>
              <a:r>
                <a:rPr b="0" i="0" lang="en-US" sz="2200">
                  <a:solidFill>
                    <a:schemeClr val="dk1"/>
                  </a:solidFill>
                  <a:latin typeface="Calibri"/>
                  <a:ea typeface="Calibri"/>
                  <a:cs typeface="Calibri"/>
                  <a:sym typeface="Calibri"/>
                </a:rPr>
                <a:t>I is &lt;= -50.</a:t>
              </a:r>
              <a:endParaRPr sz="2200">
                <a:solidFill>
                  <a:schemeClr val="dk1"/>
                </a:solidFill>
                <a:latin typeface="Calibri"/>
                <a:ea typeface="Calibri"/>
                <a:cs typeface="Calibri"/>
                <a:sym typeface="Calibri"/>
              </a:endParaRPr>
            </a:p>
          </p:txBody>
        </p:sp>
        <p:sp>
          <p:nvSpPr>
            <p:cNvPr id="200" name="Google Shape;200;p8"/>
            <p:cNvSpPr/>
            <p:nvPr/>
          </p:nvSpPr>
          <p:spPr>
            <a:xfrm>
              <a:off x="0" y="2290082"/>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276881" y="2496027"/>
              <a:ext cx="503420" cy="50342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057183" y="2290082"/>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txBox="1"/>
            <p:nvPr/>
          </p:nvSpPr>
          <p:spPr>
            <a:xfrm>
              <a:off x="1057183" y="2290082"/>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Sell Entry: When the 10 period EMA is &lt; 20 period EMA </a:t>
              </a:r>
              <a:endParaRPr sz="2200">
                <a:solidFill>
                  <a:schemeClr val="dk1"/>
                </a:solidFill>
                <a:latin typeface="Calibri"/>
                <a:ea typeface="Calibri"/>
                <a:cs typeface="Calibri"/>
                <a:sym typeface="Calibri"/>
              </a:endParaRPr>
            </a:p>
          </p:txBody>
        </p:sp>
        <p:sp>
          <p:nvSpPr>
            <p:cNvPr id="204" name="Google Shape;204;p8"/>
            <p:cNvSpPr/>
            <p:nvPr/>
          </p:nvSpPr>
          <p:spPr>
            <a:xfrm>
              <a:off x="0" y="3434221"/>
              <a:ext cx="5387501" cy="91531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276881" y="3640166"/>
              <a:ext cx="503420" cy="50342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057183" y="3434221"/>
              <a:ext cx="4330318"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txBox="1"/>
            <p:nvPr/>
          </p:nvSpPr>
          <p:spPr>
            <a:xfrm>
              <a:off x="1057183" y="3434221"/>
              <a:ext cx="4330318"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a:solidFill>
                    <a:schemeClr val="dk1"/>
                  </a:solidFill>
                  <a:latin typeface="Calibri"/>
                  <a:ea typeface="Calibri"/>
                  <a:cs typeface="Calibri"/>
                  <a:sym typeface="Calibri"/>
                </a:rPr>
                <a:t>Exit: The RSI is &gt;= </a:t>
              </a:r>
              <a:r>
                <a:rPr lang="en-US" sz="2200">
                  <a:solidFill>
                    <a:schemeClr val="dk1"/>
                  </a:solidFill>
                  <a:latin typeface="Calibri"/>
                  <a:ea typeface="Calibri"/>
                  <a:cs typeface="Calibri"/>
                  <a:sym typeface="Calibri"/>
                </a:rPr>
                <a:t>5</a:t>
              </a:r>
              <a:r>
                <a:rPr b="0" i="0" lang="en-US" sz="2200">
                  <a:solidFill>
                    <a:schemeClr val="dk1"/>
                  </a:solidFill>
                  <a:latin typeface="Calibri"/>
                  <a:ea typeface="Calibri"/>
                  <a:cs typeface="Calibri"/>
                  <a:sym typeface="Calibri"/>
                </a:rPr>
                <a:t>0.</a:t>
              </a:r>
              <a:endParaRPr sz="22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2023-07-09T15:46:11Z</dcterms:created>
  <dc:creator>Sarah Okoronkwo</dc:creator>
</cp:coreProperties>
</file>