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Meddon"/>
      <p:regular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2tFbxSw41G5lQ2EsR+VhwTBfL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HelveticaNeue-regular.fntdata"/><Relationship Id="rId12" Type="http://schemas.openxmlformats.org/officeDocument/2006/relationships/slide" Target="slides/slide8.xml"/><Relationship Id="rId34" Type="http://schemas.openxmlformats.org/officeDocument/2006/relationships/font" Target="fonts/Meddon-regular.fntdata"/><Relationship Id="rId15" Type="http://schemas.openxmlformats.org/officeDocument/2006/relationships/slide" Target="slides/slide11.xml"/><Relationship Id="rId37" Type="http://schemas.openxmlformats.org/officeDocument/2006/relationships/font" Target="fonts/HelveticaNeue-italic.fntdata"/><Relationship Id="rId14" Type="http://schemas.openxmlformats.org/officeDocument/2006/relationships/slide" Target="slides/slide10.xml"/><Relationship Id="rId36" Type="http://schemas.openxmlformats.org/officeDocument/2006/relationships/font" Target="fonts/HelveticaNeue-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HelveticaNeue-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495d8c82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e495d8c82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e495d8c82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e495d8c829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495d8c82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e495d8c829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495d8c8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e495d8c829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e495d8c8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1e495d8c82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e495d8c82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1e495d8c829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495d8c82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1e495d8c829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e495d8c82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e495d8c829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e495d8c82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1e495d8c829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e495d8c829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1e495d8c829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495d8c82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e495d8c829_1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495d8c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e495d8c82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jp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jp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17707" l="0" r="1" t="0"/>
          <a:stretch/>
        </p:blipFill>
        <p:spPr>
          <a:xfrm>
            <a:off x="1" y="10"/>
            <a:ext cx="11862683" cy="6857990"/>
          </a:xfrm>
          <a:custGeom>
            <a:rect b="b" l="l" r="r" t="t"/>
            <a:pathLst>
              <a:path extrusionOk="0" h="6858000" w="11862683">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ln>
            <a:noFill/>
          </a:ln>
        </p:spPr>
      </p:pic>
      <p:sp>
        <p:nvSpPr>
          <p:cNvPr id="86" name="Google Shape;86;p1"/>
          <p:cNvSpPr txBox="1"/>
          <p:nvPr/>
        </p:nvSpPr>
        <p:spPr>
          <a:xfrm flipH="1">
            <a:off x="329312" y="1471733"/>
            <a:ext cx="2233777" cy="52322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Comparing</a:t>
            </a:r>
            <a:endParaRPr/>
          </a:p>
        </p:txBody>
      </p:sp>
      <p:sp>
        <p:nvSpPr>
          <p:cNvPr id="87" name="Google Shape;87;p1"/>
          <p:cNvSpPr txBox="1"/>
          <p:nvPr/>
        </p:nvSpPr>
        <p:spPr>
          <a:xfrm flipH="1">
            <a:off x="329313" y="1994958"/>
            <a:ext cx="5558868" cy="769441"/>
          </a:xfrm>
          <a:prstGeom prst="rect">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Technical Indicators</a:t>
            </a:r>
            <a:endParaRPr/>
          </a:p>
        </p:txBody>
      </p:sp>
      <p:sp>
        <p:nvSpPr>
          <p:cNvPr id="88" name="Google Shape;88;p1"/>
          <p:cNvSpPr txBox="1"/>
          <p:nvPr/>
        </p:nvSpPr>
        <p:spPr>
          <a:xfrm>
            <a:off x="329312" y="6082146"/>
            <a:ext cx="34220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Meddon"/>
                <a:ea typeface="Meddon"/>
                <a:cs typeface="Meddon"/>
                <a:sym typeface="Meddon"/>
              </a:rPr>
              <a:t>By Sarah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8"/>
          <p:cNvSpPr txBox="1"/>
          <p:nvPr/>
        </p:nvSpPr>
        <p:spPr>
          <a:xfrm>
            <a:off x="838200" y="365125"/>
            <a:ext cx="5387502"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Defining Second Entry and Exit Condition</a:t>
            </a:r>
            <a:endParaRPr/>
          </a:p>
        </p:txBody>
      </p:sp>
      <p:pic>
        <p:nvPicPr>
          <p:cNvPr id="186" name="Google Shape;186;p8"/>
          <p:cNvPicPr preferRelativeResize="0"/>
          <p:nvPr/>
        </p:nvPicPr>
        <p:blipFill rotWithShape="1">
          <a:blip r:embed="rId3">
            <a:alphaModFix/>
          </a:blip>
          <a:srcRect b="-2" l="17935" r="21975" t="0"/>
          <a:stretch/>
        </p:blipFill>
        <p:spPr>
          <a:xfrm>
            <a:off x="7063901" y="1309484"/>
            <a:ext cx="5156233" cy="5562584"/>
          </a:xfrm>
          <a:custGeom>
            <a:rect b="b" l="l" r="r" t="t"/>
            <a:pathLst>
              <a:path extrusionOk="0" h="5562584" w="5570706">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ln>
            <a:noFill/>
          </a:ln>
        </p:spPr>
      </p:pic>
      <p:sp>
        <p:nvSpPr>
          <p:cNvPr id="187" name="Google Shape;187;p8"/>
          <p:cNvSpPr/>
          <p:nvPr/>
        </p:nvSpPr>
        <p:spPr>
          <a:xfrm>
            <a:off x="6643451" y="1656147"/>
            <a:ext cx="546100" cy="546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 name="Google Shape;188;p8"/>
          <p:cNvSpPr/>
          <p:nvPr/>
        </p:nvSpPr>
        <p:spPr>
          <a:xfrm>
            <a:off x="8134739" y="587516"/>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89" name="Google Shape;189;p8"/>
          <p:cNvGrpSpPr/>
          <p:nvPr/>
        </p:nvGrpSpPr>
        <p:grpSpPr>
          <a:xfrm>
            <a:off x="838200" y="1827430"/>
            <a:ext cx="5387501" cy="4347726"/>
            <a:chOff x="0" y="1805"/>
            <a:chExt cx="5387501" cy="4347726"/>
          </a:xfrm>
        </p:grpSpPr>
        <p:sp>
          <p:nvSpPr>
            <p:cNvPr id="190" name="Google Shape;190;p8"/>
            <p:cNvSpPr/>
            <p:nvPr/>
          </p:nvSpPr>
          <p:spPr>
            <a:xfrm>
              <a:off x="0" y="1805"/>
              <a:ext cx="5387501" cy="91531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276881" y="207750"/>
              <a:ext cx="503420" cy="50342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1057183" y="1805"/>
              <a:ext cx="4330318"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txBox="1"/>
            <p:nvPr/>
          </p:nvSpPr>
          <p:spPr>
            <a:xfrm>
              <a:off x="1057183" y="1805"/>
              <a:ext cx="4330318"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Buy Entry: When the 10 period EMA is &gt; 20 period EMA </a:t>
              </a:r>
              <a:endParaRPr sz="2200">
                <a:solidFill>
                  <a:schemeClr val="dk1"/>
                </a:solidFill>
                <a:latin typeface="Calibri"/>
                <a:ea typeface="Calibri"/>
                <a:cs typeface="Calibri"/>
                <a:sym typeface="Calibri"/>
              </a:endParaRPr>
            </a:p>
          </p:txBody>
        </p:sp>
        <p:sp>
          <p:nvSpPr>
            <p:cNvPr id="194" name="Google Shape;194;p8"/>
            <p:cNvSpPr/>
            <p:nvPr/>
          </p:nvSpPr>
          <p:spPr>
            <a:xfrm>
              <a:off x="0" y="1145944"/>
              <a:ext cx="5387501" cy="91531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276881" y="1351889"/>
              <a:ext cx="503420" cy="50342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1057183" y="1145944"/>
              <a:ext cx="4330318"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txBox="1"/>
            <p:nvPr/>
          </p:nvSpPr>
          <p:spPr>
            <a:xfrm>
              <a:off x="1057183" y="1145944"/>
              <a:ext cx="4330318"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Exit: The RSI is &lt;= </a:t>
              </a:r>
              <a:r>
                <a:rPr lang="en-US" sz="2200">
                  <a:solidFill>
                    <a:schemeClr val="dk1"/>
                  </a:solidFill>
                  <a:latin typeface="Calibri"/>
                  <a:ea typeface="Calibri"/>
                  <a:cs typeface="Calibri"/>
                  <a:sym typeface="Calibri"/>
                </a:rPr>
                <a:t>7</a:t>
              </a:r>
              <a:r>
                <a:rPr b="0" i="0" lang="en-US" sz="2200">
                  <a:solidFill>
                    <a:schemeClr val="dk1"/>
                  </a:solidFill>
                  <a:latin typeface="Calibri"/>
                  <a:ea typeface="Calibri"/>
                  <a:cs typeface="Calibri"/>
                  <a:sym typeface="Calibri"/>
                </a:rPr>
                <a:t>0.</a:t>
              </a:r>
              <a:endParaRPr sz="2200">
                <a:solidFill>
                  <a:schemeClr val="dk1"/>
                </a:solidFill>
                <a:latin typeface="Calibri"/>
                <a:ea typeface="Calibri"/>
                <a:cs typeface="Calibri"/>
                <a:sym typeface="Calibri"/>
              </a:endParaRPr>
            </a:p>
          </p:txBody>
        </p:sp>
        <p:sp>
          <p:nvSpPr>
            <p:cNvPr id="198" name="Google Shape;198;p8"/>
            <p:cNvSpPr/>
            <p:nvPr/>
          </p:nvSpPr>
          <p:spPr>
            <a:xfrm>
              <a:off x="0" y="2290082"/>
              <a:ext cx="5387501" cy="91531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276881" y="2496027"/>
              <a:ext cx="503420" cy="50342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1057183" y="2290082"/>
              <a:ext cx="4330318"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txBox="1"/>
            <p:nvPr/>
          </p:nvSpPr>
          <p:spPr>
            <a:xfrm>
              <a:off x="1057183" y="2290082"/>
              <a:ext cx="4330318"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Sell Entry: When the 10 period EMA is &lt; 20 period EMA </a:t>
              </a:r>
              <a:endParaRPr sz="2200">
                <a:solidFill>
                  <a:schemeClr val="dk1"/>
                </a:solidFill>
                <a:latin typeface="Calibri"/>
                <a:ea typeface="Calibri"/>
                <a:cs typeface="Calibri"/>
                <a:sym typeface="Calibri"/>
              </a:endParaRPr>
            </a:p>
          </p:txBody>
        </p:sp>
        <p:sp>
          <p:nvSpPr>
            <p:cNvPr id="202" name="Google Shape;202;p8"/>
            <p:cNvSpPr/>
            <p:nvPr/>
          </p:nvSpPr>
          <p:spPr>
            <a:xfrm>
              <a:off x="0" y="3434221"/>
              <a:ext cx="5387501" cy="91531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276881" y="3640166"/>
              <a:ext cx="503420" cy="50342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1057183" y="3434221"/>
              <a:ext cx="4330318"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txBox="1"/>
            <p:nvPr/>
          </p:nvSpPr>
          <p:spPr>
            <a:xfrm>
              <a:off x="1057183" y="3434221"/>
              <a:ext cx="4330318"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Exit: The RSI is &gt;= 30.</a:t>
              </a:r>
              <a:endParaRPr sz="22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9"/>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9"/>
          <p:cNvSpPr txBox="1"/>
          <p:nvPr/>
        </p:nvSpPr>
        <p:spPr>
          <a:xfrm>
            <a:off x="970900" y="637050"/>
            <a:ext cx="3331500" cy="914100"/>
          </a:xfrm>
          <a:prstGeom prst="rect">
            <a:avLst/>
          </a:prstGeom>
          <a:noFill/>
          <a:ln>
            <a:noFill/>
          </a:ln>
        </p:spPr>
        <p:txBody>
          <a:bodyPr anchorCtr="0" anchor="b" bIns="45700" lIns="91425" spcFirstLastPara="1" rIns="91425" wrap="square" tIns="45700">
            <a:normAutofit fontScale="62500"/>
          </a:bodyPr>
          <a:lstStyle/>
          <a:p>
            <a:pPr indent="0" lvl="0" marL="0" marR="0" rtl="0" algn="l">
              <a:lnSpc>
                <a:spcPct val="90000"/>
              </a:lnSpc>
              <a:spcBef>
                <a:spcPts val="0"/>
              </a:spcBef>
              <a:spcAft>
                <a:spcPts val="0"/>
              </a:spcAft>
              <a:buNone/>
            </a:pPr>
            <a:r>
              <a:rPr lang="en-US" sz="6000">
                <a:solidFill>
                  <a:srgbClr val="FFFFFF"/>
                </a:solidFill>
                <a:latin typeface="Calibri"/>
                <a:ea typeface="Calibri"/>
                <a:cs typeface="Calibri"/>
                <a:sym typeface="Calibri"/>
              </a:rPr>
              <a:t>Backtest Result</a:t>
            </a:r>
            <a:endParaRPr/>
          </a:p>
        </p:txBody>
      </p:sp>
      <p:sp>
        <p:nvSpPr>
          <p:cNvPr id="212" name="Google Shape;212;p9"/>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9"/>
          <p:cNvSpPr/>
          <p:nvPr/>
        </p:nvSpPr>
        <p:spPr>
          <a:xfrm>
            <a:off x="6821310" y="2624479"/>
            <a:ext cx="812427" cy="812427"/>
          </a:xfrm>
          <a:prstGeom prst="ellipse">
            <a:avLst/>
          </a:prstGeom>
          <a:noFill/>
          <a:ln cap="flat" cmpd="sng" w="1270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9"/>
          <p:cNvSpPr/>
          <p:nvPr/>
        </p:nvSpPr>
        <p:spPr>
          <a:xfrm rot="-5400000">
            <a:off x="8912417" y="1218531"/>
            <a:ext cx="2387600" cy="2387600"/>
          </a:xfrm>
          <a:prstGeom prst="blockArc">
            <a:avLst>
              <a:gd fmla="val 10800000" name="adj1"/>
              <a:gd fmla="val 0" name="adj2"/>
              <a:gd fmla="val 25000"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9"/>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6" name="Google Shape;216;p9"/>
          <p:cNvCxnSpPr/>
          <p:nvPr/>
        </p:nvCxnSpPr>
        <p:spPr>
          <a:xfrm>
            <a:off x="11724638" y="1331572"/>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217" name="Google Shape;217;p9"/>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9"/>
          <p:cNvSpPr/>
          <p:nvPr/>
        </p:nvSpPr>
        <p:spPr>
          <a:xfrm rot="-727948">
            <a:off x="6113252" y="4145122"/>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9"/>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0" name="Google Shape;220;p9"/>
          <p:cNvPicPr preferRelativeResize="0"/>
          <p:nvPr/>
        </p:nvPicPr>
        <p:blipFill>
          <a:blip r:embed="rId3">
            <a:alphaModFix/>
          </a:blip>
          <a:stretch>
            <a:fillRect/>
          </a:stretch>
        </p:blipFill>
        <p:spPr>
          <a:xfrm>
            <a:off x="4637625" y="711325"/>
            <a:ext cx="6367924" cy="5763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g1e495d8c829_0_13"/>
          <p:cNvSpPr/>
          <p:nvPr/>
        </p:nvSpPr>
        <p:spPr>
          <a:xfrm>
            <a:off x="0" y="-66975"/>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g1e495d8c829_0_13"/>
          <p:cNvSpPr txBox="1"/>
          <p:nvPr/>
        </p:nvSpPr>
        <p:spPr>
          <a:xfrm>
            <a:off x="970900" y="637050"/>
            <a:ext cx="3331500" cy="914100"/>
          </a:xfrm>
          <a:prstGeom prst="rect">
            <a:avLst/>
          </a:prstGeom>
          <a:noFill/>
          <a:ln>
            <a:noFill/>
          </a:ln>
        </p:spPr>
        <p:txBody>
          <a:bodyPr anchorCtr="0" anchor="b" bIns="45700" lIns="91425" spcFirstLastPara="1" rIns="91425" wrap="square" tIns="45700">
            <a:normAutofit fontScale="62500" lnSpcReduction="20000"/>
          </a:bodyPr>
          <a:lstStyle/>
          <a:p>
            <a:pPr indent="0" lvl="0" marL="0" marR="0" rtl="0" algn="l">
              <a:lnSpc>
                <a:spcPct val="90000"/>
              </a:lnSpc>
              <a:spcBef>
                <a:spcPts val="0"/>
              </a:spcBef>
              <a:spcAft>
                <a:spcPts val="0"/>
              </a:spcAft>
              <a:buNone/>
            </a:pPr>
            <a:r>
              <a:rPr lang="en-US" sz="6000">
                <a:solidFill>
                  <a:srgbClr val="FFFFFF"/>
                </a:solidFill>
                <a:latin typeface="Calibri"/>
                <a:ea typeface="Calibri"/>
                <a:cs typeface="Calibri"/>
                <a:sym typeface="Calibri"/>
              </a:rPr>
              <a:t>Sharpe ratio</a:t>
            </a:r>
            <a:r>
              <a:rPr lang="en-US" sz="6000">
                <a:solidFill>
                  <a:srgbClr val="FFFFFF"/>
                </a:solidFill>
                <a:latin typeface="Calibri"/>
                <a:ea typeface="Calibri"/>
                <a:cs typeface="Calibri"/>
                <a:sym typeface="Calibri"/>
              </a:rPr>
              <a:t> Result</a:t>
            </a:r>
            <a:endParaRPr/>
          </a:p>
        </p:txBody>
      </p:sp>
      <p:sp>
        <p:nvSpPr>
          <p:cNvPr id="227" name="Google Shape;227;g1e495d8c829_0_13"/>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g1e495d8c829_0_13"/>
          <p:cNvSpPr/>
          <p:nvPr/>
        </p:nvSpPr>
        <p:spPr>
          <a:xfrm>
            <a:off x="6821310" y="2624479"/>
            <a:ext cx="812400" cy="812400"/>
          </a:xfrm>
          <a:prstGeom prst="ellipse">
            <a:avLst/>
          </a:prstGeom>
          <a:noFill/>
          <a:ln cap="flat" cmpd="sng" w="1270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g1e495d8c829_0_13"/>
          <p:cNvSpPr/>
          <p:nvPr/>
        </p:nvSpPr>
        <p:spPr>
          <a:xfrm rot="-5400000">
            <a:off x="8912417" y="1218431"/>
            <a:ext cx="2387700" cy="2387700"/>
          </a:xfrm>
          <a:prstGeom prst="blockArc">
            <a:avLst>
              <a:gd fmla="val 10800000" name="adj1"/>
              <a:gd fmla="val 0" name="adj2"/>
              <a:gd fmla="val 25000"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g1e495d8c829_0_13"/>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1" name="Google Shape;231;g1e495d8c829_0_13"/>
          <p:cNvCxnSpPr/>
          <p:nvPr/>
        </p:nvCxnSpPr>
        <p:spPr>
          <a:xfrm>
            <a:off x="11724638" y="1331572"/>
            <a:ext cx="0" cy="1597800"/>
          </a:xfrm>
          <a:prstGeom prst="straightConnector1">
            <a:avLst/>
          </a:prstGeom>
          <a:noFill/>
          <a:ln cap="rnd" cmpd="sng" w="127000">
            <a:solidFill>
              <a:schemeClr val="accent4"/>
            </a:solidFill>
            <a:prstDash val="dash"/>
            <a:miter lim="800000"/>
            <a:headEnd len="sm" w="sm" type="none"/>
            <a:tailEnd len="sm" w="sm" type="none"/>
          </a:ln>
        </p:spPr>
      </p:cxnSp>
      <p:sp>
        <p:nvSpPr>
          <p:cNvPr id="232" name="Google Shape;232;g1e495d8c829_0_13"/>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g1e495d8c829_0_13"/>
          <p:cNvSpPr/>
          <p:nvPr/>
        </p:nvSpPr>
        <p:spPr>
          <a:xfrm rot="-728032">
            <a:off x="6113280" y="4145076"/>
            <a:ext cx="4083325" cy="408332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g1e495d8c829_0_13"/>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5" name="Google Shape;235;g1e495d8c829_0_13"/>
          <p:cNvPicPr preferRelativeResize="0"/>
          <p:nvPr/>
        </p:nvPicPr>
        <p:blipFill>
          <a:blip r:embed="rId3">
            <a:alphaModFix/>
          </a:blip>
          <a:stretch>
            <a:fillRect/>
          </a:stretch>
        </p:blipFill>
        <p:spPr>
          <a:xfrm>
            <a:off x="4411524" y="637050"/>
            <a:ext cx="6594025" cy="591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g1e495d8c829_0_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g1e495d8c829_0_28"/>
          <p:cNvSpPr txBox="1"/>
          <p:nvPr/>
        </p:nvSpPr>
        <p:spPr>
          <a:xfrm>
            <a:off x="838200" y="365125"/>
            <a:ext cx="53874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Defining Third Entry and Exit Condition</a:t>
            </a:r>
            <a:endParaRPr/>
          </a:p>
        </p:txBody>
      </p:sp>
      <p:pic>
        <p:nvPicPr>
          <p:cNvPr id="242" name="Google Shape;242;g1e495d8c829_0_28"/>
          <p:cNvPicPr preferRelativeResize="0"/>
          <p:nvPr/>
        </p:nvPicPr>
        <p:blipFill rotWithShape="1">
          <a:blip r:embed="rId3">
            <a:alphaModFix/>
          </a:blip>
          <a:srcRect b="0" l="17936" r="21974" t="0"/>
          <a:stretch/>
        </p:blipFill>
        <p:spPr>
          <a:xfrm>
            <a:off x="7063901" y="1309484"/>
            <a:ext cx="5152903" cy="5562584"/>
          </a:xfrm>
          <a:custGeom>
            <a:rect b="b" l="l" r="r" t="t"/>
            <a:pathLst>
              <a:path extrusionOk="0" h="5562584" w="5570706">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ln>
            <a:noFill/>
          </a:ln>
        </p:spPr>
      </p:pic>
      <p:sp>
        <p:nvSpPr>
          <p:cNvPr id="243" name="Google Shape;243;g1e495d8c829_0_28"/>
          <p:cNvSpPr/>
          <p:nvPr/>
        </p:nvSpPr>
        <p:spPr>
          <a:xfrm>
            <a:off x="6643451" y="1656147"/>
            <a:ext cx="546000" cy="546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 name="Google Shape;244;g1e495d8c829_0_28"/>
          <p:cNvSpPr/>
          <p:nvPr/>
        </p:nvSpPr>
        <p:spPr>
          <a:xfrm>
            <a:off x="8134739" y="587516"/>
            <a:ext cx="2988000" cy="2988000"/>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45" name="Google Shape;245;g1e495d8c829_0_28"/>
          <p:cNvGrpSpPr/>
          <p:nvPr/>
        </p:nvGrpSpPr>
        <p:grpSpPr>
          <a:xfrm>
            <a:off x="838200" y="1827430"/>
            <a:ext cx="5387400" cy="4347716"/>
            <a:chOff x="0" y="1805"/>
            <a:chExt cx="5387400" cy="4347716"/>
          </a:xfrm>
        </p:grpSpPr>
        <p:sp>
          <p:nvSpPr>
            <p:cNvPr id="246" name="Google Shape;246;g1e495d8c829_0_28"/>
            <p:cNvSpPr/>
            <p:nvPr/>
          </p:nvSpPr>
          <p:spPr>
            <a:xfrm>
              <a:off x="0" y="1805"/>
              <a:ext cx="5387400" cy="9153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e495d8c829_0_28"/>
            <p:cNvSpPr/>
            <p:nvPr/>
          </p:nvSpPr>
          <p:spPr>
            <a:xfrm>
              <a:off x="276881" y="207750"/>
              <a:ext cx="503400" cy="5034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e495d8c829_0_28"/>
            <p:cNvSpPr/>
            <p:nvPr/>
          </p:nvSpPr>
          <p:spPr>
            <a:xfrm>
              <a:off x="1057183" y="1805"/>
              <a:ext cx="4330200" cy="9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e495d8c829_0_28"/>
            <p:cNvSpPr txBox="1"/>
            <p:nvPr/>
          </p:nvSpPr>
          <p:spPr>
            <a:xfrm>
              <a:off x="1057183" y="1805"/>
              <a:ext cx="4330200" cy="91530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Buy Entry: When the 10 period EMA is &gt; 20 period EMA </a:t>
              </a:r>
              <a:endParaRPr sz="2200">
                <a:solidFill>
                  <a:schemeClr val="dk1"/>
                </a:solidFill>
                <a:latin typeface="Calibri"/>
                <a:ea typeface="Calibri"/>
                <a:cs typeface="Calibri"/>
                <a:sym typeface="Calibri"/>
              </a:endParaRPr>
            </a:p>
          </p:txBody>
        </p:sp>
        <p:sp>
          <p:nvSpPr>
            <p:cNvPr id="250" name="Google Shape;250;g1e495d8c829_0_28"/>
            <p:cNvSpPr/>
            <p:nvPr/>
          </p:nvSpPr>
          <p:spPr>
            <a:xfrm>
              <a:off x="0" y="1145944"/>
              <a:ext cx="5387400" cy="9153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e495d8c829_0_28"/>
            <p:cNvSpPr/>
            <p:nvPr/>
          </p:nvSpPr>
          <p:spPr>
            <a:xfrm>
              <a:off x="276881" y="1351889"/>
              <a:ext cx="503400" cy="5034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e495d8c829_0_28"/>
            <p:cNvSpPr/>
            <p:nvPr/>
          </p:nvSpPr>
          <p:spPr>
            <a:xfrm>
              <a:off x="1057183" y="1145944"/>
              <a:ext cx="4330200" cy="9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e495d8c829_0_28"/>
            <p:cNvSpPr txBox="1"/>
            <p:nvPr/>
          </p:nvSpPr>
          <p:spPr>
            <a:xfrm>
              <a:off x="1057183" y="1145944"/>
              <a:ext cx="4330200" cy="91530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Exit: The RSI is &lt;= </a:t>
              </a:r>
              <a:r>
                <a:rPr lang="en-US" sz="2200">
                  <a:solidFill>
                    <a:schemeClr val="dk1"/>
                  </a:solidFill>
                  <a:latin typeface="Calibri"/>
                  <a:ea typeface="Calibri"/>
                  <a:cs typeface="Calibri"/>
                  <a:sym typeface="Calibri"/>
                </a:rPr>
                <a:t>3</a:t>
              </a:r>
              <a:r>
                <a:rPr b="0" i="0" lang="en-US" sz="2200">
                  <a:solidFill>
                    <a:schemeClr val="dk1"/>
                  </a:solidFill>
                  <a:latin typeface="Calibri"/>
                  <a:ea typeface="Calibri"/>
                  <a:cs typeface="Calibri"/>
                  <a:sym typeface="Calibri"/>
                </a:rPr>
                <a:t>0.</a:t>
              </a:r>
              <a:endParaRPr sz="2200">
                <a:solidFill>
                  <a:schemeClr val="dk1"/>
                </a:solidFill>
                <a:latin typeface="Calibri"/>
                <a:ea typeface="Calibri"/>
                <a:cs typeface="Calibri"/>
                <a:sym typeface="Calibri"/>
              </a:endParaRPr>
            </a:p>
          </p:txBody>
        </p:sp>
        <p:sp>
          <p:nvSpPr>
            <p:cNvPr id="254" name="Google Shape;254;g1e495d8c829_0_28"/>
            <p:cNvSpPr/>
            <p:nvPr/>
          </p:nvSpPr>
          <p:spPr>
            <a:xfrm>
              <a:off x="0" y="2290082"/>
              <a:ext cx="5387400" cy="9153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1e495d8c829_0_28"/>
            <p:cNvSpPr/>
            <p:nvPr/>
          </p:nvSpPr>
          <p:spPr>
            <a:xfrm>
              <a:off x="276881" y="2496027"/>
              <a:ext cx="503400" cy="5034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e495d8c829_0_28"/>
            <p:cNvSpPr/>
            <p:nvPr/>
          </p:nvSpPr>
          <p:spPr>
            <a:xfrm>
              <a:off x="1057183" y="2290082"/>
              <a:ext cx="4330200" cy="9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e495d8c829_0_28"/>
            <p:cNvSpPr txBox="1"/>
            <p:nvPr/>
          </p:nvSpPr>
          <p:spPr>
            <a:xfrm>
              <a:off x="1057183" y="2290082"/>
              <a:ext cx="4330200" cy="91530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Sell Entry: When the 10 period EMA is &lt; 20 period EMA </a:t>
              </a:r>
              <a:endParaRPr sz="2200">
                <a:solidFill>
                  <a:schemeClr val="dk1"/>
                </a:solidFill>
                <a:latin typeface="Calibri"/>
                <a:ea typeface="Calibri"/>
                <a:cs typeface="Calibri"/>
                <a:sym typeface="Calibri"/>
              </a:endParaRPr>
            </a:p>
          </p:txBody>
        </p:sp>
        <p:sp>
          <p:nvSpPr>
            <p:cNvPr id="258" name="Google Shape;258;g1e495d8c829_0_28"/>
            <p:cNvSpPr/>
            <p:nvPr/>
          </p:nvSpPr>
          <p:spPr>
            <a:xfrm>
              <a:off x="0" y="3434221"/>
              <a:ext cx="5387400" cy="9153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e495d8c829_0_28"/>
            <p:cNvSpPr/>
            <p:nvPr/>
          </p:nvSpPr>
          <p:spPr>
            <a:xfrm>
              <a:off x="276881" y="3640166"/>
              <a:ext cx="503400" cy="5034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e495d8c829_0_28"/>
            <p:cNvSpPr/>
            <p:nvPr/>
          </p:nvSpPr>
          <p:spPr>
            <a:xfrm>
              <a:off x="1057183" y="3434221"/>
              <a:ext cx="4330200" cy="9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e495d8c829_0_28"/>
            <p:cNvSpPr txBox="1"/>
            <p:nvPr/>
          </p:nvSpPr>
          <p:spPr>
            <a:xfrm>
              <a:off x="1057183" y="3434221"/>
              <a:ext cx="4330200" cy="91530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Exit: The RSI is &gt;= </a:t>
              </a:r>
              <a:r>
                <a:rPr lang="en-US" sz="2200">
                  <a:solidFill>
                    <a:schemeClr val="dk1"/>
                  </a:solidFill>
                  <a:latin typeface="Calibri"/>
                  <a:ea typeface="Calibri"/>
                  <a:cs typeface="Calibri"/>
                  <a:sym typeface="Calibri"/>
                </a:rPr>
                <a:t>7</a:t>
              </a:r>
              <a:r>
                <a:rPr b="0" i="0" lang="en-US" sz="2200">
                  <a:solidFill>
                    <a:schemeClr val="dk1"/>
                  </a:solidFill>
                  <a:latin typeface="Calibri"/>
                  <a:ea typeface="Calibri"/>
                  <a:cs typeface="Calibri"/>
                  <a:sym typeface="Calibri"/>
                </a:rPr>
                <a:t>0.</a:t>
              </a:r>
              <a:endParaRPr sz="22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g1e495d8c829_0_53"/>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g1e495d8c829_0_53"/>
          <p:cNvSpPr txBox="1"/>
          <p:nvPr/>
        </p:nvSpPr>
        <p:spPr>
          <a:xfrm>
            <a:off x="970900" y="637050"/>
            <a:ext cx="3331500" cy="914100"/>
          </a:xfrm>
          <a:prstGeom prst="rect">
            <a:avLst/>
          </a:prstGeom>
          <a:noFill/>
          <a:ln>
            <a:noFill/>
          </a:ln>
        </p:spPr>
        <p:txBody>
          <a:bodyPr anchorCtr="0" anchor="b" bIns="45700" lIns="91425" spcFirstLastPara="1" rIns="91425" wrap="square" tIns="45700">
            <a:normAutofit fontScale="62500"/>
          </a:bodyPr>
          <a:lstStyle/>
          <a:p>
            <a:pPr indent="0" lvl="0" marL="0" marR="0" rtl="0" algn="l">
              <a:lnSpc>
                <a:spcPct val="90000"/>
              </a:lnSpc>
              <a:spcBef>
                <a:spcPts val="0"/>
              </a:spcBef>
              <a:spcAft>
                <a:spcPts val="0"/>
              </a:spcAft>
              <a:buNone/>
            </a:pPr>
            <a:r>
              <a:rPr lang="en-US" sz="6000">
                <a:solidFill>
                  <a:srgbClr val="FFFFFF"/>
                </a:solidFill>
                <a:latin typeface="Calibri"/>
                <a:ea typeface="Calibri"/>
                <a:cs typeface="Calibri"/>
                <a:sym typeface="Calibri"/>
              </a:rPr>
              <a:t>Backtest Result</a:t>
            </a:r>
            <a:endParaRPr/>
          </a:p>
        </p:txBody>
      </p:sp>
      <p:sp>
        <p:nvSpPr>
          <p:cNvPr id="268" name="Google Shape;268;g1e495d8c829_0_53"/>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g1e495d8c829_0_53"/>
          <p:cNvSpPr/>
          <p:nvPr/>
        </p:nvSpPr>
        <p:spPr>
          <a:xfrm>
            <a:off x="6821310" y="2624479"/>
            <a:ext cx="812400" cy="812400"/>
          </a:xfrm>
          <a:prstGeom prst="ellipse">
            <a:avLst/>
          </a:prstGeom>
          <a:noFill/>
          <a:ln cap="flat" cmpd="sng" w="1270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g1e495d8c829_0_53"/>
          <p:cNvSpPr/>
          <p:nvPr/>
        </p:nvSpPr>
        <p:spPr>
          <a:xfrm rot="-5400000">
            <a:off x="8912417" y="1218431"/>
            <a:ext cx="2387700" cy="2387700"/>
          </a:xfrm>
          <a:prstGeom prst="blockArc">
            <a:avLst>
              <a:gd fmla="val 10800000" name="adj1"/>
              <a:gd fmla="val 0" name="adj2"/>
              <a:gd fmla="val 25000"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g1e495d8c829_0_53"/>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72" name="Google Shape;272;g1e495d8c829_0_53"/>
          <p:cNvCxnSpPr/>
          <p:nvPr/>
        </p:nvCxnSpPr>
        <p:spPr>
          <a:xfrm>
            <a:off x="11724638" y="1331572"/>
            <a:ext cx="0" cy="1597800"/>
          </a:xfrm>
          <a:prstGeom prst="straightConnector1">
            <a:avLst/>
          </a:prstGeom>
          <a:noFill/>
          <a:ln cap="rnd" cmpd="sng" w="127000">
            <a:solidFill>
              <a:schemeClr val="accent4"/>
            </a:solidFill>
            <a:prstDash val="dash"/>
            <a:miter lim="800000"/>
            <a:headEnd len="sm" w="sm" type="none"/>
            <a:tailEnd len="sm" w="sm" type="none"/>
          </a:ln>
        </p:spPr>
      </p:cxnSp>
      <p:sp>
        <p:nvSpPr>
          <p:cNvPr id="273" name="Google Shape;273;g1e495d8c829_0_53"/>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g1e495d8c829_0_53"/>
          <p:cNvSpPr/>
          <p:nvPr/>
        </p:nvSpPr>
        <p:spPr>
          <a:xfrm rot="-728032">
            <a:off x="6113280" y="4145076"/>
            <a:ext cx="4083325" cy="408332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g1e495d8c829_0_53"/>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6" name="Google Shape;276;g1e495d8c829_0_53"/>
          <p:cNvPicPr preferRelativeResize="0"/>
          <p:nvPr/>
        </p:nvPicPr>
        <p:blipFill>
          <a:blip r:embed="rId3">
            <a:alphaModFix/>
          </a:blip>
          <a:stretch>
            <a:fillRect/>
          </a:stretch>
        </p:blipFill>
        <p:spPr>
          <a:xfrm>
            <a:off x="4868238" y="637050"/>
            <a:ext cx="6573424" cy="594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g1e495d8c829_0_68"/>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g1e495d8c829_0_68"/>
          <p:cNvSpPr txBox="1"/>
          <p:nvPr/>
        </p:nvSpPr>
        <p:spPr>
          <a:xfrm>
            <a:off x="970900" y="637050"/>
            <a:ext cx="3331500" cy="914100"/>
          </a:xfrm>
          <a:prstGeom prst="rect">
            <a:avLst/>
          </a:prstGeom>
          <a:noFill/>
          <a:ln>
            <a:noFill/>
          </a:ln>
        </p:spPr>
        <p:txBody>
          <a:bodyPr anchorCtr="0" anchor="b" bIns="45700" lIns="91425" spcFirstLastPara="1" rIns="91425" wrap="square" tIns="45700">
            <a:normAutofit fontScale="62500" lnSpcReduction="20000"/>
          </a:bodyPr>
          <a:lstStyle/>
          <a:p>
            <a:pPr indent="0" lvl="0" marL="0" marR="0" rtl="0" algn="l">
              <a:lnSpc>
                <a:spcPct val="90000"/>
              </a:lnSpc>
              <a:spcBef>
                <a:spcPts val="0"/>
              </a:spcBef>
              <a:spcAft>
                <a:spcPts val="0"/>
              </a:spcAft>
              <a:buNone/>
            </a:pPr>
            <a:r>
              <a:rPr lang="en-US" sz="6000">
                <a:solidFill>
                  <a:srgbClr val="FFFFFF"/>
                </a:solidFill>
                <a:latin typeface="Calibri"/>
                <a:ea typeface="Calibri"/>
                <a:cs typeface="Calibri"/>
                <a:sym typeface="Calibri"/>
              </a:rPr>
              <a:t>Sharpe ratio</a:t>
            </a:r>
            <a:r>
              <a:rPr lang="en-US" sz="6000">
                <a:solidFill>
                  <a:srgbClr val="FFFFFF"/>
                </a:solidFill>
                <a:latin typeface="Calibri"/>
                <a:ea typeface="Calibri"/>
                <a:cs typeface="Calibri"/>
                <a:sym typeface="Calibri"/>
              </a:rPr>
              <a:t> Result</a:t>
            </a:r>
            <a:endParaRPr/>
          </a:p>
        </p:txBody>
      </p:sp>
      <p:sp>
        <p:nvSpPr>
          <p:cNvPr id="283" name="Google Shape;283;g1e495d8c829_0_68"/>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g1e495d8c829_0_68"/>
          <p:cNvSpPr/>
          <p:nvPr/>
        </p:nvSpPr>
        <p:spPr>
          <a:xfrm>
            <a:off x="6821310" y="2624479"/>
            <a:ext cx="812400" cy="812400"/>
          </a:xfrm>
          <a:prstGeom prst="ellipse">
            <a:avLst/>
          </a:prstGeom>
          <a:noFill/>
          <a:ln cap="flat" cmpd="sng" w="1270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g1e495d8c829_0_68"/>
          <p:cNvSpPr/>
          <p:nvPr/>
        </p:nvSpPr>
        <p:spPr>
          <a:xfrm rot="-5400000">
            <a:off x="8912417" y="1218431"/>
            <a:ext cx="2387700" cy="2387700"/>
          </a:xfrm>
          <a:prstGeom prst="blockArc">
            <a:avLst>
              <a:gd fmla="val 10800000" name="adj1"/>
              <a:gd fmla="val 0" name="adj2"/>
              <a:gd fmla="val 25000"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g1e495d8c829_0_68"/>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87" name="Google Shape;287;g1e495d8c829_0_68"/>
          <p:cNvCxnSpPr/>
          <p:nvPr/>
        </p:nvCxnSpPr>
        <p:spPr>
          <a:xfrm>
            <a:off x="11724638" y="1331572"/>
            <a:ext cx="0" cy="1597800"/>
          </a:xfrm>
          <a:prstGeom prst="straightConnector1">
            <a:avLst/>
          </a:prstGeom>
          <a:noFill/>
          <a:ln cap="rnd" cmpd="sng" w="127000">
            <a:solidFill>
              <a:schemeClr val="accent4"/>
            </a:solidFill>
            <a:prstDash val="dash"/>
            <a:miter lim="800000"/>
            <a:headEnd len="sm" w="sm" type="none"/>
            <a:tailEnd len="sm" w="sm" type="none"/>
          </a:ln>
        </p:spPr>
      </p:cxnSp>
      <p:sp>
        <p:nvSpPr>
          <p:cNvPr id="288" name="Google Shape;288;g1e495d8c829_0_68"/>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g1e495d8c829_0_68"/>
          <p:cNvSpPr/>
          <p:nvPr/>
        </p:nvSpPr>
        <p:spPr>
          <a:xfrm rot="-728032">
            <a:off x="6113280" y="4145076"/>
            <a:ext cx="4083325" cy="4083325"/>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g1e495d8c829_0_68"/>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1" name="Google Shape;291;g1e495d8c829_0_68"/>
          <p:cNvPicPr preferRelativeResize="0"/>
          <p:nvPr/>
        </p:nvPicPr>
        <p:blipFill>
          <a:blip r:embed="rId3">
            <a:alphaModFix/>
          </a:blip>
          <a:stretch>
            <a:fillRect/>
          </a:stretch>
        </p:blipFill>
        <p:spPr>
          <a:xfrm>
            <a:off x="4713825" y="570725"/>
            <a:ext cx="6629924" cy="58430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10"/>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0"/>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10"/>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Overview of the MACD and RSI Combination Strategy:</a:t>
            </a:r>
            <a:endParaRPr/>
          </a:p>
        </p:txBody>
      </p:sp>
      <p:sp>
        <p:nvSpPr>
          <p:cNvPr id="299" name="Google Shape;299;p10"/>
          <p:cNvSpPr/>
          <p:nvPr/>
        </p:nvSpPr>
        <p:spPr>
          <a:xfrm flipH="1" rot="-5400000">
            <a:off x="555710" y="2183223"/>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0"/>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Moving on, let's explore the strategy that combines the Moving Average Convergence Divergence (MACD) with the Relative Strength Index (RSI).</a:t>
            </a:r>
            <a:endParaRPr/>
          </a:p>
          <a:p>
            <a:pPr indent="0" lvl="0" marL="0" marR="0" rtl="0" algn="l">
              <a:lnSpc>
                <a:spcPct val="90000"/>
              </a:lnSpc>
              <a:spcBef>
                <a:spcPts val="800"/>
              </a:spcBef>
              <a:spcAft>
                <a:spcPts val="0"/>
              </a:spcAft>
              <a:buNone/>
            </a:pPr>
            <a:r>
              <a:t/>
            </a:r>
            <a:endParaRPr sz="1800">
              <a:solidFill>
                <a:schemeClr val="dk1"/>
              </a:solidFill>
              <a:latin typeface="Calibri"/>
              <a:ea typeface="Calibri"/>
              <a:cs typeface="Calibri"/>
              <a:sym typeface="Calibri"/>
            </a:endParaRPr>
          </a:p>
          <a:p>
            <a:pPr indent="-228600" lvl="0" marL="285750" marR="0" rtl="0" algn="l">
              <a:lnSpc>
                <a:spcPct val="90000"/>
              </a:lnSpc>
              <a:spcBef>
                <a:spcPts val="8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MACD: The MACD is a versatile indicator that combines trend-following and momentum characteristics. By combining MACD with RSI, we can capture potential trend reversals identified by the MACD and further confirm them using the RSI's overbought and oversold signals.</a:t>
            </a:r>
            <a:endParaRPr/>
          </a:p>
          <a:p>
            <a:pPr indent="-228600" lvl="0" marL="285750" marR="0" rtl="0" algn="l">
              <a:lnSpc>
                <a:spcPct val="90000"/>
              </a:lnSpc>
              <a:spcBef>
                <a:spcPts val="8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RSI: As mentioned earlier, the RSI provides insights into overbought and oversold conditions, indicating potential reversals. Combining RSI with MACD helps validate the signals generated by the MACD and improves the precision of our trading decisions.</a:t>
            </a:r>
            <a:endParaRPr/>
          </a:p>
          <a:p>
            <a:pPr indent="114300" lvl="0" marL="0" marR="0" rtl="0" algn="l">
              <a:lnSpc>
                <a:spcPct val="90000"/>
              </a:lnSpc>
              <a:spcBef>
                <a:spcPts val="8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will assess the performance of this combined strategy by analyzing historical data, evaluating key metrics, and comparing it with the EMA and RSI combination strategy.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Zigzag indicator line" id="306" name="Google Shape;306;p11"/>
          <p:cNvPicPr preferRelativeResize="0"/>
          <p:nvPr/>
        </p:nvPicPr>
        <p:blipFill rotWithShape="1">
          <a:blip r:embed="rId3">
            <a:alphaModFix/>
          </a:blip>
          <a:srcRect b="0" l="0" r="0" t="0"/>
          <a:stretch/>
        </p:blipFill>
        <p:spPr>
          <a:xfrm>
            <a:off x="7069760" y="3438906"/>
            <a:ext cx="5122239" cy="3419094"/>
          </a:xfrm>
          <a:custGeom>
            <a:rect b="b" l="l" r="r" t="t"/>
            <a:pathLst>
              <a:path extrusionOk="0" h="5519103" w="5580942">
                <a:moveTo>
                  <a:pt x="169765" y="0"/>
                </a:moveTo>
                <a:lnTo>
                  <a:pt x="5580942" y="0"/>
                </a:lnTo>
                <a:lnTo>
                  <a:pt x="5580942" y="5519103"/>
                </a:lnTo>
                <a:lnTo>
                  <a:pt x="9100" y="5519103"/>
                </a:lnTo>
                <a:lnTo>
                  <a:pt x="0" y="5474029"/>
                </a:lnTo>
                <a:lnTo>
                  <a:pt x="0" y="169765"/>
                </a:lnTo>
                <a:cubicBezTo>
                  <a:pt x="0" y="76006"/>
                  <a:pt x="76006" y="0"/>
                  <a:pt x="169765" y="0"/>
                </a:cubicBezTo>
                <a:close/>
              </a:path>
            </a:pathLst>
          </a:custGeom>
          <a:noFill/>
          <a:ln>
            <a:noFill/>
          </a:ln>
        </p:spPr>
      </p:pic>
      <p:sp>
        <p:nvSpPr>
          <p:cNvPr id="307" name="Google Shape;307;p11"/>
          <p:cNvSpPr/>
          <p:nvPr/>
        </p:nvSpPr>
        <p:spPr>
          <a:xfrm>
            <a:off x="7787212" y="587516"/>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8" name="Google Shape;308;p11"/>
          <p:cNvSpPr txBox="1"/>
          <p:nvPr/>
        </p:nvSpPr>
        <p:spPr>
          <a:xfrm>
            <a:off x="838200" y="365125"/>
            <a:ext cx="10515599"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MACD Formula</a:t>
            </a:r>
            <a:endParaRPr/>
          </a:p>
        </p:txBody>
      </p:sp>
      <p:sp>
        <p:nvSpPr>
          <p:cNvPr id="309" name="Google Shape;309;p11"/>
          <p:cNvSpPr txBox="1"/>
          <p:nvPr/>
        </p:nvSpPr>
        <p:spPr>
          <a:xfrm>
            <a:off x="838200" y="1825625"/>
            <a:ext cx="5393361"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Moving Average Convergence Divergence (MACD): MACD is a versatile indicator that combines trend-following and momentum characteristics. It consists of two lines: the MACD line, which represents the difference between two moving averages, and the signal line, which is a moving average of the MACD line. The MACD line crossing above or below the signal line is often considered a potential reversal signal.</a:t>
            </a:r>
            <a:endParaRPr/>
          </a:p>
          <a:p>
            <a:pPr indent="114300" lvl="0" marL="0" marR="0" rtl="0" algn="l">
              <a:lnSpc>
                <a:spcPct val="90000"/>
              </a:lnSpc>
              <a:spcBef>
                <a:spcPts val="8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is calculated as follows:</a:t>
            </a:r>
            <a:endParaRPr/>
          </a:p>
          <a:p>
            <a:pPr indent="-228600" lvl="0" marL="285750" marR="0" rtl="0" algn="l">
              <a:lnSpc>
                <a:spcPct val="90000"/>
              </a:lnSpc>
              <a:spcBef>
                <a:spcPts val="18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MACD=12-Period EMA − 26-Period EMA</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Signal line = 9- period EMA of MACD Line</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Histogram = MACD line - Signal line</a:t>
            </a:r>
            <a:endParaRPr/>
          </a:p>
        </p:txBody>
      </p:sp>
      <p:sp>
        <p:nvSpPr>
          <p:cNvPr id="310" name="Google Shape;310;p11"/>
          <p:cNvSpPr/>
          <p:nvPr/>
        </p:nvSpPr>
        <p:spPr>
          <a:xfrm>
            <a:off x="6295924" y="1656147"/>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 id="316" name="Google Shape;316;p12"/>
          <p:cNvPicPr preferRelativeResize="0"/>
          <p:nvPr/>
        </p:nvPicPr>
        <p:blipFill rotWithShape="1">
          <a:blip r:embed="rId3">
            <a:alphaModFix/>
          </a:blip>
          <a:srcRect b="0" l="0" r="0" t="0"/>
          <a:stretch/>
        </p:blipFill>
        <p:spPr>
          <a:xfrm>
            <a:off x="7069760" y="3656602"/>
            <a:ext cx="5122239" cy="3201399"/>
          </a:xfrm>
          <a:custGeom>
            <a:rect b="b" l="l" r="r" t="t"/>
            <a:pathLst>
              <a:path extrusionOk="0" h="5519103" w="5580942">
                <a:moveTo>
                  <a:pt x="169765" y="0"/>
                </a:moveTo>
                <a:lnTo>
                  <a:pt x="5580942" y="0"/>
                </a:lnTo>
                <a:lnTo>
                  <a:pt x="5580942" y="5519103"/>
                </a:lnTo>
                <a:lnTo>
                  <a:pt x="9100" y="5519103"/>
                </a:lnTo>
                <a:lnTo>
                  <a:pt x="0" y="5474029"/>
                </a:lnTo>
                <a:lnTo>
                  <a:pt x="0" y="169765"/>
                </a:lnTo>
                <a:cubicBezTo>
                  <a:pt x="0" y="76006"/>
                  <a:pt x="76006" y="0"/>
                  <a:pt x="169765" y="0"/>
                </a:cubicBezTo>
                <a:close/>
              </a:path>
            </a:pathLst>
          </a:custGeom>
          <a:noFill/>
          <a:ln>
            <a:noFill/>
          </a:ln>
        </p:spPr>
      </p:pic>
      <p:sp>
        <p:nvSpPr>
          <p:cNvPr id="317" name="Google Shape;317;p12"/>
          <p:cNvSpPr/>
          <p:nvPr/>
        </p:nvSpPr>
        <p:spPr>
          <a:xfrm>
            <a:off x="7787212" y="587516"/>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8" name="Google Shape;318;p12"/>
          <p:cNvSpPr txBox="1"/>
          <p:nvPr/>
        </p:nvSpPr>
        <p:spPr>
          <a:xfrm>
            <a:off x="838200" y="365125"/>
            <a:ext cx="10515599"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Defining First Entry and Exit Condition for MACD &amp; RSI</a:t>
            </a:r>
            <a:endParaRPr/>
          </a:p>
        </p:txBody>
      </p:sp>
      <p:sp>
        <p:nvSpPr>
          <p:cNvPr id="319" name="Google Shape;319;p12"/>
          <p:cNvSpPr txBox="1"/>
          <p:nvPr/>
        </p:nvSpPr>
        <p:spPr>
          <a:xfrm>
            <a:off x="838200" y="1825625"/>
            <a:ext cx="5393361" cy="4351338"/>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Buy Entry: </a:t>
            </a:r>
            <a:r>
              <a:rPr b="0" i="0" lang="en-US" sz="1800">
                <a:solidFill>
                  <a:schemeClr val="dk1"/>
                </a:solidFill>
                <a:latin typeface="Calibri"/>
                <a:ea typeface="Calibri"/>
                <a:cs typeface="Calibri"/>
                <a:sym typeface="Calibri"/>
              </a:rPr>
              <a:t>MACD line &gt; Signal line.</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Exit: The RSI is &lt;= 50.</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Sell Entry: </a:t>
            </a:r>
            <a:r>
              <a:rPr b="0" i="0" lang="en-US" sz="1800">
                <a:solidFill>
                  <a:schemeClr val="dk1"/>
                </a:solidFill>
                <a:latin typeface="Calibri"/>
                <a:ea typeface="Calibri"/>
                <a:cs typeface="Calibri"/>
                <a:sym typeface="Calibri"/>
              </a:rPr>
              <a:t>MACD line &lt; Signal line</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Exit: The RSI is &gt;= 50.</a:t>
            </a:r>
            <a:endParaRPr/>
          </a:p>
        </p:txBody>
      </p:sp>
      <p:sp>
        <p:nvSpPr>
          <p:cNvPr id="320" name="Google Shape;320;p12"/>
          <p:cNvSpPr/>
          <p:nvPr/>
        </p:nvSpPr>
        <p:spPr>
          <a:xfrm>
            <a:off x="6295924" y="1656147"/>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gnifying glass on clear background" id="326" name="Google Shape;326;p13"/>
          <p:cNvPicPr preferRelativeResize="0"/>
          <p:nvPr/>
        </p:nvPicPr>
        <p:blipFill rotWithShape="1">
          <a:blip r:embed="rId3">
            <a:alphaModFix/>
          </a:blip>
          <a:srcRect b="-1" l="21338" r="-1" t="0"/>
          <a:stretch/>
        </p:blipFill>
        <p:spPr>
          <a:xfrm>
            <a:off x="4110127" y="-66940"/>
            <a:ext cx="8081873" cy="6858000"/>
          </a:xfrm>
          <a:custGeom>
            <a:rect b="b" l="l" r="r" t="t"/>
            <a:pathLst>
              <a:path extrusionOk="0" h="6858000" w="8081873">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ln>
            <a:noFill/>
          </a:ln>
        </p:spPr>
      </p:pic>
      <p:sp>
        <p:nvSpPr>
          <p:cNvPr id="327" name="Google Shape;327;p13"/>
          <p:cNvSpPr/>
          <p:nvPr/>
        </p:nvSpPr>
        <p:spPr>
          <a:xfrm>
            <a:off x="0" y="0"/>
            <a:ext cx="4959047" cy="6858000"/>
          </a:xfrm>
          <a:custGeom>
            <a:rect b="b" l="l" r="r" t="t"/>
            <a:pathLst>
              <a:path extrusionOk="0" h="6858000" w="4959047">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cap="flat" cmpd="sng" w="9525">
            <a:solidFill>
              <a:srgbClr val="E9EDF1"/>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8" name="Google Shape;328;p13"/>
          <p:cNvSpPr/>
          <p:nvPr/>
        </p:nvSpPr>
        <p:spPr>
          <a:xfrm>
            <a:off x="0" y="0"/>
            <a:ext cx="4948887" cy="6858000"/>
          </a:xfrm>
          <a:custGeom>
            <a:rect b="b" l="l" r="r" t="t"/>
            <a:pathLst>
              <a:path extrusionOk="0" h="6858000" w="4948887">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 name="Google Shape;329;p13"/>
          <p:cNvSpPr txBox="1"/>
          <p:nvPr/>
        </p:nvSpPr>
        <p:spPr>
          <a:xfrm>
            <a:off x="477975" y="1122375"/>
            <a:ext cx="3891300" cy="23580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600">
                <a:solidFill>
                  <a:schemeClr val="dk1"/>
                </a:solidFill>
                <a:latin typeface="Calibri"/>
                <a:ea typeface="Calibri"/>
                <a:cs typeface="Calibri"/>
                <a:sym typeface="Calibri"/>
              </a:rPr>
              <a:t>Backtest Result</a:t>
            </a:r>
            <a:endParaRPr sz="1200"/>
          </a:p>
        </p:txBody>
      </p:sp>
      <p:sp>
        <p:nvSpPr>
          <p:cNvPr id="330" name="Google Shape;330;p13"/>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 name="Google Shape;331;p13"/>
          <p:cNvSpPr/>
          <p:nvPr/>
        </p:nvSpPr>
        <p:spPr>
          <a:xfrm>
            <a:off x="481029"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32" name="Google Shape;332;p13"/>
          <p:cNvPicPr preferRelativeResize="0"/>
          <p:nvPr/>
        </p:nvPicPr>
        <p:blipFill>
          <a:blip r:embed="rId4">
            <a:alphaModFix/>
          </a:blip>
          <a:stretch>
            <a:fillRect/>
          </a:stretch>
        </p:blipFill>
        <p:spPr>
          <a:xfrm>
            <a:off x="5280500" y="510563"/>
            <a:ext cx="6506900" cy="5836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2"/>
          <p:cNvSpPr txBox="1"/>
          <p:nvPr/>
        </p:nvSpPr>
        <p:spPr>
          <a:xfrm>
            <a:off x="6513788" y="365125"/>
            <a:ext cx="4840010" cy="110345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Objective</a:t>
            </a:r>
            <a:endParaRPr/>
          </a:p>
        </p:txBody>
      </p:sp>
      <p:pic>
        <p:nvPicPr>
          <p:cNvPr descr="Graph" id="95" name="Google Shape;95;p2"/>
          <p:cNvPicPr preferRelativeResize="0"/>
          <p:nvPr/>
        </p:nvPicPr>
        <p:blipFill rotWithShape="1">
          <a:blip r:embed="rId3">
            <a:alphaModFix/>
          </a:blip>
          <a:srcRect b="0" l="14562" r="29694" t="0"/>
          <a:stretch/>
        </p:blipFill>
        <p:spPr>
          <a:xfrm>
            <a:off x="20" y="10"/>
            <a:ext cx="6116549" cy="6857990"/>
          </a:xfrm>
          <a:custGeom>
            <a:rect b="b" l="l" r="r" t="t"/>
            <a:pathLst>
              <a:path extrusionOk="0" h="6879321" w="6116569">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ln>
            <a:noFill/>
          </a:ln>
        </p:spPr>
      </p:pic>
      <p:sp>
        <p:nvSpPr>
          <p:cNvPr id="96" name="Google Shape;96;p2"/>
          <p:cNvSpPr txBox="1"/>
          <p:nvPr/>
        </p:nvSpPr>
        <p:spPr>
          <a:xfrm>
            <a:off x="6207005" y="1833707"/>
            <a:ext cx="5453575" cy="3843666"/>
          </a:xfrm>
          <a:prstGeom prst="rect">
            <a:avLst/>
          </a:prstGeom>
          <a:noFill/>
          <a:ln>
            <a:noFill/>
          </a:ln>
        </p:spPr>
        <p:txBody>
          <a:bodyPr anchorCtr="0" anchor="t" bIns="45700" lIns="91425" spcFirstLastPara="1" rIns="91425" wrap="square" tIns="45700">
            <a:noAutofit/>
          </a:bodyPr>
          <a:lstStyle/>
          <a:p>
            <a:pPr indent="-228600" lvl="0" marL="285750" marR="0" rtl="0" algn="l">
              <a:lnSpc>
                <a:spcPct val="90000"/>
              </a:lnSpc>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 objective of this presentation is to evaluate and compare the performance of two trading strategies that combine popular indicators with the Relative Strength Index (RSI). </a:t>
            </a:r>
            <a:endParaRPr/>
          </a:p>
          <a:p>
            <a:pPr indent="101600" lvl="0" marL="0" marR="0" rtl="0" algn="l">
              <a:lnSpc>
                <a:spcPct val="90000"/>
              </a:lnSpc>
              <a:spcBef>
                <a:spcPts val="60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Specifically, we will examine the effectiveness of combining the Exponential Moving Average (EMA) with RSI and the Moving Average Convergence Divergence (MACD) with RSI. </a:t>
            </a:r>
            <a:endParaRPr/>
          </a:p>
          <a:p>
            <a:pPr indent="101600" lvl="0" marL="0" marR="0" rtl="0" algn="l">
              <a:lnSpc>
                <a:spcPct val="90000"/>
              </a:lnSpc>
              <a:spcBef>
                <a:spcPts val="60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 aim is to determine which strategy demonstrates superior performance in identifying potential trend reversals, generating accurate trading signals, and maximizing profit potential. </a:t>
            </a:r>
            <a:endParaRPr/>
          </a:p>
          <a:p>
            <a:pPr indent="101600" lvl="0" marL="0" marR="0" rtl="0" algn="l">
              <a:lnSpc>
                <a:spcPct val="90000"/>
              </a:lnSpc>
              <a:spcBef>
                <a:spcPts val="60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By analyzing historical data and key performance metrics, we seek to provide insights into the effectiveness of these combined strategies and their potential value in enhancing trading decisions.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g1e495d8c829_1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gnifying glass on clear background" id="338" name="Google Shape;338;g1e495d8c829_1_0"/>
          <p:cNvPicPr preferRelativeResize="0"/>
          <p:nvPr/>
        </p:nvPicPr>
        <p:blipFill rotWithShape="1">
          <a:blip r:embed="rId3">
            <a:alphaModFix/>
          </a:blip>
          <a:srcRect b="0" l="21342" r="-7" t="0"/>
          <a:stretch/>
        </p:blipFill>
        <p:spPr>
          <a:xfrm>
            <a:off x="4110127" y="10"/>
            <a:ext cx="8081873" cy="6858000"/>
          </a:xfrm>
          <a:custGeom>
            <a:rect b="b" l="l" r="r" t="t"/>
            <a:pathLst>
              <a:path extrusionOk="0" h="6858000" w="8081873">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ln>
            <a:noFill/>
          </a:ln>
        </p:spPr>
      </p:pic>
      <p:sp>
        <p:nvSpPr>
          <p:cNvPr id="339" name="Google Shape;339;g1e495d8c829_1_0"/>
          <p:cNvSpPr/>
          <p:nvPr/>
        </p:nvSpPr>
        <p:spPr>
          <a:xfrm>
            <a:off x="0" y="0"/>
            <a:ext cx="4959047" cy="6858000"/>
          </a:xfrm>
          <a:custGeom>
            <a:rect b="b" l="l" r="r" t="t"/>
            <a:pathLst>
              <a:path extrusionOk="0" h="6858000" w="4959047">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cap="flat" cmpd="sng" w="9525">
            <a:solidFill>
              <a:srgbClr val="E9EDF1"/>
            </a:solidFill>
            <a:prstDash val="solid"/>
            <a:miter lim="800000"/>
            <a:headEnd len="sm" w="sm" type="none"/>
            <a:tailEnd len="sm" w="sm" type="none"/>
          </a:ln>
          <a:effectLst>
            <a:outerShdw blurRad="50800" rotWithShape="0" algn="l" dist="38100">
              <a:srgbClr val="D8D8D8">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 name="Google Shape;340;g1e495d8c829_1_0"/>
          <p:cNvSpPr/>
          <p:nvPr/>
        </p:nvSpPr>
        <p:spPr>
          <a:xfrm>
            <a:off x="0" y="0"/>
            <a:ext cx="4948887" cy="6858000"/>
          </a:xfrm>
          <a:custGeom>
            <a:rect b="b" l="l" r="r" t="t"/>
            <a:pathLst>
              <a:path extrusionOk="0" h="6858000" w="4948887">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 name="Google Shape;341;g1e495d8c829_1_0"/>
          <p:cNvSpPr txBox="1"/>
          <p:nvPr/>
        </p:nvSpPr>
        <p:spPr>
          <a:xfrm>
            <a:off x="462794" y="2188913"/>
            <a:ext cx="4023300" cy="23580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3800">
                <a:solidFill>
                  <a:schemeClr val="dk1"/>
                </a:solidFill>
                <a:latin typeface="Calibri"/>
                <a:ea typeface="Calibri"/>
                <a:cs typeface="Calibri"/>
                <a:sym typeface="Calibri"/>
              </a:rPr>
              <a:t>Sharpe Ratio</a:t>
            </a:r>
            <a:r>
              <a:rPr lang="en-US" sz="3800">
                <a:solidFill>
                  <a:schemeClr val="dk1"/>
                </a:solidFill>
                <a:latin typeface="Calibri"/>
                <a:ea typeface="Calibri"/>
                <a:cs typeface="Calibri"/>
                <a:sym typeface="Calibri"/>
              </a:rPr>
              <a:t> Result</a:t>
            </a:r>
            <a:endParaRPr sz="400"/>
          </a:p>
        </p:txBody>
      </p:sp>
      <p:sp>
        <p:nvSpPr>
          <p:cNvPr id="342" name="Google Shape;342;g1e495d8c829_1_0"/>
          <p:cNvSpPr/>
          <p:nvPr/>
        </p:nvSpPr>
        <p:spPr>
          <a:xfrm rot="5400000">
            <a:off x="759867" y="346833"/>
            <a:ext cx="1464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 name="Google Shape;343;g1e495d8c829_1_0"/>
          <p:cNvSpPr/>
          <p:nvPr/>
        </p:nvSpPr>
        <p:spPr>
          <a:xfrm>
            <a:off x="481029" y="4546920"/>
            <a:ext cx="40233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44" name="Google Shape;344;g1e495d8c829_1_0"/>
          <p:cNvPicPr preferRelativeResize="0"/>
          <p:nvPr/>
        </p:nvPicPr>
        <p:blipFill>
          <a:blip r:embed="rId4">
            <a:alphaModFix/>
          </a:blip>
          <a:stretch>
            <a:fillRect/>
          </a:stretch>
        </p:blipFill>
        <p:spPr>
          <a:xfrm>
            <a:off x="5428125" y="621950"/>
            <a:ext cx="6258576" cy="5614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14"/>
          <p:cNvSpPr txBox="1"/>
          <p:nvPr/>
        </p:nvSpPr>
        <p:spPr>
          <a:xfrm>
            <a:off x="7145654" y="991443"/>
            <a:ext cx="4646295" cy="1087819"/>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3100">
                <a:solidFill>
                  <a:schemeClr val="dk1"/>
                </a:solidFill>
                <a:latin typeface="Calibri"/>
                <a:ea typeface="Calibri"/>
                <a:cs typeface="Calibri"/>
                <a:sym typeface="Calibri"/>
              </a:rPr>
              <a:t>Defining Second Entry and Exit Condition MACD &amp; RSI</a:t>
            </a:r>
            <a:endParaRPr/>
          </a:p>
        </p:txBody>
      </p:sp>
      <p:pic>
        <p:nvPicPr>
          <p:cNvPr descr="Blue stripe pattern on a white background" id="351" name="Google Shape;351;p14"/>
          <p:cNvPicPr preferRelativeResize="0"/>
          <p:nvPr/>
        </p:nvPicPr>
        <p:blipFill rotWithShape="1">
          <a:blip r:embed="rId3">
            <a:alphaModFix/>
          </a:blip>
          <a:srcRect b="0" l="29537" r="0" t="0"/>
          <a:stretch/>
        </p:blipFill>
        <p:spPr>
          <a:xfrm>
            <a:off x="20" y="-1"/>
            <a:ext cx="6688434" cy="6858000"/>
          </a:xfrm>
          <a:prstGeom prst="rect">
            <a:avLst/>
          </a:prstGeom>
          <a:noFill/>
          <a:ln>
            <a:noFill/>
          </a:ln>
        </p:spPr>
      </p:pic>
      <p:sp>
        <p:nvSpPr>
          <p:cNvPr id="352" name="Google Shape;352;p14"/>
          <p:cNvSpPr/>
          <p:nvPr/>
        </p:nvSpPr>
        <p:spPr>
          <a:xfrm rot="5400000">
            <a:off x="7383398" y="38793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3" name="Google Shape;353;p14"/>
          <p:cNvSpPr/>
          <p:nvPr/>
        </p:nvSpPr>
        <p:spPr>
          <a:xfrm>
            <a:off x="7145655" y="2285541"/>
            <a:ext cx="457200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4" name="Google Shape;354;p14"/>
          <p:cNvSpPr txBox="1"/>
          <p:nvPr/>
        </p:nvSpPr>
        <p:spPr>
          <a:xfrm>
            <a:off x="7145654" y="2684095"/>
            <a:ext cx="4646295" cy="3492868"/>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Buy Entry: </a:t>
            </a:r>
            <a:r>
              <a:rPr b="0" i="0" lang="en-US" sz="1800">
                <a:solidFill>
                  <a:schemeClr val="dk1"/>
                </a:solidFill>
                <a:latin typeface="Calibri"/>
                <a:ea typeface="Calibri"/>
                <a:cs typeface="Calibri"/>
                <a:sym typeface="Calibri"/>
              </a:rPr>
              <a:t>MACD line &gt; Signal line.</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Exit: The RSI is &lt;= 70.</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Sell Entry: </a:t>
            </a:r>
            <a:r>
              <a:rPr b="0" i="0" lang="en-US" sz="1800">
                <a:solidFill>
                  <a:schemeClr val="dk1"/>
                </a:solidFill>
                <a:latin typeface="Calibri"/>
                <a:ea typeface="Calibri"/>
                <a:cs typeface="Calibri"/>
                <a:sym typeface="Calibri"/>
              </a:rPr>
              <a:t>MACD line &lt; Signal line</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Exit: The RSI is &gt;= 30.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lack pen against a sheet with shaded numbers" id="360" name="Google Shape;360;p15"/>
          <p:cNvPicPr preferRelativeResize="0"/>
          <p:nvPr/>
        </p:nvPicPr>
        <p:blipFill rotWithShape="1">
          <a:blip r:embed="rId3">
            <a:alphaModFix/>
          </a:blip>
          <a:srcRect b="-1" l="15627" r="-1" t="0"/>
          <a:stretch/>
        </p:blipFill>
        <p:spPr>
          <a:xfrm>
            <a:off x="20" y="10"/>
            <a:ext cx="8668492" cy="6857990"/>
          </a:xfrm>
          <a:prstGeom prst="rect">
            <a:avLst/>
          </a:prstGeom>
          <a:noFill/>
          <a:ln>
            <a:noFill/>
          </a:ln>
        </p:spPr>
      </p:pic>
      <p:sp>
        <p:nvSpPr>
          <p:cNvPr id="361" name="Google Shape;361;p15"/>
          <p:cNvSpPr/>
          <p:nvPr/>
        </p:nvSpPr>
        <p:spPr>
          <a:xfrm flipH="1">
            <a:off x="3711652" y="0"/>
            <a:ext cx="8480347"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15"/>
          <p:cNvSpPr txBox="1"/>
          <p:nvPr/>
        </p:nvSpPr>
        <p:spPr>
          <a:xfrm>
            <a:off x="7848600" y="1122363"/>
            <a:ext cx="4023360" cy="191485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dk1"/>
                </a:solidFill>
                <a:latin typeface="Calibri"/>
                <a:ea typeface="Calibri"/>
                <a:cs typeface="Calibri"/>
                <a:sym typeface="Calibri"/>
              </a:rPr>
              <a:t>Backtest Result</a:t>
            </a:r>
            <a:endParaRPr/>
          </a:p>
        </p:txBody>
      </p:sp>
      <p:sp>
        <p:nvSpPr>
          <p:cNvPr id="363" name="Google Shape;363;p15"/>
          <p:cNvSpPr/>
          <p:nvPr/>
        </p:nvSpPr>
        <p:spPr>
          <a:xfrm rot="5400000">
            <a:off x="8130540"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4" name="Google Shape;364;p15"/>
          <p:cNvSpPr/>
          <p:nvPr/>
        </p:nvSpPr>
        <p:spPr>
          <a:xfrm>
            <a:off x="7851648"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65" name="Google Shape;365;p15"/>
          <p:cNvPicPr preferRelativeResize="0"/>
          <p:nvPr/>
        </p:nvPicPr>
        <p:blipFill>
          <a:blip r:embed="rId4">
            <a:alphaModFix/>
          </a:blip>
          <a:stretch>
            <a:fillRect/>
          </a:stretch>
        </p:blipFill>
        <p:spPr>
          <a:xfrm>
            <a:off x="1140700" y="538537"/>
            <a:ext cx="6387126" cy="5780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g1e495d8c829_1_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lack pen against a sheet with shaded numbers" id="371" name="Google Shape;371;g1e495d8c829_1_13"/>
          <p:cNvPicPr preferRelativeResize="0"/>
          <p:nvPr/>
        </p:nvPicPr>
        <p:blipFill rotWithShape="1">
          <a:blip r:embed="rId3">
            <a:alphaModFix/>
          </a:blip>
          <a:srcRect b="0" l="15626" r="0" t="0"/>
          <a:stretch/>
        </p:blipFill>
        <p:spPr>
          <a:xfrm>
            <a:off x="20" y="10"/>
            <a:ext cx="8668493" cy="6857990"/>
          </a:xfrm>
          <a:prstGeom prst="rect">
            <a:avLst/>
          </a:prstGeom>
          <a:noFill/>
          <a:ln>
            <a:noFill/>
          </a:ln>
        </p:spPr>
      </p:pic>
      <p:sp>
        <p:nvSpPr>
          <p:cNvPr id="372" name="Google Shape;372;g1e495d8c829_1_13"/>
          <p:cNvSpPr/>
          <p:nvPr/>
        </p:nvSpPr>
        <p:spPr>
          <a:xfrm flipH="1">
            <a:off x="3711599" y="0"/>
            <a:ext cx="8480400"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g1e495d8c829_1_13"/>
          <p:cNvSpPr txBox="1"/>
          <p:nvPr/>
        </p:nvSpPr>
        <p:spPr>
          <a:xfrm>
            <a:off x="7848600" y="1122363"/>
            <a:ext cx="4023300" cy="19149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dk1"/>
                </a:solidFill>
                <a:latin typeface="Calibri"/>
                <a:ea typeface="Calibri"/>
                <a:cs typeface="Calibri"/>
                <a:sym typeface="Calibri"/>
              </a:rPr>
              <a:t>Sharpe Ratio</a:t>
            </a:r>
            <a:r>
              <a:rPr lang="en-US" sz="4800">
                <a:solidFill>
                  <a:schemeClr val="dk1"/>
                </a:solidFill>
                <a:latin typeface="Calibri"/>
                <a:ea typeface="Calibri"/>
                <a:cs typeface="Calibri"/>
                <a:sym typeface="Calibri"/>
              </a:rPr>
              <a:t> Result</a:t>
            </a:r>
            <a:endParaRPr/>
          </a:p>
        </p:txBody>
      </p:sp>
      <p:sp>
        <p:nvSpPr>
          <p:cNvPr id="374" name="Google Shape;374;g1e495d8c829_1_13"/>
          <p:cNvSpPr/>
          <p:nvPr/>
        </p:nvSpPr>
        <p:spPr>
          <a:xfrm rot="5400000">
            <a:off x="8130486" y="346833"/>
            <a:ext cx="1464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5" name="Google Shape;375;g1e495d8c829_1_13"/>
          <p:cNvSpPr/>
          <p:nvPr/>
        </p:nvSpPr>
        <p:spPr>
          <a:xfrm>
            <a:off x="7851648" y="4546920"/>
            <a:ext cx="40233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76" name="Google Shape;376;g1e495d8c829_1_13"/>
          <p:cNvPicPr preferRelativeResize="0"/>
          <p:nvPr/>
        </p:nvPicPr>
        <p:blipFill>
          <a:blip r:embed="rId4">
            <a:alphaModFix/>
          </a:blip>
          <a:stretch>
            <a:fillRect/>
          </a:stretch>
        </p:blipFill>
        <p:spPr>
          <a:xfrm>
            <a:off x="942000" y="395075"/>
            <a:ext cx="6682175" cy="5994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g1e495d8c829_1_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g1e495d8c829_1_24"/>
          <p:cNvSpPr txBox="1"/>
          <p:nvPr/>
        </p:nvSpPr>
        <p:spPr>
          <a:xfrm>
            <a:off x="7145654" y="991443"/>
            <a:ext cx="4646400" cy="10878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3100">
                <a:solidFill>
                  <a:schemeClr val="dk1"/>
                </a:solidFill>
                <a:latin typeface="Calibri"/>
                <a:ea typeface="Calibri"/>
                <a:cs typeface="Calibri"/>
                <a:sym typeface="Calibri"/>
              </a:rPr>
              <a:t>Defining Third Entry and Exit Condition MACD &amp; RSI</a:t>
            </a:r>
            <a:endParaRPr/>
          </a:p>
        </p:txBody>
      </p:sp>
      <p:pic>
        <p:nvPicPr>
          <p:cNvPr descr="Blue stripe pattern on a white background" id="383" name="Google Shape;383;g1e495d8c829_1_24"/>
          <p:cNvPicPr preferRelativeResize="0"/>
          <p:nvPr/>
        </p:nvPicPr>
        <p:blipFill rotWithShape="1">
          <a:blip r:embed="rId3">
            <a:alphaModFix/>
          </a:blip>
          <a:srcRect b="0" l="29537" r="0" t="0"/>
          <a:stretch/>
        </p:blipFill>
        <p:spPr>
          <a:xfrm>
            <a:off x="20" y="-1"/>
            <a:ext cx="6688435" cy="6858000"/>
          </a:xfrm>
          <a:prstGeom prst="rect">
            <a:avLst/>
          </a:prstGeom>
          <a:noFill/>
          <a:ln>
            <a:noFill/>
          </a:ln>
        </p:spPr>
      </p:pic>
      <p:sp>
        <p:nvSpPr>
          <p:cNvPr id="384" name="Google Shape;384;g1e495d8c829_1_24"/>
          <p:cNvSpPr/>
          <p:nvPr/>
        </p:nvSpPr>
        <p:spPr>
          <a:xfrm rot="5400000">
            <a:off x="7383344" y="387933"/>
            <a:ext cx="73200" cy="5487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5" name="Google Shape;385;g1e495d8c829_1_24"/>
          <p:cNvSpPr/>
          <p:nvPr/>
        </p:nvSpPr>
        <p:spPr>
          <a:xfrm>
            <a:off x="7145655" y="2285541"/>
            <a:ext cx="45720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 name="Google Shape;386;g1e495d8c829_1_24"/>
          <p:cNvSpPr txBox="1"/>
          <p:nvPr/>
        </p:nvSpPr>
        <p:spPr>
          <a:xfrm>
            <a:off x="7145654" y="2684095"/>
            <a:ext cx="4646400" cy="3492900"/>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Buy Entry: </a:t>
            </a:r>
            <a:r>
              <a:rPr b="0" i="0" lang="en-US" sz="1800">
                <a:solidFill>
                  <a:schemeClr val="dk1"/>
                </a:solidFill>
                <a:latin typeface="Calibri"/>
                <a:ea typeface="Calibri"/>
                <a:cs typeface="Calibri"/>
                <a:sym typeface="Calibri"/>
              </a:rPr>
              <a:t>MACD line &gt; Signal line.</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Exit: The RSI is &lt;= </a:t>
            </a:r>
            <a:r>
              <a:rPr lang="en-US" sz="1800">
                <a:solidFill>
                  <a:schemeClr val="dk1"/>
                </a:solidFill>
                <a:latin typeface="Calibri"/>
                <a:ea typeface="Calibri"/>
                <a:cs typeface="Calibri"/>
                <a:sym typeface="Calibri"/>
              </a:rPr>
              <a:t>3</a:t>
            </a:r>
            <a:r>
              <a:rPr b="0" i="0" lang="en-US" sz="1800" u="none" strike="noStrike">
                <a:solidFill>
                  <a:schemeClr val="dk1"/>
                </a:solidFill>
                <a:latin typeface="Calibri"/>
                <a:ea typeface="Calibri"/>
                <a:cs typeface="Calibri"/>
                <a:sym typeface="Calibri"/>
              </a:rPr>
              <a:t>0.</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Sell Entry: </a:t>
            </a:r>
            <a:r>
              <a:rPr b="0" i="0" lang="en-US" sz="1800">
                <a:solidFill>
                  <a:schemeClr val="dk1"/>
                </a:solidFill>
                <a:latin typeface="Calibri"/>
                <a:ea typeface="Calibri"/>
                <a:cs typeface="Calibri"/>
                <a:sym typeface="Calibri"/>
              </a:rPr>
              <a:t>MACD line &lt; Signal line</a:t>
            </a:r>
            <a:endParaRPr/>
          </a:p>
          <a:p>
            <a:pPr indent="-228600" lvl="0" marL="285750" marR="0" rtl="0" algn="l">
              <a:lnSpc>
                <a:spcPct val="90000"/>
              </a:lnSpc>
              <a:spcBef>
                <a:spcPts val="100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Exit: The RSI is &gt;= </a:t>
            </a:r>
            <a:r>
              <a:rPr lang="en-US" sz="1800">
                <a:solidFill>
                  <a:schemeClr val="dk1"/>
                </a:solidFill>
                <a:latin typeface="Calibri"/>
                <a:ea typeface="Calibri"/>
                <a:cs typeface="Calibri"/>
                <a:sym typeface="Calibri"/>
              </a:rPr>
              <a:t>7</a:t>
            </a:r>
            <a:r>
              <a:rPr b="0" i="0" lang="en-US" sz="1800" u="none" strike="noStrike">
                <a:solidFill>
                  <a:schemeClr val="dk1"/>
                </a:solidFill>
                <a:latin typeface="Calibri"/>
                <a:ea typeface="Calibri"/>
                <a:cs typeface="Calibri"/>
                <a:sym typeface="Calibri"/>
              </a:rPr>
              <a:t>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g1e495d8c829_1_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lack pen against a sheet with shaded numbers" id="392" name="Google Shape;392;g1e495d8c829_1_33"/>
          <p:cNvPicPr preferRelativeResize="0"/>
          <p:nvPr/>
        </p:nvPicPr>
        <p:blipFill rotWithShape="1">
          <a:blip r:embed="rId3">
            <a:alphaModFix/>
          </a:blip>
          <a:srcRect b="0" l="15626" r="0" t="0"/>
          <a:stretch/>
        </p:blipFill>
        <p:spPr>
          <a:xfrm>
            <a:off x="20" y="10"/>
            <a:ext cx="8668493" cy="6857990"/>
          </a:xfrm>
          <a:prstGeom prst="rect">
            <a:avLst/>
          </a:prstGeom>
          <a:noFill/>
          <a:ln>
            <a:noFill/>
          </a:ln>
        </p:spPr>
      </p:pic>
      <p:sp>
        <p:nvSpPr>
          <p:cNvPr id="393" name="Google Shape;393;g1e495d8c829_1_33"/>
          <p:cNvSpPr/>
          <p:nvPr/>
        </p:nvSpPr>
        <p:spPr>
          <a:xfrm flipH="1">
            <a:off x="3711599" y="0"/>
            <a:ext cx="8480400"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g1e495d8c829_1_33"/>
          <p:cNvSpPr txBox="1"/>
          <p:nvPr/>
        </p:nvSpPr>
        <p:spPr>
          <a:xfrm>
            <a:off x="7848600" y="1122363"/>
            <a:ext cx="4023300" cy="19149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dk1"/>
                </a:solidFill>
                <a:latin typeface="Calibri"/>
                <a:ea typeface="Calibri"/>
                <a:cs typeface="Calibri"/>
                <a:sym typeface="Calibri"/>
              </a:rPr>
              <a:t>Backtest Result</a:t>
            </a:r>
            <a:endParaRPr/>
          </a:p>
        </p:txBody>
      </p:sp>
      <p:sp>
        <p:nvSpPr>
          <p:cNvPr id="395" name="Google Shape;395;g1e495d8c829_1_33"/>
          <p:cNvSpPr/>
          <p:nvPr/>
        </p:nvSpPr>
        <p:spPr>
          <a:xfrm rot="5400000">
            <a:off x="8130486" y="346833"/>
            <a:ext cx="1464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6" name="Google Shape;396;g1e495d8c829_1_33"/>
          <p:cNvSpPr/>
          <p:nvPr/>
        </p:nvSpPr>
        <p:spPr>
          <a:xfrm>
            <a:off x="7851648" y="4546920"/>
            <a:ext cx="40233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97" name="Google Shape;397;g1e495d8c829_1_33"/>
          <p:cNvPicPr preferRelativeResize="0"/>
          <p:nvPr/>
        </p:nvPicPr>
        <p:blipFill>
          <a:blip r:embed="rId4">
            <a:alphaModFix/>
          </a:blip>
          <a:stretch>
            <a:fillRect/>
          </a:stretch>
        </p:blipFill>
        <p:spPr>
          <a:xfrm>
            <a:off x="1153750" y="491744"/>
            <a:ext cx="6361075" cy="57573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g1e495d8c829_1_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lack pen against a sheet with shaded numbers" id="403" name="Google Shape;403;g1e495d8c829_1_44"/>
          <p:cNvPicPr preferRelativeResize="0"/>
          <p:nvPr/>
        </p:nvPicPr>
        <p:blipFill rotWithShape="1">
          <a:blip r:embed="rId3">
            <a:alphaModFix/>
          </a:blip>
          <a:srcRect b="0" l="15626" r="0" t="0"/>
          <a:stretch/>
        </p:blipFill>
        <p:spPr>
          <a:xfrm>
            <a:off x="20" y="10"/>
            <a:ext cx="8668493" cy="6857990"/>
          </a:xfrm>
          <a:prstGeom prst="rect">
            <a:avLst/>
          </a:prstGeom>
          <a:noFill/>
          <a:ln>
            <a:noFill/>
          </a:ln>
        </p:spPr>
      </p:pic>
      <p:sp>
        <p:nvSpPr>
          <p:cNvPr id="404" name="Google Shape;404;g1e495d8c829_1_44"/>
          <p:cNvSpPr/>
          <p:nvPr/>
        </p:nvSpPr>
        <p:spPr>
          <a:xfrm flipH="1">
            <a:off x="3711599" y="0"/>
            <a:ext cx="8480400"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g1e495d8c829_1_44"/>
          <p:cNvSpPr txBox="1"/>
          <p:nvPr/>
        </p:nvSpPr>
        <p:spPr>
          <a:xfrm>
            <a:off x="7848600" y="1122363"/>
            <a:ext cx="4023300" cy="19149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dk1"/>
                </a:solidFill>
                <a:latin typeface="Calibri"/>
                <a:ea typeface="Calibri"/>
                <a:cs typeface="Calibri"/>
                <a:sym typeface="Calibri"/>
              </a:rPr>
              <a:t>Sharpe Ratio</a:t>
            </a:r>
            <a:r>
              <a:rPr lang="en-US" sz="4800">
                <a:solidFill>
                  <a:schemeClr val="dk1"/>
                </a:solidFill>
                <a:latin typeface="Calibri"/>
                <a:ea typeface="Calibri"/>
                <a:cs typeface="Calibri"/>
                <a:sym typeface="Calibri"/>
              </a:rPr>
              <a:t> Result</a:t>
            </a:r>
            <a:endParaRPr/>
          </a:p>
        </p:txBody>
      </p:sp>
      <p:sp>
        <p:nvSpPr>
          <p:cNvPr id="406" name="Google Shape;406;g1e495d8c829_1_44"/>
          <p:cNvSpPr/>
          <p:nvPr/>
        </p:nvSpPr>
        <p:spPr>
          <a:xfrm rot="5400000">
            <a:off x="8130486" y="346833"/>
            <a:ext cx="1464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7" name="Google Shape;407;g1e495d8c829_1_44"/>
          <p:cNvSpPr/>
          <p:nvPr/>
        </p:nvSpPr>
        <p:spPr>
          <a:xfrm>
            <a:off x="7851648" y="4546920"/>
            <a:ext cx="40233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408" name="Google Shape;408;g1e495d8c829_1_44"/>
          <p:cNvPicPr preferRelativeResize="0"/>
          <p:nvPr/>
        </p:nvPicPr>
        <p:blipFill>
          <a:blip r:embed="rId4">
            <a:alphaModFix/>
          </a:blip>
          <a:stretch>
            <a:fillRect/>
          </a:stretch>
        </p:blipFill>
        <p:spPr>
          <a:xfrm>
            <a:off x="1106250" y="533375"/>
            <a:ext cx="6456049" cy="57912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16"/>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16"/>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16"/>
          <p:cNvSpPr txBox="1"/>
          <p:nvPr/>
        </p:nvSpPr>
        <p:spPr>
          <a:xfrm>
            <a:off x="1171074" y="1396686"/>
            <a:ext cx="3240506" cy="406462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rgbClr val="FFFFFF"/>
                </a:solidFill>
                <a:latin typeface="Calibri"/>
                <a:ea typeface="Calibri"/>
                <a:cs typeface="Calibri"/>
                <a:sym typeface="Calibri"/>
              </a:rPr>
              <a:t>Returns Formula</a:t>
            </a:r>
            <a:endParaRPr/>
          </a:p>
        </p:txBody>
      </p:sp>
      <p:sp>
        <p:nvSpPr>
          <p:cNvPr id="416" name="Google Shape;416;p16"/>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7" name="Google Shape;417;p16"/>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 name="Google Shape;418;p16"/>
          <p:cNvSpPr txBox="1"/>
          <p:nvPr/>
        </p:nvSpPr>
        <p:spPr>
          <a:xfrm>
            <a:off x="5370153" y="1526033"/>
            <a:ext cx="5536397" cy="3935281"/>
          </a:xfrm>
          <a:prstGeom prst="rect">
            <a:avLst/>
          </a:prstGeom>
          <a:blipFill rotWithShape="1">
            <a:blip r:embed="rId3">
              <a:alphaModFix/>
            </a:blip>
            <a:stretch>
              <a:fillRect b="0" l="0" r="0" t="-139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17"/>
          <p:cNvSpPr/>
          <p:nvPr/>
        </p:nvSpPr>
        <p:spPr>
          <a:xfrm flipH="1">
            <a:off x="-2908" y="0"/>
            <a:ext cx="5684858" cy="6858000"/>
          </a:xfrm>
          <a:custGeom>
            <a:rect b="b" l="l" r="r" t="t"/>
            <a:pathLst>
              <a:path extrusionOk="0" h="6858000" w="7529613">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17"/>
          <p:cNvSpPr txBox="1"/>
          <p:nvPr/>
        </p:nvSpPr>
        <p:spPr>
          <a:xfrm>
            <a:off x="648037" y="1298448"/>
            <a:ext cx="5895178" cy="409964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6600">
                <a:solidFill>
                  <a:srgbClr val="FFFFFF"/>
                </a:solidFill>
                <a:latin typeface="Calibri"/>
                <a:ea typeface="Calibri"/>
                <a:cs typeface="Calibri"/>
                <a:sym typeface="Calibri"/>
              </a:rPr>
              <a:t>Findings</a:t>
            </a:r>
            <a:endParaRPr/>
          </a:p>
        </p:txBody>
      </p:sp>
      <p:sp>
        <p:nvSpPr>
          <p:cNvPr id="426" name="Google Shape;426;p17"/>
          <p:cNvSpPr/>
          <p:nvPr/>
        </p:nvSpPr>
        <p:spPr>
          <a:xfrm>
            <a:off x="838199" y="5626353"/>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17"/>
          <p:cNvSpPr/>
          <p:nvPr/>
        </p:nvSpPr>
        <p:spPr>
          <a:xfrm>
            <a:off x="7850653" y="5626353"/>
            <a:ext cx="3479619" cy="18288"/>
          </a:xfrm>
          <a:custGeom>
            <a:rect b="b" l="l" r="r" t="t"/>
            <a:pathLst>
              <a:path extrusionOk="0" fill="none" h="18288" w="3479619">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extrusionOk="0" h="18288" w="3479619">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17"/>
          <p:cNvSpPr txBox="1"/>
          <p:nvPr/>
        </p:nvSpPr>
        <p:spPr>
          <a:xfrm>
            <a:off x="5615000" y="514325"/>
            <a:ext cx="6480300" cy="6347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22222"/>
              </a:buClr>
              <a:buSzPts val="1300"/>
              <a:buChar char="●"/>
            </a:pPr>
            <a:r>
              <a:rPr b="1" lang="en-US" sz="1300">
                <a:solidFill>
                  <a:srgbClr val="222222"/>
                </a:solidFill>
                <a:highlight>
                  <a:srgbClr val="FFFFFF"/>
                </a:highlight>
              </a:rPr>
              <a:t>Based on the analysis conducted with three different conditions, i found that the performance of the MACD and RSI combination strategy was generally superior to the EMA and RSI combination strategy.</a:t>
            </a:r>
            <a:endParaRPr b="1" sz="1300">
              <a:solidFill>
                <a:srgbClr val="222222"/>
              </a:solidFill>
              <a:highlight>
                <a:srgbClr val="FFFFFF"/>
              </a:highlight>
            </a:endParaRPr>
          </a:p>
          <a:p>
            <a:pPr indent="0" lvl="0" marL="457200" rtl="0" algn="l">
              <a:lnSpc>
                <a:spcPct val="115000"/>
              </a:lnSpc>
              <a:spcBef>
                <a:spcPts val="0"/>
              </a:spcBef>
              <a:spcAft>
                <a:spcPts val="0"/>
              </a:spcAft>
              <a:buNone/>
            </a:pPr>
            <a:r>
              <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Char char="●"/>
            </a:pPr>
            <a:r>
              <a:rPr b="1" lang="en-US" sz="1300">
                <a:solidFill>
                  <a:srgbClr val="222222"/>
                </a:solidFill>
                <a:highlight>
                  <a:srgbClr val="FFFFFF"/>
                </a:highlight>
              </a:rPr>
              <a:t>Under the first condition, </a:t>
            </a:r>
            <a:r>
              <a:rPr lang="en-US" sz="1300">
                <a:solidFill>
                  <a:srgbClr val="222222"/>
                </a:solidFill>
                <a:highlight>
                  <a:srgbClr val="FFFFFF"/>
                </a:highlight>
              </a:rPr>
              <a:t>where the RSI benchmark of 50 was used as an exit condition, both strategies performed equally, generating impressive returns of 17.5 times the initial investment. This suggests that both strategies were effective in identifying potential trend reversals and generating profitable trading signals when the RSI reached the neutral territory.</a:t>
            </a:r>
            <a:endParaRPr sz="1300">
              <a:solidFill>
                <a:srgbClr val="222222"/>
              </a:solidFill>
              <a:highlight>
                <a:srgbClr val="FFFFFF"/>
              </a:highlight>
            </a:endParaRPr>
          </a:p>
          <a:p>
            <a:pPr indent="0" lvl="0" marL="457200" rtl="0" algn="l">
              <a:lnSpc>
                <a:spcPct val="115000"/>
              </a:lnSpc>
              <a:spcBef>
                <a:spcPts val="0"/>
              </a:spcBef>
              <a:spcAft>
                <a:spcPts val="0"/>
              </a:spcAft>
              <a:buNone/>
            </a:pPr>
            <a:r>
              <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Char char="●"/>
            </a:pPr>
            <a:r>
              <a:rPr lang="en-US" sz="1300">
                <a:solidFill>
                  <a:srgbClr val="222222"/>
                </a:solidFill>
                <a:highlight>
                  <a:srgbClr val="FFFFFF"/>
                </a:highlight>
              </a:rPr>
              <a:t>Similarly, under the second condition, where the RSI benchmarks of 70 and 30 were used as exit conditions for selling and buying respectively, both strategies again performed equally, producing returns of 3.0 times the initial investment. This indicates that both strategies successfully identified overbought and oversold conditions signaled by the RSI, leading to profitable trades.</a:t>
            </a:r>
            <a:endParaRPr sz="1300">
              <a:solidFill>
                <a:srgbClr val="222222"/>
              </a:solidFill>
              <a:highlight>
                <a:srgbClr val="FFFFFF"/>
              </a:highlight>
            </a:endParaRPr>
          </a:p>
          <a:p>
            <a:pPr indent="0" lvl="0" marL="457200" rtl="0" algn="l">
              <a:lnSpc>
                <a:spcPct val="115000"/>
              </a:lnSpc>
              <a:spcBef>
                <a:spcPts val="0"/>
              </a:spcBef>
              <a:spcAft>
                <a:spcPts val="0"/>
              </a:spcAft>
              <a:buNone/>
            </a:pPr>
            <a:r>
              <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Char char="●"/>
            </a:pPr>
            <a:r>
              <a:rPr lang="en-US" sz="1300">
                <a:solidFill>
                  <a:srgbClr val="222222"/>
                </a:solidFill>
                <a:highlight>
                  <a:srgbClr val="FFFFFF"/>
                </a:highlight>
              </a:rPr>
              <a:t>However, it is under the third condition, where the RSI benchmarks of 30 and 70 were used as exit conditions for buying and selling respectively, that a notable divergence in performance between the two strategies emerged. </a:t>
            </a:r>
            <a:endParaRPr sz="1300">
              <a:solidFill>
                <a:srgbClr val="222222"/>
              </a:solidFill>
              <a:highlight>
                <a:srgbClr val="FFFFFF"/>
              </a:highlight>
            </a:endParaRPr>
          </a:p>
          <a:p>
            <a:pPr indent="0" lvl="0" marL="457200" rtl="0" algn="l">
              <a:lnSpc>
                <a:spcPct val="115000"/>
              </a:lnSpc>
              <a:spcBef>
                <a:spcPts val="0"/>
              </a:spcBef>
              <a:spcAft>
                <a:spcPts val="0"/>
              </a:spcAft>
              <a:buNone/>
            </a:pPr>
            <a:r>
              <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Char char="●"/>
            </a:pPr>
            <a:r>
              <a:rPr lang="en-US" sz="1300">
                <a:solidFill>
                  <a:srgbClr val="222222"/>
                </a:solidFill>
                <a:highlight>
                  <a:srgbClr val="FFFFFF"/>
                </a:highlight>
              </a:rPr>
              <a:t>The EMA and RSI combination strategy yielded a return of 1.6 times, while the MACD and RSI combination strategy produced a higher return of 3.0 times the initial investment. This suggests that the MACD strategy demonstrated better performance in capturing larger price movements and maximizing profit potential during trend reversals indicated by the RSI.</a:t>
            </a:r>
            <a:endParaRPr sz="130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22222"/>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g1e495d8c829_1_63"/>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g1e495d8c829_1_63"/>
          <p:cNvSpPr/>
          <p:nvPr/>
        </p:nvSpPr>
        <p:spPr>
          <a:xfrm flipH="1">
            <a:off x="-13410" y="0"/>
            <a:ext cx="5628386" cy="6858000"/>
          </a:xfrm>
          <a:custGeom>
            <a:rect b="b" l="l" r="r" t="t"/>
            <a:pathLst>
              <a:path extrusionOk="0" h="6858000" w="7529613">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g1e495d8c829_1_63"/>
          <p:cNvSpPr txBox="1"/>
          <p:nvPr/>
        </p:nvSpPr>
        <p:spPr>
          <a:xfrm>
            <a:off x="648037" y="1298448"/>
            <a:ext cx="5895300" cy="40995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6600">
                <a:solidFill>
                  <a:srgbClr val="FFFFFF"/>
                </a:solidFill>
                <a:latin typeface="Calibri"/>
                <a:ea typeface="Calibri"/>
                <a:cs typeface="Calibri"/>
                <a:sym typeface="Calibri"/>
              </a:rPr>
              <a:t>Conclusion</a:t>
            </a:r>
            <a:endParaRPr/>
          </a:p>
        </p:txBody>
      </p:sp>
      <p:sp>
        <p:nvSpPr>
          <p:cNvPr id="436" name="Google Shape;436;g1e495d8c829_1_63"/>
          <p:cNvSpPr/>
          <p:nvPr/>
        </p:nvSpPr>
        <p:spPr>
          <a:xfrm>
            <a:off x="838199" y="5626353"/>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g1e495d8c829_1_63"/>
          <p:cNvSpPr/>
          <p:nvPr/>
        </p:nvSpPr>
        <p:spPr>
          <a:xfrm>
            <a:off x="7850653" y="5626353"/>
            <a:ext cx="3479619" cy="18288"/>
          </a:xfrm>
          <a:custGeom>
            <a:rect b="b" l="l" r="r" t="t"/>
            <a:pathLst>
              <a:path extrusionOk="0" fill="none" h="18288" w="3479619">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extrusionOk="0" h="18288" w="3479619">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g1e495d8c829_1_63"/>
          <p:cNvSpPr txBox="1"/>
          <p:nvPr/>
        </p:nvSpPr>
        <p:spPr>
          <a:xfrm>
            <a:off x="5614975" y="631200"/>
            <a:ext cx="5772900" cy="5033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22222"/>
              </a:buClr>
              <a:buSzPts val="1300"/>
              <a:buChar char="●"/>
            </a:pPr>
            <a:r>
              <a:rPr lang="en-US" sz="1300">
                <a:solidFill>
                  <a:srgbClr val="222222"/>
                </a:solidFill>
                <a:highlight>
                  <a:srgbClr val="FFFFFF"/>
                </a:highlight>
              </a:rPr>
              <a:t>These findings highlight the significance of combining the MACD and RSI indicators to enhance trading strategies, particularly when using specific RSI benchmarks as exit conditions. The MACD and RSI combination strategy showed greater consistency and profitability, especially in conditions where the RSI signaled potential trend reversals.</a:t>
            </a:r>
            <a:endParaRPr sz="1300">
              <a:solidFill>
                <a:srgbClr val="222222"/>
              </a:solidFill>
              <a:highlight>
                <a:srgbClr val="FFFFFF"/>
              </a:highlight>
            </a:endParaRPr>
          </a:p>
          <a:p>
            <a:pPr indent="0" lvl="0" marL="457200" rtl="0" algn="l">
              <a:lnSpc>
                <a:spcPct val="115000"/>
              </a:lnSpc>
              <a:spcBef>
                <a:spcPts val="0"/>
              </a:spcBef>
              <a:spcAft>
                <a:spcPts val="0"/>
              </a:spcAft>
              <a:buNone/>
            </a:pPr>
            <a:r>
              <a:t/>
            </a:r>
            <a:endParaRPr sz="1300">
              <a:solidFill>
                <a:srgbClr val="222222"/>
              </a:solidFill>
              <a:highlight>
                <a:srgbClr val="FFFFFF"/>
              </a:highlight>
            </a:endParaRPr>
          </a:p>
          <a:p>
            <a:pPr indent="0" lvl="0" marL="457200" rtl="0" algn="l">
              <a:lnSpc>
                <a:spcPct val="115000"/>
              </a:lnSpc>
              <a:spcBef>
                <a:spcPts val="0"/>
              </a:spcBef>
              <a:spcAft>
                <a:spcPts val="0"/>
              </a:spcAft>
              <a:buNone/>
            </a:pPr>
            <a:r>
              <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Char char="●"/>
            </a:pPr>
            <a:r>
              <a:rPr lang="en-US" sz="1300">
                <a:solidFill>
                  <a:srgbClr val="222222"/>
                </a:solidFill>
                <a:highlight>
                  <a:srgbClr val="FFFFFF"/>
                </a:highlight>
              </a:rPr>
              <a:t>It is important to remember that individual trading preferences, risk tolerance, and market dynamics should also be taken into account when implementing any trading strategy. Thorough backtesting, risk management techniques, and regular analysis are essential to ensure the strategies remain robust and aligned with personal goals and market conditions.</a:t>
            </a:r>
            <a:endParaRPr sz="1300">
              <a:solidFill>
                <a:srgbClr val="222222"/>
              </a:solidFill>
              <a:highlight>
                <a:srgbClr val="FFFFFF"/>
              </a:highlight>
            </a:endParaRPr>
          </a:p>
          <a:p>
            <a:pPr indent="0" lvl="0" marL="457200" rtl="0" algn="l">
              <a:lnSpc>
                <a:spcPct val="115000"/>
              </a:lnSpc>
              <a:spcBef>
                <a:spcPts val="0"/>
              </a:spcBef>
              <a:spcAft>
                <a:spcPts val="0"/>
              </a:spcAft>
              <a:buNone/>
            </a:pPr>
            <a:r>
              <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Char char="●"/>
            </a:pPr>
            <a:r>
              <a:rPr lang="en-US" sz="1300">
                <a:solidFill>
                  <a:srgbClr val="222222"/>
                </a:solidFill>
                <a:highlight>
                  <a:srgbClr val="FFFFFF"/>
                </a:highlight>
              </a:rPr>
              <a:t>In summary, based on the analysis conducted, the MACD and RSI combination strategy has demonstrated stronger performance compared to the EMA and RSI combination strategy, particularly when utilizing specific RSI benchmarks as exit conditions for trading decisions.</a:t>
            </a:r>
            <a:endParaRPr sz="1300">
              <a:solidFill>
                <a:srgbClr val="222222"/>
              </a:solidFill>
              <a:highlight>
                <a:srgbClr val="FFFFFF"/>
              </a:highlight>
            </a:endParaRPr>
          </a:p>
          <a:p>
            <a:pPr indent="0" lvl="0" marL="45720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3"/>
          <p:cNvSpPr txBox="1"/>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rgbClr val="FFFFFF"/>
                </a:solidFill>
                <a:latin typeface="Calibri"/>
                <a:ea typeface="Calibri"/>
                <a:cs typeface="Calibri"/>
                <a:sym typeface="Calibri"/>
              </a:rPr>
              <a:t>Overview of the EMA and RSI Combination Strategy</a:t>
            </a:r>
            <a:endParaRPr/>
          </a:p>
        </p:txBody>
      </p:sp>
      <p:sp>
        <p:nvSpPr>
          <p:cNvPr id="104" name="Google Shape;104;p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txBox="1"/>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107950" lvl="0" marL="0" marR="0" rtl="0" algn="l">
              <a:lnSpc>
                <a:spcPct val="90000"/>
              </a:lnSpc>
              <a:spcBef>
                <a:spcPts val="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Let's begin by discussing the strategy that combines the Exponential Moving Average (EMA) with the Relative Strength Index (RSI).</a:t>
            </a:r>
            <a:endParaRPr/>
          </a:p>
          <a:p>
            <a:pPr indent="107950" lvl="0" marL="0" marR="0" rtl="0" algn="l">
              <a:lnSpc>
                <a:spcPct val="90000"/>
              </a:lnSpc>
              <a:spcBef>
                <a:spcPts val="8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228600" lvl="0" marL="285750" marR="0" rtl="0" algn="l">
              <a:lnSpc>
                <a:spcPct val="90000"/>
              </a:lnSpc>
              <a:spcBef>
                <a:spcPts val="8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EMA: The EMA is a trend-following indicator that provides a smoothed line representing the average price over a selected time period. By combining the EMA with RSI, we can benefit from the EMA's ability to identify trends while leveraging the RSI's overbought and oversold conditions as potential reversal points.</a:t>
            </a:r>
            <a:endParaRPr/>
          </a:p>
          <a:p>
            <a:pPr indent="107950" lvl="0" marL="0" marR="0" rtl="0" algn="l">
              <a:lnSpc>
                <a:spcPct val="90000"/>
              </a:lnSpc>
              <a:spcBef>
                <a:spcPts val="8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228600" lvl="0" marL="285750" marR="0" rtl="0" algn="l">
              <a:lnSpc>
                <a:spcPct val="90000"/>
              </a:lnSpc>
              <a:spcBef>
                <a:spcPts val="8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RSI: The RSI is a momentum oscillator that measures the speed and change of price movements. It indicates whether an asset is overbought or oversold, potentially signaling a trend reversal. Combining RSI with EMA helps confirm potential reversals identified by the EMA and enhances the timing of trade entries or exits.</a:t>
            </a:r>
            <a:endParaRPr/>
          </a:p>
          <a:p>
            <a:pPr indent="107950" lvl="0" marL="0" marR="0" rtl="0" algn="l">
              <a:lnSpc>
                <a:spcPct val="90000"/>
              </a:lnSpc>
              <a:spcBef>
                <a:spcPts val="8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We will analyze historical price data and evaluate the success rate, average profitability, and risk-to-reward ratio of this combined strategy to determine its effectiveness.</a:t>
            </a:r>
            <a:endParaRPr/>
          </a:p>
          <a:p>
            <a:pPr indent="107950" lvl="0" marL="0" marR="0" rtl="0" algn="l">
              <a:lnSpc>
                <a:spcPct val="90000"/>
              </a:lnSpc>
              <a:spcBef>
                <a:spcPts val="8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g1e495d8c829_1_55"/>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g1e495d8c829_1_55"/>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g1e495d8c829_1_55"/>
          <p:cNvSpPr txBox="1"/>
          <p:nvPr/>
        </p:nvSpPr>
        <p:spPr>
          <a:xfrm>
            <a:off x="686834" y="1153572"/>
            <a:ext cx="3200400" cy="4461300"/>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Font typeface="Arial"/>
              <a:buNone/>
            </a:pPr>
            <a:r>
              <a:rPr lang="en-US" sz="2800">
                <a:solidFill>
                  <a:schemeClr val="lt1"/>
                </a:solidFill>
              </a:rPr>
              <a:t>Performance Comparison of EMA and MACD</a:t>
            </a:r>
            <a:endParaRPr>
              <a:solidFill>
                <a:schemeClr val="lt1"/>
              </a:solidFill>
            </a:endParaRPr>
          </a:p>
          <a:p>
            <a:pPr indent="0" lvl="0" marL="0" marR="0" rtl="0" algn="l">
              <a:lnSpc>
                <a:spcPct val="90000"/>
              </a:lnSpc>
              <a:spcBef>
                <a:spcPts val="0"/>
              </a:spcBef>
              <a:spcAft>
                <a:spcPts val="0"/>
              </a:spcAft>
              <a:buNone/>
            </a:pPr>
            <a:r>
              <a:t/>
            </a:r>
            <a:endParaRPr sz="4400">
              <a:solidFill>
                <a:srgbClr val="FFFFFF"/>
              </a:solidFill>
              <a:latin typeface="Calibri"/>
              <a:ea typeface="Calibri"/>
              <a:cs typeface="Calibri"/>
              <a:sym typeface="Calibri"/>
            </a:endParaRPr>
          </a:p>
        </p:txBody>
      </p:sp>
      <p:sp>
        <p:nvSpPr>
          <p:cNvPr id="113" name="Google Shape;113;g1e495d8c829_1_55"/>
          <p:cNvSpPr/>
          <p:nvPr/>
        </p:nvSpPr>
        <p:spPr>
          <a:xfrm flipH="1" rot="10800000">
            <a:off x="7550402" y="2455612"/>
            <a:ext cx="4083300" cy="4083300"/>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g1e495d8c829_1_55"/>
          <p:cNvSpPr txBox="1"/>
          <p:nvPr/>
        </p:nvSpPr>
        <p:spPr>
          <a:xfrm>
            <a:off x="4447308" y="591344"/>
            <a:ext cx="6906600" cy="5585700"/>
          </a:xfrm>
          <a:prstGeom prst="rect">
            <a:avLst/>
          </a:prstGeom>
          <a:noFill/>
          <a:ln>
            <a:noFill/>
          </a:ln>
        </p:spPr>
        <p:txBody>
          <a:bodyPr anchorCtr="0" anchor="ctr" bIns="45700" lIns="91425" spcFirstLastPara="1" rIns="91425" wrap="square" tIns="45700">
            <a:normAutofit lnSpcReduction="20000"/>
          </a:bodyPr>
          <a:lstStyle/>
          <a:p>
            <a:pPr indent="107950" lvl="0" marL="0" marR="0" rtl="0" algn="l">
              <a:lnSpc>
                <a:spcPct val="90000"/>
              </a:lnSpc>
              <a:spcBef>
                <a:spcPts val="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rgbClr val="262626"/>
                </a:solidFill>
              </a:rPr>
              <a:t>Now, let's compare the performance of EMA and MACD in identifying reversals when combined with the RSI . We will analyze historical price data and assess the accuracy of each indicator in predicting price reversals.</a:t>
            </a:r>
            <a:endParaRPr>
              <a:solidFill>
                <a:schemeClr val="dk1"/>
              </a:solidFill>
            </a:endParaRPr>
          </a:p>
          <a:p>
            <a:pPr indent="0" lvl="0" marL="0" rtl="0" algn="l">
              <a:spcBef>
                <a:spcPts val="800"/>
              </a:spcBef>
              <a:spcAft>
                <a:spcPts val="0"/>
              </a:spcAft>
              <a:buNone/>
            </a:pPr>
            <a:r>
              <a:t/>
            </a:r>
            <a:endParaRPr sz="1800">
              <a:solidFill>
                <a:srgbClr val="262626"/>
              </a:solidFill>
            </a:endParaRPr>
          </a:p>
          <a:p>
            <a:pPr indent="-285750" lvl="0" marL="285750" rtl="0" algn="l">
              <a:spcBef>
                <a:spcPts val="800"/>
              </a:spcBef>
              <a:spcAft>
                <a:spcPts val="0"/>
              </a:spcAft>
              <a:buClr>
                <a:srgbClr val="262626"/>
              </a:buClr>
              <a:buSzPts val="1800"/>
              <a:buChar char="•"/>
            </a:pPr>
            <a:r>
              <a:rPr lang="en-US" sz="1800">
                <a:solidFill>
                  <a:srgbClr val="262626"/>
                </a:solidFill>
              </a:rPr>
              <a:t>Data Selection: We will use the SPY and select a substantial time period to ensure reliable results.</a:t>
            </a:r>
            <a:endParaRPr>
              <a:solidFill>
                <a:schemeClr val="dk1"/>
              </a:solidFill>
            </a:endParaRPr>
          </a:p>
          <a:p>
            <a:pPr indent="0" lvl="0" marL="0" rtl="0" algn="l">
              <a:spcBef>
                <a:spcPts val="800"/>
              </a:spcBef>
              <a:spcAft>
                <a:spcPts val="0"/>
              </a:spcAft>
              <a:buNone/>
            </a:pPr>
            <a:r>
              <a:t/>
            </a:r>
            <a:endParaRPr sz="1800">
              <a:solidFill>
                <a:srgbClr val="262626"/>
              </a:solidFill>
            </a:endParaRPr>
          </a:p>
          <a:p>
            <a:pPr indent="-285750" lvl="0" marL="285750" rtl="0" algn="l">
              <a:spcBef>
                <a:spcPts val="800"/>
              </a:spcBef>
              <a:spcAft>
                <a:spcPts val="0"/>
              </a:spcAft>
              <a:buClr>
                <a:srgbClr val="262626"/>
              </a:buClr>
              <a:buSzPts val="1800"/>
              <a:buChar char="•"/>
            </a:pPr>
            <a:r>
              <a:rPr lang="en-US" sz="1800">
                <a:solidFill>
                  <a:srgbClr val="262626"/>
                </a:solidFill>
                <a:highlight>
                  <a:schemeClr val="lt1"/>
                </a:highlight>
              </a:rPr>
              <a:t>Evaluation Criteria: We will consider factors such as the reversal signals, and the magnitude of price movements following the signals.</a:t>
            </a:r>
            <a:endParaRPr>
              <a:solidFill>
                <a:schemeClr val="dk1"/>
              </a:solidFill>
              <a:highlight>
                <a:schemeClr val="lt1"/>
              </a:highlight>
            </a:endParaRPr>
          </a:p>
          <a:p>
            <a:pPr indent="0" lvl="0" marL="0" rtl="0" algn="l">
              <a:spcBef>
                <a:spcPts val="800"/>
              </a:spcBef>
              <a:spcAft>
                <a:spcPts val="0"/>
              </a:spcAft>
              <a:buNone/>
            </a:pPr>
            <a:r>
              <a:t/>
            </a:r>
            <a:endParaRPr sz="1800">
              <a:solidFill>
                <a:srgbClr val="262626"/>
              </a:solidFill>
            </a:endParaRPr>
          </a:p>
          <a:p>
            <a:pPr indent="-285750" lvl="0" marL="285750" rtl="0" algn="l">
              <a:spcBef>
                <a:spcPts val="800"/>
              </a:spcBef>
              <a:spcAft>
                <a:spcPts val="0"/>
              </a:spcAft>
              <a:buClr>
                <a:srgbClr val="262626"/>
              </a:buClr>
              <a:buSzPts val="1800"/>
              <a:buChar char="•"/>
            </a:pPr>
            <a:r>
              <a:rPr lang="en-US" sz="1800">
                <a:solidFill>
                  <a:srgbClr val="262626"/>
                </a:solidFill>
              </a:rPr>
              <a:t>Statistical Analysis: We will employ appropriate statistical measures, such as actual returns vs strategy returns, cumulative returns vs cumulative strategy returns, and sharpe ratio, to quantitatively assess the performance of EMA and MACD.</a:t>
            </a:r>
            <a:endParaRPr>
              <a:solidFill>
                <a:schemeClr val="dk1"/>
              </a:solidFill>
            </a:endParaRPr>
          </a:p>
          <a:p>
            <a:pPr indent="0" lvl="0" marL="457200" marR="0" rtl="0" algn="l">
              <a:lnSpc>
                <a:spcPct val="90000"/>
              </a:lnSpc>
              <a:spcBef>
                <a:spcPts val="800"/>
              </a:spcBef>
              <a:spcAft>
                <a:spcPts val="0"/>
              </a:spcAft>
              <a:buNone/>
            </a:pPr>
            <a:r>
              <a:t/>
            </a:r>
            <a:endParaRPr sz="1700">
              <a:solidFill>
                <a:schemeClr val="dk1"/>
              </a:solidFill>
              <a:latin typeface="Calibri"/>
              <a:ea typeface="Calibri"/>
              <a:cs typeface="Calibri"/>
              <a:sym typeface="Calibri"/>
            </a:endParaRPr>
          </a:p>
          <a:p>
            <a:pPr indent="107950" lvl="0" marL="0" marR="0" rtl="0" algn="l">
              <a:lnSpc>
                <a:spcPct val="90000"/>
              </a:lnSpc>
              <a:spcBef>
                <a:spcPts val="8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4"/>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4"/>
          <p:cNvSpPr/>
          <p:nvPr/>
        </p:nvSpPr>
        <p:spPr>
          <a:xfrm rot="10800000">
            <a:off x="2133600" y="685800"/>
            <a:ext cx="10058400" cy="5486400"/>
          </a:xfrm>
          <a:prstGeom prst="rect">
            <a:avLst/>
          </a:prstGeom>
          <a:solidFill>
            <a:srgbClr val="F2F2F2"/>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000000"/>
              </a:solidFill>
              <a:latin typeface="Helvetica Neue"/>
              <a:ea typeface="Helvetica Neue"/>
              <a:cs typeface="Helvetica Neue"/>
              <a:sym typeface="Helvetica Neue"/>
            </a:endParaRPr>
          </a:p>
        </p:txBody>
      </p:sp>
      <p:sp>
        <p:nvSpPr>
          <p:cNvPr id="121" name="Google Shape;121;p4"/>
          <p:cNvSpPr txBox="1"/>
          <p:nvPr/>
        </p:nvSpPr>
        <p:spPr>
          <a:xfrm>
            <a:off x="5907024" y="685801"/>
            <a:ext cx="5776976" cy="171631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5000">
                <a:solidFill>
                  <a:schemeClr val="dk1"/>
                </a:solidFill>
                <a:latin typeface="Calibri"/>
                <a:ea typeface="Calibri"/>
                <a:cs typeface="Calibri"/>
                <a:sym typeface="Calibri"/>
              </a:rPr>
              <a:t>EMA formula</a:t>
            </a:r>
            <a:endParaRPr/>
          </a:p>
        </p:txBody>
      </p:sp>
      <p:sp>
        <p:nvSpPr>
          <p:cNvPr id="122" name="Google Shape;122;p4"/>
          <p:cNvSpPr/>
          <p:nvPr/>
        </p:nvSpPr>
        <p:spPr>
          <a:xfrm flipH="1" rot="10800000">
            <a:off x="0" y="3436499"/>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uto Racing" id="123" name="Google Shape;123;p4"/>
          <p:cNvPicPr preferRelativeResize="0"/>
          <p:nvPr/>
        </p:nvPicPr>
        <p:blipFill rotWithShape="1">
          <a:blip r:embed="rId3">
            <a:alphaModFix/>
          </a:blip>
          <a:srcRect b="0" l="0" r="0" t="0"/>
          <a:stretch/>
        </p:blipFill>
        <p:spPr>
          <a:xfrm>
            <a:off x="206759" y="914399"/>
            <a:ext cx="5072883" cy="5072883"/>
          </a:xfrm>
          <a:prstGeom prst="rect">
            <a:avLst/>
          </a:prstGeom>
          <a:noFill/>
          <a:ln>
            <a:noFill/>
          </a:ln>
        </p:spPr>
      </p:pic>
      <p:sp>
        <p:nvSpPr>
          <p:cNvPr id="124" name="Google Shape;124;p4"/>
          <p:cNvSpPr/>
          <p:nvPr/>
        </p:nvSpPr>
        <p:spPr>
          <a:xfrm>
            <a:off x="5596128" y="685797"/>
            <a:ext cx="118872" cy="155045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4"/>
          <p:cNvSpPr/>
          <p:nvPr/>
        </p:nvSpPr>
        <p:spPr>
          <a:xfrm flipH="1" rot="10800000">
            <a:off x="0" y="3436499"/>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txBox="1"/>
          <p:nvPr/>
        </p:nvSpPr>
        <p:spPr>
          <a:xfrm>
            <a:off x="5907024" y="2575345"/>
            <a:ext cx="5776976" cy="3498885"/>
          </a:xfrm>
          <a:prstGeom prst="rect">
            <a:avLst/>
          </a:prstGeom>
          <a:blipFill rotWithShape="1">
            <a:blip r:embed="rId4">
              <a:alphaModFix/>
            </a:blip>
            <a:stretch>
              <a:fillRect b="0" l="-315"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27" name="Google Shape;127;p4"/>
          <p:cNvSpPr/>
          <p:nvPr/>
        </p:nvSpPr>
        <p:spPr>
          <a:xfrm>
            <a:off x="12073128" y="6172201"/>
            <a:ext cx="118872"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5"/>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5"/>
          <p:cNvSpPr txBox="1"/>
          <p:nvPr/>
        </p:nvSpPr>
        <p:spPr>
          <a:xfrm>
            <a:off x="1389278" y="1233241"/>
            <a:ext cx="3240506" cy="406462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rgbClr val="FFFFFF"/>
                </a:solidFill>
                <a:latin typeface="Calibri"/>
                <a:ea typeface="Calibri"/>
                <a:cs typeface="Calibri"/>
                <a:sym typeface="Calibri"/>
              </a:rPr>
              <a:t>RSI Formula</a:t>
            </a:r>
            <a:endParaRPr/>
          </a:p>
        </p:txBody>
      </p:sp>
      <p:sp>
        <p:nvSpPr>
          <p:cNvPr id="135" name="Google Shape;135;p5"/>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5"/>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5"/>
          <p:cNvSpPr txBox="1"/>
          <p:nvPr/>
        </p:nvSpPr>
        <p:spPr>
          <a:xfrm>
            <a:off x="6130766" y="1236779"/>
            <a:ext cx="5257799" cy="4889350"/>
          </a:xfrm>
          <a:prstGeom prst="rect">
            <a:avLst/>
          </a:prstGeom>
          <a:blipFill rotWithShape="1">
            <a:blip r:embed="rId3">
              <a:alphaModFix/>
            </a:blip>
            <a:stretch>
              <a:fillRect b="0" l="-579" r="0" t="-174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39" name="Google Shape;139;p5"/>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831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txBox="1"/>
          <p:nvPr/>
        </p:nvSpPr>
        <p:spPr>
          <a:xfrm>
            <a:off x="479394" y="1070800"/>
            <a:ext cx="3939688" cy="5583126"/>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None/>
            </a:pPr>
            <a:r>
              <a:rPr lang="en-US" sz="6600">
                <a:solidFill>
                  <a:schemeClr val="dk1"/>
                </a:solidFill>
                <a:latin typeface="Calibri"/>
                <a:ea typeface="Calibri"/>
                <a:cs typeface="Calibri"/>
                <a:sym typeface="Calibri"/>
              </a:rPr>
              <a:t>Defining First Entry and Exit Condition</a:t>
            </a:r>
            <a:endParaRPr/>
          </a:p>
        </p:txBody>
      </p:sp>
      <p:cxnSp>
        <p:nvCxnSpPr>
          <p:cNvPr id="148" name="Google Shape;148;p6"/>
          <p:cNvCxnSpPr/>
          <p:nvPr/>
        </p:nvCxnSpPr>
        <p:spPr>
          <a:xfrm>
            <a:off x="4728053" y="1132114"/>
            <a:ext cx="0" cy="5717573"/>
          </a:xfrm>
          <a:prstGeom prst="straightConnector1">
            <a:avLst/>
          </a:prstGeom>
          <a:noFill/>
          <a:ln cap="sq" cmpd="sng" w="25400">
            <a:solidFill>
              <a:schemeClr val="accent1"/>
            </a:solidFill>
            <a:prstDash val="solid"/>
            <a:bevel/>
            <a:headEnd len="sm" w="sm" type="none"/>
            <a:tailEnd len="sm" w="sm" type="none"/>
          </a:ln>
        </p:spPr>
      </p:cxnSp>
      <p:grpSp>
        <p:nvGrpSpPr>
          <p:cNvPr id="149" name="Google Shape;149;p6"/>
          <p:cNvGrpSpPr/>
          <p:nvPr/>
        </p:nvGrpSpPr>
        <p:grpSpPr>
          <a:xfrm>
            <a:off x="5108535" y="1097433"/>
            <a:ext cx="6245265" cy="5536080"/>
            <a:chOff x="0" y="26633"/>
            <a:chExt cx="6245265" cy="5536080"/>
          </a:xfrm>
        </p:grpSpPr>
        <p:sp>
          <p:nvSpPr>
            <p:cNvPr id="150" name="Google Shape;150;p6"/>
            <p:cNvSpPr/>
            <p:nvPr/>
          </p:nvSpPr>
          <p:spPr>
            <a:xfrm>
              <a:off x="0" y="26633"/>
              <a:ext cx="6245265" cy="131274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txBox="1"/>
            <p:nvPr/>
          </p:nvSpPr>
          <p:spPr>
            <a:xfrm>
              <a:off x="64083" y="90716"/>
              <a:ext cx="6117099" cy="1184574"/>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US" sz="3300">
                  <a:solidFill>
                    <a:schemeClr val="lt1"/>
                  </a:solidFill>
                  <a:latin typeface="Calibri"/>
                  <a:ea typeface="Calibri"/>
                  <a:cs typeface="Calibri"/>
                  <a:sym typeface="Calibri"/>
                </a:rPr>
                <a:t>Buy Entry: When the 10 period EMA is &gt; 20 period EMA </a:t>
              </a:r>
              <a:endParaRPr sz="3300">
                <a:solidFill>
                  <a:schemeClr val="lt1"/>
                </a:solidFill>
                <a:latin typeface="Calibri"/>
                <a:ea typeface="Calibri"/>
                <a:cs typeface="Calibri"/>
                <a:sym typeface="Calibri"/>
              </a:endParaRPr>
            </a:p>
          </p:txBody>
        </p:sp>
        <p:sp>
          <p:nvSpPr>
            <p:cNvPr id="152" name="Google Shape;152;p6"/>
            <p:cNvSpPr/>
            <p:nvPr/>
          </p:nvSpPr>
          <p:spPr>
            <a:xfrm>
              <a:off x="0" y="1434413"/>
              <a:ext cx="6245265" cy="1312740"/>
            </a:xfrm>
            <a:prstGeom prst="roundRect">
              <a:avLst>
                <a:gd fmla="val 16667" name="adj"/>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txBox="1"/>
            <p:nvPr/>
          </p:nvSpPr>
          <p:spPr>
            <a:xfrm>
              <a:off x="64083" y="1498496"/>
              <a:ext cx="6117099" cy="1184574"/>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US" sz="3300">
                  <a:solidFill>
                    <a:schemeClr val="lt1"/>
                  </a:solidFill>
                  <a:latin typeface="Calibri"/>
                  <a:ea typeface="Calibri"/>
                  <a:cs typeface="Calibri"/>
                  <a:sym typeface="Calibri"/>
                </a:rPr>
                <a:t>Exit: The RSI is &lt;= 50.</a:t>
              </a:r>
              <a:endParaRPr sz="3300">
                <a:solidFill>
                  <a:schemeClr val="lt1"/>
                </a:solidFill>
                <a:latin typeface="Calibri"/>
                <a:ea typeface="Calibri"/>
                <a:cs typeface="Calibri"/>
                <a:sym typeface="Calibri"/>
              </a:endParaRPr>
            </a:p>
          </p:txBody>
        </p:sp>
        <p:sp>
          <p:nvSpPr>
            <p:cNvPr id="154" name="Google Shape;154;p6"/>
            <p:cNvSpPr/>
            <p:nvPr/>
          </p:nvSpPr>
          <p:spPr>
            <a:xfrm>
              <a:off x="0" y="2842193"/>
              <a:ext cx="6245265" cy="1312740"/>
            </a:xfrm>
            <a:prstGeom prst="roundRect">
              <a:avLst>
                <a:gd fmla="val 16667" name="adj"/>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txBox="1"/>
            <p:nvPr/>
          </p:nvSpPr>
          <p:spPr>
            <a:xfrm>
              <a:off x="64083" y="2906276"/>
              <a:ext cx="6117099" cy="1184574"/>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US" sz="3300">
                  <a:solidFill>
                    <a:schemeClr val="lt1"/>
                  </a:solidFill>
                  <a:latin typeface="Calibri"/>
                  <a:ea typeface="Calibri"/>
                  <a:cs typeface="Calibri"/>
                  <a:sym typeface="Calibri"/>
                </a:rPr>
                <a:t>Sell Entry: When the 10 period EMA is &lt; 20 period EMA </a:t>
              </a:r>
              <a:endParaRPr sz="3300">
                <a:solidFill>
                  <a:schemeClr val="lt1"/>
                </a:solidFill>
                <a:latin typeface="Calibri"/>
                <a:ea typeface="Calibri"/>
                <a:cs typeface="Calibri"/>
                <a:sym typeface="Calibri"/>
              </a:endParaRPr>
            </a:p>
          </p:txBody>
        </p:sp>
        <p:sp>
          <p:nvSpPr>
            <p:cNvPr id="156" name="Google Shape;156;p6"/>
            <p:cNvSpPr/>
            <p:nvPr/>
          </p:nvSpPr>
          <p:spPr>
            <a:xfrm>
              <a:off x="0" y="4249973"/>
              <a:ext cx="6245265" cy="1312740"/>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txBox="1"/>
            <p:nvPr/>
          </p:nvSpPr>
          <p:spPr>
            <a:xfrm>
              <a:off x="64083" y="4314056"/>
              <a:ext cx="6117099" cy="1184574"/>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Calibri"/>
                <a:buNone/>
              </a:pPr>
              <a:r>
                <a:rPr b="0" i="0" lang="en-US" sz="3300">
                  <a:solidFill>
                    <a:schemeClr val="lt1"/>
                  </a:solidFill>
                  <a:latin typeface="Calibri"/>
                  <a:ea typeface="Calibri"/>
                  <a:cs typeface="Calibri"/>
                  <a:sym typeface="Calibri"/>
                </a:rPr>
                <a:t>Exit: The RSI is &gt;= 50.</a:t>
              </a:r>
              <a:endParaRPr sz="3300">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7"/>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 name="Google Shape;165;p7"/>
          <p:cNvSpPr/>
          <p:nvPr/>
        </p:nvSpPr>
        <p:spPr>
          <a:xfrm>
            <a:off x="2209800" y="2099696"/>
            <a:ext cx="1942241" cy="188955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 name="Google Shape;166;p7"/>
          <p:cNvSpPr/>
          <p:nvPr/>
        </p:nvSpPr>
        <p:spPr>
          <a:xfrm rot="-3079828">
            <a:off x="1613162" y="1492572"/>
            <a:ext cx="2987899" cy="2987899"/>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7" name="Google Shape;167;p7"/>
          <p:cNvSpPr txBox="1"/>
          <p:nvPr/>
        </p:nvSpPr>
        <p:spPr>
          <a:xfrm>
            <a:off x="7349625" y="1939152"/>
            <a:ext cx="4333500" cy="1227300"/>
          </a:xfrm>
          <a:prstGeom prst="rect">
            <a:avLst/>
          </a:prstGeom>
          <a:noFill/>
          <a:ln>
            <a:noFill/>
          </a:ln>
        </p:spPr>
        <p:txBody>
          <a:bodyPr anchorCtr="0" anchor="b" bIns="45700" lIns="91425" spcFirstLastPara="1" rIns="91425" wrap="square" tIns="45700">
            <a:normAutofit fontScale="85000"/>
          </a:bodyPr>
          <a:lstStyle/>
          <a:p>
            <a:pPr indent="0" lvl="0" marL="0" marR="0" rtl="0" algn="r">
              <a:lnSpc>
                <a:spcPct val="90000"/>
              </a:lnSpc>
              <a:spcBef>
                <a:spcPts val="0"/>
              </a:spcBef>
              <a:spcAft>
                <a:spcPts val="0"/>
              </a:spcAft>
              <a:buNone/>
            </a:pPr>
            <a:r>
              <a:rPr lang="en-US" sz="6000">
                <a:solidFill>
                  <a:schemeClr val="dk1"/>
                </a:solidFill>
                <a:latin typeface="Calibri"/>
                <a:ea typeface="Calibri"/>
                <a:cs typeface="Calibri"/>
                <a:sym typeface="Calibri"/>
              </a:rPr>
              <a:t>Backtest Result</a:t>
            </a:r>
            <a:endParaRPr/>
          </a:p>
        </p:txBody>
      </p:sp>
      <p:pic>
        <p:nvPicPr>
          <p:cNvPr id="168" name="Google Shape;168;p7"/>
          <p:cNvPicPr preferRelativeResize="0"/>
          <p:nvPr/>
        </p:nvPicPr>
        <p:blipFill>
          <a:blip r:embed="rId3">
            <a:alphaModFix/>
          </a:blip>
          <a:stretch>
            <a:fillRect/>
          </a:stretch>
        </p:blipFill>
        <p:spPr>
          <a:xfrm>
            <a:off x="692801" y="443325"/>
            <a:ext cx="6656819" cy="5971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g1e495d8c829_0_1"/>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g1e495d8c829_0_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g1e495d8c829_0_1"/>
          <p:cNvSpPr/>
          <p:nvPr/>
        </p:nvSpPr>
        <p:spPr>
          <a:xfrm>
            <a:off x="2769476" y="220196"/>
            <a:ext cx="9420225" cy="663618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 name="Google Shape;176;g1e495d8c829_0_1"/>
          <p:cNvSpPr/>
          <p:nvPr/>
        </p:nvSpPr>
        <p:spPr>
          <a:xfrm>
            <a:off x="2209800" y="2099696"/>
            <a:ext cx="1942200" cy="188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 name="Google Shape;177;g1e495d8c829_0_1"/>
          <p:cNvSpPr/>
          <p:nvPr/>
        </p:nvSpPr>
        <p:spPr>
          <a:xfrm rot="-3079819">
            <a:off x="1613154" y="1492604"/>
            <a:ext cx="2987854" cy="2987854"/>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8" name="Google Shape;178;g1e495d8c829_0_1"/>
          <p:cNvSpPr txBox="1"/>
          <p:nvPr/>
        </p:nvSpPr>
        <p:spPr>
          <a:xfrm>
            <a:off x="7691150" y="2099700"/>
            <a:ext cx="3992100" cy="1066800"/>
          </a:xfrm>
          <a:prstGeom prst="rect">
            <a:avLst/>
          </a:prstGeom>
          <a:noFill/>
          <a:ln>
            <a:noFill/>
          </a:ln>
        </p:spPr>
        <p:txBody>
          <a:bodyPr anchorCtr="0" anchor="b" bIns="45700" lIns="91425" spcFirstLastPara="1" rIns="91425" wrap="square" tIns="45700">
            <a:normAutofit/>
          </a:bodyPr>
          <a:lstStyle/>
          <a:p>
            <a:pPr indent="0" lvl="0" marL="0" marR="0" rtl="0" algn="r">
              <a:lnSpc>
                <a:spcPct val="70000"/>
              </a:lnSpc>
              <a:spcBef>
                <a:spcPts val="0"/>
              </a:spcBef>
              <a:spcAft>
                <a:spcPts val="0"/>
              </a:spcAft>
              <a:buNone/>
            </a:pPr>
            <a:r>
              <a:rPr lang="en-US" sz="4100">
                <a:solidFill>
                  <a:schemeClr val="dk1"/>
                </a:solidFill>
                <a:latin typeface="Calibri"/>
                <a:ea typeface="Calibri"/>
                <a:cs typeface="Calibri"/>
                <a:sym typeface="Calibri"/>
              </a:rPr>
              <a:t>Sharpe Ratio</a:t>
            </a:r>
            <a:r>
              <a:rPr lang="en-US" sz="4100">
                <a:solidFill>
                  <a:schemeClr val="dk1"/>
                </a:solidFill>
                <a:latin typeface="Calibri"/>
                <a:ea typeface="Calibri"/>
                <a:cs typeface="Calibri"/>
                <a:sym typeface="Calibri"/>
              </a:rPr>
              <a:t> Result</a:t>
            </a:r>
            <a:endParaRPr sz="190"/>
          </a:p>
        </p:txBody>
      </p:sp>
      <p:pic>
        <p:nvPicPr>
          <p:cNvPr id="179" name="Google Shape;179;g1e495d8c829_0_1"/>
          <p:cNvPicPr preferRelativeResize="0"/>
          <p:nvPr/>
        </p:nvPicPr>
        <p:blipFill>
          <a:blip r:embed="rId3">
            <a:alphaModFix/>
          </a:blip>
          <a:stretch>
            <a:fillRect/>
          </a:stretch>
        </p:blipFill>
        <p:spPr>
          <a:xfrm>
            <a:off x="786576" y="552613"/>
            <a:ext cx="6656791" cy="5971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2023-07-09T15:46:11Z</dcterms:created>
  <dc:creator>Sarah Okoronkwo</dc:creator>
</cp:coreProperties>
</file>