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6"/>
  </p:notesMasterIdLst>
  <p:sldIdLst>
    <p:sldId id="256" r:id="rId2"/>
    <p:sldId id="258" r:id="rId3"/>
    <p:sldId id="280" r:id="rId4"/>
    <p:sldId id="275" r:id="rId5"/>
    <p:sldId id="257" r:id="rId6"/>
    <p:sldId id="259" r:id="rId7"/>
    <p:sldId id="260" r:id="rId8"/>
    <p:sldId id="261" r:id="rId9"/>
    <p:sldId id="263" r:id="rId10"/>
    <p:sldId id="264" r:id="rId11"/>
    <p:sldId id="265" r:id="rId12"/>
    <p:sldId id="276" r:id="rId13"/>
    <p:sldId id="277" r:id="rId14"/>
    <p:sldId id="266" r:id="rId15"/>
    <p:sldId id="267" r:id="rId16"/>
    <p:sldId id="288" r:id="rId17"/>
    <p:sldId id="287" r:id="rId18"/>
    <p:sldId id="274" r:id="rId19"/>
    <p:sldId id="273" r:id="rId20"/>
    <p:sldId id="269" r:id="rId21"/>
    <p:sldId id="271" r:id="rId22"/>
    <p:sldId id="286" r:id="rId23"/>
    <p:sldId id="281" r:id="rId24"/>
    <p:sldId id="279" r:id="rId25"/>
  </p:sldIdLst>
  <p:sldSz cx="9144000" cy="5143500" type="screen16x9"/>
  <p:notesSz cx="6858000" cy="9144000"/>
  <p:embeddedFontLst>
    <p:embeddedFont>
      <p:font typeface="Dosis" panose="020B0604020202020204" charset="0"/>
      <p:regular r:id="rId27"/>
      <p:bold r:id="rId28"/>
    </p:embeddedFont>
    <p:embeddedFont>
      <p:font typeface="Roboto"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783CA3-BE23-4D98-B2A0-96A8EBFD1FB0}">
  <a:tblStyle styleId="{9A783CA3-BE23-4D98-B2A0-96A8EBFD1FB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293" autoAdjust="0"/>
    <p:restoredTop sz="94660"/>
  </p:normalViewPr>
  <p:slideViewPr>
    <p:cSldViewPr>
      <p:cViewPr varScale="1">
        <p:scale>
          <a:sx n="82" d="100"/>
          <a:sy n="82" d="100"/>
        </p:scale>
        <p:origin x="522"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9671574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11"/>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95" name="Google Shape;95;p11"/>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chemeClr val="dk1"/>
        </a:solidFill>
        <a:effectLst/>
      </p:bgPr>
    </p:bg>
    <p:spTree>
      <p:nvGrpSpPr>
        <p:cNvPr id="1" name="Shape 99"/>
        <p:cNvGrpSpPr/>
        <p:nvPr/>
      </p:nvGrpSpPr>
      <p:grpSpPr>
        <a:xfrm>
          <a:off x="0" y="0"/>
          <a:ext cx="0" cy="0"/>
          <a:chOff x="0" y="0"/>
          <a:chExt cx="0" cy="0"/>
        </a:xfrm>
      </p:grpSpPr>
      <p:sp>
        <p:nvSpPr>
          <p:cNvPr id="100" name="Google Shape;100;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accent3"/>
          </a:solidFill>
          <a:ln>
            <a:noFill/>
          </a:ln>
        </p:spPr>
      </p:sp>
      <p:sp>
        <p:nvSpPr>
          <p:cNvPr id="101" name="Google Shape;101;p12"/>
          <p:cNvSpPr/>
          <p:nvPr/>
        </p:nvSpPr>
        <p:spPr>
          <a:xfrm flipH="1">
            <a:off x="-903537" y="-17561"/>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p:nvPr/>
        </p:nvSpPr>
        <p:spPr>
          <a:xfrm flipH="1">
            <a:off x="472134" y="-9525"/>
            <a:ext cx="518400" cy="749100"/>
          </a:xfrm>
          <a:prstGeom prst="parallelogram">
            <a:avLst>
              <a:gd name="adj" fmla="val 7500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2"/>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5"/>
        <p:cNvGrpSpPr/>
        <p:nvPr/>
      </p:nvGrpSpPr>
      <p:grpSpPr>
        <a:xfrm>
          <a:off x="0" y="0"/>
          <a:ext cx="0" cy="0"/>
          <a:chOff x="0" y="0"/>
          <a:chExt cx="0" cy="0"/>
        </a:xfrm>
      </p:grpSpPr>
      <p:sp>
        <p:nvSpPr>
          <p:cNvPr id="16" name="Google Shape;16;p3"/>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Google Shape;17;p3"/>
          <p:cNvSpPr/>
          <p:nvPr/>
        </p:nvSpPr>
        <p:spPr>
          <a:xfrm flipH="1">
            <a:off x="-418950" y="4394400"/>
            <a:ext cx="8172300" cy="7491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8" name="Google Shape;18;p3"/>
          <p:cNvSpPr/>
          <p:nvPr/>
        </p:nvSpPr>
        <p:spPr>
          <a:xfrm flipH="1">
            <a:off x="1028475" y="4166400"/>
            <a:ext cx="8369700" cy="2280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44050" y="-38100"/>
            <a:ext cx="4139800" cy="5192625"/>
          </a:xfrm>
          <a:custGeom>
            <a:avLst/>
            <a:gdLst/>
            <a:ahLst/>
            <a:cxnLst/>
            <a:rect l="l" t="t" r="r" b="b"/>
            <a:pathLst>
              <a:path w="165592" h="207705" extrusionOk="0">
                <a:moveTo>
                  <a:pt x="165592" y="207264"/>
                </a:moveTo>
                <a:lnTo>
                  <a:pt x="58150" y="0"/>
                </a:lnTo>
                <a:lnTo>
                  <a:pt x="0" y="643"/>
                </a:lnTo>
                <a:lnTo>
                  <a:pt x="881" y="207705"/>
                </a:lnTo>
                <a:close/>
              </a:path>
            </a:pathLst>
          </a:custGeom>
          <a:solidFill>
            <a:schemeClr val="lt2"/>
          </a:solidFill>
          <a:ln>
            <a:noFill/>
          </a:ln>
        </p:spPr>
      </p:sp>
      <p:sp>
        <p:nvSpPr>
          <p:cNvPr id="23" name="Google Shape;23;p4"/>
          <p:cNvSpPr/>
          <p:nvPr/>
        </p:nvSpPr>
        <p:spPr>
          <a:xfrm flipH="1">
            <a:off x="-647600" y="-14750"/>
            <a:ext cx="24819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lvl1pPr marL="457200" lvl="0" indent="-457200" rtl="0">
              <a:spcBef>
                <a:spcPts val="600"/>
              </a:spcBef>
              <a:spcAft>
                <a:spcPts val="0"/>
              </a:spcAft>
              <a:buSzPts val="3600"/>
              <a:buChar char="▸"/>
              <a:defRPr sz="3600" i="1"/>
            </a:lvl1pPr>
            <a:lvl2pPr marL="914400" lvl="1" indent="-457200" rtl="0">
              <a:spcBef>
                <a:spcPts val="0"/>
              </a:spcBef>
              <a:spcAft>
                <a:spcPts val="0"/>
              </a:spcAft>
              <a:buSzPts val="3600"/>
              <a:buChar char="▹"/>
              <a:defRPr sz="3600" i="1"/>
            </a:lvl2pPr>
            <a:lvl3pPr marL="1371600" lvl="2" indent="-457200" rtl="0">
              <a:spcBef>
                <a:spcPts val="0"/>
              </a:spcBef>
              <a:spcAft>
                <a:spcPts val="0"/>
              </a:spcAft>
              <a:buSzPts val="3600"/>
              <a:buChar char="▹"/>
              <a:defRPr sz="3600" i="1"/>
            </a:lvl3pPr>
            <a:lvl4pPr marL="1828800" lvl="3" indent="-457200" rtl="0">
              <a:spcBef>
                <a:spcPts val="0"/>
              </a:spcBef>
              <a:spcAft>
                <a:spcPts val="0"/>
              </a:spcAft>
              <a:buSzPts val="3600"/>
              <a:buChar char="▹"/>
              <a:defRPr sz="3600" i="1"/>
            </a:lvl4pPr>
            <a:lvl5pPr marL="2286000" lvl="4" indent="-457200" rtl="0">
              <a:spcBef>
                <a:spcPts val="0"/>
              </a:spcBef>
              <a:spcAft>
                <a:spcPts val="0"/>
              </a:spcAft>
              <a:buSzPts val="3600"/>
              <a:buChar char="▹"/>
              <a:defRPr sz="3600" i="1"/>
            </a:lvl5pPr>
            <a:lvl6pPr marL="2743200" lvl="5" indent="-457200" rtl="0">
              <a:spcBef>
                <a:spcPts val="0"/>
              </a:spcBef>
              <a:spcAft>
                <a:spcPts val="0"/>
              </a:spcAft>
              <a:buSzPts val="3600"/>
              <a:buChar char="▹"/>
              <a:defRPr sz="3600" i="1"/>
            </a:lvl6pPr>
            <a:lvl7pPr marL="3200400" lvl="6" indent="-457200" rtl="0">
              <a:spcBef>
                <a:spcPts val="0"/>
              </a:spcBef>
              <a:spcAft>
                <a:spcPts val="0"/>
              </a:spcAft>
              <a:buSzPts val="3600"/>
              <a:buChar char="▹"/>
              <a:defRPr sz="3600" i="1"/>
            </a:lvl7pPr>
            <a:lvl8pPr marL="3657600" lvl="7" indent="-457200" rtl="0">
              <a:spcBef>
                <a:spcPts val="0"/>
              </a:spcBef>
              <a:spcAft>
                <a:spcPts val="0"/>
              </a:spcAft>
              <a:buSzPts val="3600"/>
              <a:buChar char="▹"/>
              <a:defRPr sz="3600" i="1"/>
            </a:lvl8pPr>
            <a:lvl9pPr marL="4114800" lvl="8" indent="-457200">
              <a:spcBef>
                <a:spcPts val="0"/>
              </a:spcBef>
              <a:spcAft>
                <a:spcPts val="0"/>
              </a:spcAft>
              <a:buSzPts val="3600"/>
              <a:buChar char="▹"/>
              <a:defRPr sz="3600" i="1"/>
            </a:lvl9pPr>
          </a:lstStyle>
          <a:p>
            <a:endParaRPr/>
          </a:p>
        </p:txBody>
      </p:sp>
      <p:sp>
        <p:nvSpPr>
          <p:cNvPr id="25" name="Google Shape;25;p4"/>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6" name="Google Shape;26;p4"/>
          <p:cNvSpPr/>
          <p:nvPr/>
        </p:nvSpPr>
        <p:spPr>
          <a:xfrm flipH="1">
            <a:off x="1440947" y="-14750"/>
            <a:ext cx="7458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6957299" y="4394650"/>
            <a:ext cx="26439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9" name="Google Shape;29;p4"/>
          <p:cNvSpPr/>
          <p:nvPr/>
        </p:nvSpPr>
        <p:spPr>
          <a:xfrm flipH="1">
            <a:off x="6626547" y="4394650"/>
            <a:ext cx="7458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903537" y="-38100"/>
            <a:ext cx="10524355" cy="5214650"/>
            <a:chOff x="-903537" y="-38100"/>
            <a:chExt cx="10524355" cy="5214650"/>
          </a:xfrm>
        </p:grpSpPr>
        <p:sp>
          <p:nvSpPr>
            <p:cNvPr id="32" name="Google Shape;32;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33" name="Google Shape;33;p5"/>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0" name="Google Shape;40;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a:off x="-903537" y="-38100"/>
            <a:ext cx="10524355" cy="5214650"/>
            <a:chOff x="-903537" y="-38100"/>
            <a:chExt cx="10524355" cy="5214650"/>
          </a:xfrm>
        </p:grpSpPr>
        <p:sp>
          <p:nvSpPr>
            <p:cNvPr id="43" name="Google Shape;43;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4" name="Google Shape;44;p6"/>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endParaRPr/>
          </a:p>
        </p:txBody>
      </p:sp>
      <p:sp>
        <p:nvSpPr>
          <p:cNvPr id="50" name="Google Shape;50;p6"/>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1" name="Google Shape;51;p6"/>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2" name="Google Shape;52;p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3"/>
        <p:cNvGrpSpPr/>
        <p:nvPr/>
      </p:nvGrpSpPr>
      <p:grpSpPr>
        <a:xfrm>
          <a:off x="0" y="0"/>
          <a:ext cx="0" cy="0"/>
          <a:chOff x="0" y="0"/>
          <a:chExt cx="0" cy="0"/>
        </a:xfrm>
      </p:grpSpPr>
      <p:grpSp>
        <p:nvGrpSpPr>
          <p:cNvPr id="54" name="Google Shape;54;p7"/>
          <p:cNvGrpSpPr/>
          <p:nvPr/>
        </p:nvGrpSpPr>
        <p:grpSpPr>
          <a:xfrm>
            <a:off x="-903537" y="-38100"/>
            <a:ext cx="10524355" cy="5214650"/>
            <a:chOff x="-903537" y="-38100"/>
            <a:chExt cx="10524355" cy="5214650"/>
          </a:xfrm>
        </p:grpSpPr>
        <p:sp>
          <p:nvSpPr>
            <p:cNvPr id="55" name="Google Shape;55;p7"/>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56" name="Google Shape;56;p7"/>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2" name="Google Shape;62;p7"/>
          <p:cNvSpPr txBox="1">
            <a:spLocks noGrp="1"/>
          </p:cNvSpPr>
          <p:nvPr>
            <p:ph type="body" idx="1"/>
          </p:nvPr>
        </p:nvSpPr>
        <p:spPr>
          <a:xfrm>
            <a:off x="1104900"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3" name="Google Shape;63;p7"/>
          <p:cNvSpPr txBox="1">
            <a:spLocks noGrp="1"/>
          </p:cNvSpPr>
          <p:nvPr>
            <p:ph type="body" idx="2"/>
          </p:nvPr>
        </p:nvSpPr>
        <p:spPr>
          <a:xfrm>
            <a:off x="3652189"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4" name="Google Shape;64;p7"/>
          <p:cNvSpPr txBox="1">
            <a:spLocks noGrp="1"/>
          </p:cNvSpPr>
          <p:nvPr>
            <p:ph type="body" idx="3"/>
          </p:nvPr>
        </p:nvSpPr>
        <p:spPr>
          <a:xfrm>
            <a:off x="6199478"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5" name="Google Shape;65;p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grpSp>
        <p:nvGrpSpPr>
          <p:cNvPr id="67" name="Google Shape;67;p8"/>
          <p:cNvGrpSpPr/>
          <p:nvPr/>
        </p:nvGrpSpPr>
        <p:grpSpPr>
          <a:xfrm>
            <a:off x="-903537" y="-38100"/>
            <a:ext cx="10524355" cy="5214650"/>
            <a:chOff x="-903537" y="-38100"/>
            <a:chExt cx="10524355" cy="5214650"/>
          </a:xfrm>
        </p:grpSpPr>
        <p:sp>
          <p:nvSpPr>
            <p:cNvPr id="68" name="Google Shape;68;p8"/>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69" name="Google Shape;69;p8"/>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75" name="Google Shape;75;p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background">
  <p:cSld name="TITLE_ONLY_1">
    <p:spTree>
      <p:nvGrpSpPr>
        <p:cNvPr id="1" name="Shape 76"/>
        <p:cNvGrpSpPr/>
        <p:nvPr/>
      </p:nvGrpSpPr>
      <p:grpSpPr>
        <a:xfrm>
          <a:off x="0" y="0"/>
          <a:ext cx="0" cy="0"/>
          <a:chOff x="0" y="0"/>
          <a:chExt cx="0" cy="0"/>
        </a:xfrm>
      </p:grpSpPr>
      <p:sp>
        <p:nvSpPr>
          <p:cNvPr id="77" name="Google Shape;77;p9"/>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FFFFF">
              <a:alpha val="17690"/>
            </a:srgbClr>
          </a:solidFill>
          <a:ln>
            <a:noFill/>
          </a:ln>
        </p:spPr>
      </p:sp>
      <p:sp>
        <p:nvSpPr>
          <p:cNvPr id="78" name="Google Shape;78;p9"/>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flipH="1">
            <a:off x="742953" y="272850"/>
            <a:ext cx="7505700" cy="749100"/>
          </a:xfrm>
          <a:prstGeom prst="parallelogram">
            <a:avLst>
              <a:gd name="adj" fmla="val 51542"/>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4" name="Google Shape;84;p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10"/>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87" name="Google Shape;87;p10"/>
          <p:cNvSpPr/>
          <p:nvPr/>
        </p:nvSpPr>
        <p:spPr>
          <a:xfrm flipH="1">
            <a:off x="742953" y="440630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p:nvPr/>
        </p:nvSpPr>
        <p:spPr>
          <a:xfrm flipH="1">
            <a:off x="7861618" y="440630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txBox="1">
            <a:spLocks noGrp="1"/>
          </p:cNvSpPr>
          <p:nvPr>
            <p:ph type="body" idx="1"/>
          </p:nvPr>
        </p:nvSpPr>
        <p:spPr>
          <a:xfrm>
            <a:off x="1123950" y="4406300"/>
            <a:ext cx="6737400" cy="749100"/>
          </a:xfrm>
          <a:prstGeom prst="rect">
            <a:avLst/>
          </a:prstGeom>
        </p:spPr>
        <p:txBody>
          <a:bodyPr spcFirstLastPara="1" wrap="square" lIns="91425" tIns="91425" rIns="91425" bIns="91425" anchor="ctr" anchorCtr="0">
            <a:noAutofit/>
          </a:bodyPr>
          <a:lstStyle>
            <a:lvl1pPr marL="457200" lvl="0" indent="-228600">
              <a:spcBef>
                <a:spcPts val="360"/>
              </a:spcBef>
              <a:spcAft>
                <a:spcPts val="0"/>
              </a:spcAft>
              <a:buClr>
                <a:srgbClr val="FFFFFF"/>
              </a:buClr>
              <a:buSzPts val="1800"/>
              <a:buNone/>
              <a:defRPr sz="1800">
                <a:solidFill>
                  <a:srgbClr val="FFFFFF"/>
                </a:solidFill>
              </a:defRPr>
            </a:lvl1pPr>
          </a:lstStyle>
          <a:p>
            <a:endParaRPr/>
          </a:p>
        </p:txBody>
      </p:sp>
      <p:sp>
        <p:nvSpPr>
          <p:cNvPr id="92" name="Google Shape;92;p1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chemeClr val="lt1"/>
                </a:solidFill>
                <a:latin typeface="Roboto"/>
                <a:ea typeface="Roboto"/>
                <a:cs typeface="Roboto"/>
                <a:sym typeface="Roboto"/>
              </a:defRPr>
            </a:lvl1pPr>
            <a:lvl2pPr lvl="1" algn="ctr">
              <a:buNone/>
              <a:defRPr sz="1300" b="1">
                <a:solidFill>
                  <a:schemeClr val="lt1"/>
                </a:solidFill>
                <a:latin typeface="Roboto"/>
                <a:ea typeface="Roboto"/>
                <a:cs typeface="Roboto"/>
                <a:sym typeface="Roboto"/>
              </a:defRPr>
            </a:lvl2pPr>
            <a:lvl3pPr lvl="2" algn="ctr">
              <a:buNone/>
              <a:defRPr sz="1300" b="1">
                <a:solidFill>
                  <a:schemeClr val="lt1"/>
                </a:solidFill>
                <a:latin typeface="Roboto"/>
                <a:ea typeface="Roboto"/>
                <a:cs typeface="Roboto"/>
                <a:sym typeface="Roboto"/>
              </a:defRPr>
            </a:lvl3pPr>
            <a:lvl4pPr lvl="3" algn="ctr">
              <a:buNone/>
              <a:defRPr sz="1300" b="1">
                <a:solidFill>
                  <a:schemeClr val="lt1"/>
                </a:solidFill>
                <a:latin typeface="Roboto"/>
                <a:ea typeface="Roboto"/>
                <a:cs typeface="Roboto"/>
                <a:sym typeface="Roboto"/>
              </a:defRPr>
            </a:lvl4pPr>
            <a:lvl5pPr lvl="4" algn="ctr">
              <a:buNone/>
              <a:defRPr sz="1300" b="1">
                <a:solidFill>
                  <a:schemeClr val="lt1"/>
                </a:solidFill>
                <a:latin typeface="Roboto"/>
                <a:ea typeface="Roboto"/>
                <a:cs typeface="Roboto"/>
                <a:sym typeface="Roboto"/>
              </a:defRPr>
            </a:lvl5pPr>
            <a:lvl6pPr lvl="5" algn="ctr">
              <a:buNone/>
              <a:defRPr sz="1300" b="1">
                <a:solidFill>
                  <a:schemeClr val="lt1"/>
                </a:solidFill>
                <a:latin typeface="Roboto"/>
                <a:ea typeface="Roboto"/>
                <a:cs typeface="Roboto"/>
                <a:sym typeface="Roboto"/>
              </a:defRPr>
            </a:lvl6pPr>
            <a:lvl7pPr lvl="6" algn="ctr">
              <a:buNone/>
              <a:defRPr sz="1300" b="1">
                <a:solidFill>
                  <a:schemeClr val="lt1"/>
                </a:solidFill>
                <a:latin typeface="Roboto"/>
                <a:ea typeface="Roboto"/>
                <a:cs typeface="Roboto"/>
                <a:sym typeface="Roboto"/>
              </a:defRPr>
            </a:lvl7pPr>
            <a:lvl8pPr lvl="7" algn="ctr">
              <a:buNone/>
              <a:defRPr sz="1300" b="1">
                <a:solidFill>
                  <a:schemeClr val="lt1"/>
                </a:solidFill>
                <a:latin typeface="Roboto"/>
                <a:ea typeface="Roboto"/>
                <a:cs typeface="Roboto"/>
                <a:sym typeface="Roboto"/>
              </a:defRPr>
            </a:lvl8pPr>
            <a:lvl9pPr lvl="8" algn="ctr">
              <a:buNone/>
              <a:defRPr sz="13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10.xml"/><Relationship Id="rId5" Type="http://schemas.openxmlformats.org/officeDocument/2006/relationships/image" Target="../media/image9.jpeg"/><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8" Type="http://schemas.openxmlformats.org/officeDocument/2006/relationships/hyperlink" Target="https://en.wikipedia.org/wiki/David_Pingree" TargetMode="External"/><Relationship Id="rId3" Type="http://schemas.openxmlformats.org/officeDocument/2006/relationships/hyperlink" Target="https://www.infoplease.com/math-science/weather/weather-forecasting-from-the-beginning" TargetMode="External"/><Relationship Id="rId7" Type="http://schemas.openxmlformats.org/officeDocument/2006/relationships/hyperlink" Target="https://en.wikipedia.org/wiki/Wayback_Machine" TargetMode="External"/><Relationship Id="rId12" Type="http://schemas.openxmlformats.org/officeDocument/2006/relationships/hyperlink" Target="https://books.google.com/books?id=qnMrFEHMrWwC"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hyperlink" Target="https://web.archive.org/web/20161120124920/http:/www.ucmp.berkeley.edu/history/aristotle.html" TargetMode="External"/><Relationship Id="rId11" Type="http://schemas.openxmlformats.org/officeDocument/2006/relationships/hyperlink" Target="https://www.biblegateway.com/passage/?search=Matthew+16:2-3&amp;version=ESV" TargetMode="External"/><Relationship Id="rId5" Type="http://schemas.openxmlformats.org/officeDocument/2006/relationships/hyperlink" Target="http://www.ucmp.berkeley.edu/history/aristotle.html" TargetMode="External"/><Relationship Id="rId10" Type="http://schemas.openxmlformats.org/officeDocument/2006/relationships/hyperlink" Target="https://en.wikipedia.org/wiki/Wikipedia:Link_rot" TargetMode="External"/><Relationship Id="rId4" Type="http://schemas.openxmlformats.org/officeDocument/2006/relationships/hyperlink" Target="https://en.wikipedia.org/wiki/University_of_California" TargetMode="External"/><Relationship Id="rId9" Type="http://schemas.openxmlformats.org/officeDocument/2006/relationships/hyperlink" Target="http://brepols.metapress.com/content/6861608670636388/fulltext.pdf"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p>
            <a:pPr marL="0" lvl="0" indent="0" algn="l" rtl="0">
              <a:spcBef>
                <a:spcPts val="0"/>
              </a:spcBef>
              <a:buNone/>
            </a:pPr>
            <a:r>
              <a:rPr lang="en" dirty="0"/>
              <a:t>WEATHER PREDICTION                   </a:t>
            </a:r>
            <a:r>
              <a:rPr lang="en" sz="2800" dirty="0"/>
              <a:t>                         		USING ML</a:t>
            </a:r>
            <a:endParaRPr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Pre-Processing Steps</a:t>
            </a:r>
            <a:endParaRPr dirty="0"/>
          </a:p>
        </p:txBody>
      </p:sp>
      <p:sp>
        <p:nvSpPr>
          <p:cNvPr id="178" name="Google Shape;178;p21"/>
          <p:cNvSpPr txBox="1">
            <a:spLocks noGrp="1"/>
          </p:cNvSpPr>
          <p:nvPr>
            <p:ph type="body" idx="1"/>
          </p:nvPr>
        </p:nvSpPr>
        <p:spPr>
          <a:xfrm>
            <a:off x="827584" y="1059582"/>
            <a:ext cx="2736304" cy="3096344"/>
          </a:xfrm>
          <a:prstGeom prst="rect">
            <a:avLst/>
          </a:prstGeom>
          <a:ln>
            <a:solidFill>
              <a:schemeClr val="bg1"/>
            </a:solidFill>
          </a:ln>
        </p:spPr>
        <p:txBody>
          <a:bodyPr spcFirstLastPara="1" wrap="square" lIns="91425" tIns="91425" rIns="91425" bIns="91425" anchor="t" anchorCtr="0">
            <a:noAutofit/>
          </a:bodyPr>
          <a:lstStyle/>
          <a:p>
            <a:pPr marL="0" lvl="0" indent="0" algn="l" rtl="0">
              <a:spcBef>
                <a:spcPts val="600"/>
              </a:spcBef>
              <a:spcAft>
                <a:spcPts val="0"/>
              </a:spcAft>
              <a:buNone/>
            </a:pPr>
            <a:r>
              <a:rPr lang="en-US" sz="1600" b="1" dirty="0">
                <a:latin typeface="Times New Roman" panose="02020603050405020304" pitchFamily="18" charset="0"/>
                <a:cs typeface="Times New Roman" panose="02020603050405020304" pitchFamily="18" charset="0"/>
              </a:rPr>
              <a:t>Features Selection</a:t>
            </a:r>
          </a:p>
          <a:p>
            <a:pPr marL="342900" indent="-342900"/>
            <a:r>
              <a:rPr lang="en-US" sz="1400" dirty="0">
                <a:latin typeface="Times New Roman" panose="02020603050405020304" pitchFamily="18" charset="0"/>
                <a:cs typeface="Times New Roman" panose="02020603050405020304" pitchFamily="18" charset="0"/>
              </a:rPr>
              <a:t>The data we have collected </a:t>
            </a:r>
            <a:r>
              <a:rPr lang="en-IN" sz="1400" dirty="0">
                <a:latin typeface="Times New Roman" panose="02020603050405020304" pitchFamily="18" charset="0"/>
                <a:cs typeface="Times New Roman" panose="02020603050405020304" pitchFamily="18" charset="0"/>
              </a:rPr>
              <a:t>has many unwanted attributes which will not be needed in our project. </a:t>
            </a:r>
          </a:p>
          <a:p>
            <a:pPr marL="342900" indent="-342900"/>
            <a:r>
              <a:rPr lang="en-IN" sz="1400" dirty="0">
                <a:latin typeface="Times New Roman" panose="02020603050405020304" pitchFamily="18" charset="0"/>
                <a:cs typeface="Times New Roman" panose="02020603050405020304" pitchFamily="18" charset="0"/>
              </a:rPr>
              <a:t>Hence, we use the attributes which we need only</a:t>
            </a:r>
            <a:r>
              <a:rPr lang="en-IN" dirty="0">
                <a:latin typeface="Times New Roman" panose="02020603050405020304" pitchFamily="18" charset="0"/>
                <a:cs typeface="Times New Roman" panose="02020603050405020304" pitchFamily="18" charset="0"/>
              </a:rPr>
              <a:t>.</a:t>
            </a:r>
          </a:p>
          <a:p>
            <a:pPr marL="0" lvl="0" indent="0" algn="l" rtl="0">
              <a:spcBef>
                <a:spcPts val="600"/>
              </a:spcBef>
              <a:spcAft>
                <a:spcPts val="0"/>
              </a:spcAft>
              <a:buNone/>
            </a:pPr>
            <a:endParaRPr dirty="0"/>
          </a:p>
        </p:txBody>
      </p:sp>
      <p:sp>
        <p:nvSpPr>
          <p:cNvPr id="179" name="Google Shape;179;p21"/>
          <p:cNvSpPr txBox="1">
            <a:spLocks noGrp="1"/>
          </p:cNvSpPr>
          <p:nvPr>
            <p:ph type="body" idx="2"/>
          </p:nvPr>
        </p:nvSpPr>
        <p:spPr>
          <a:xfrm>
            <a:off x="3491880" y="1059582"/>
            <a:ext cx="2592288" cy="3549000"/>
          </a:xfrm>
          <a:prstGeom prst="rect">
            <a:avLst/>
          </a:prstGeom>
        </p:spPr>
        <p:txBody>
          <a:bodyPr spcFirstLastPara="1" wrap="square" lIns="91425" tIns="91425" rIns="91425" bIns="91425" anchor="t" anchorCtr="0">
            <a:noAutofit/>
          </a:bodyPr>
          <a:lstStyle/>
          <a:p>
            <a:pPr marL="101600" lvl="0" indent="0">
              <a:buNone/>
            </a:pPr>
            <a:r>
              <a:rPr lang="en-IN" sz="1600" b="1" dirty="0">
                <a:latin typeface="Times New Roman" panose="02020603050405020304" pitchFamily="18" charset="0"/>
                <a:cs typeface="Times New Roman" panose="02020603050405020304" pitchFamily="18" charset="0"/>
              </a:rPr>
              <a:t>Normalization</a:t>
            </a:r>
            <a:endParaRPr lang="en-IN" sz="16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The data we collected from internet should be first normalized. </a:t>
            </a:r>
          </a:p>
          <a:p>
            <a:r>
              <a:rPr lang="en-IN" sz="1400" dirty="0">
                <a:latin typeface="Times New Roman" panose="02020603050405020304" pitchFamily="18" charset="0"/>
                <a:cs typeface="Times New Roman" panose="02020603050405020304" pitchFamily="18" charset="0"/>
              </a:rPr>
              <a:t>Normalization refers to rescaling real valued numeric attributes into the rage or 0 and 1. </a:t>
            </a:r>
          </a:p>
          <a:p>
            <a:r>
              <a:rPr lang="en-IN" sz="1400" dirty="0">
                <a:latin typeface="Times New Roman" panose="02020603050405020304" pitchFamily="18" charset="0"/>
                <a:cs typeface="Times New Roman" panose="02020603050405020304" pitchFamily="18" charset="0"/>
              </a:rPr>
              <a:t>After the data are filtered it is then normalized</a:t>
            </a:r>
            <a:r>
              <a:rPr lang="en-IN" dirty="0">
                <a:latin typeface="Times New Roman" panose="02020603050405020304" pitchFamily="18" charset="0"/>
                <a:cs typeface="Times New Roman" panose="02020603050405020304" pitchFamily="18" charset="0"/>
              </a:rPr>
              <a:t>.</a:t>
            </a:r>
          </a:p>
        </p:txBody>
      </p:sp>
      <p:sp>
        <p:nvSpPr>
          <p:cNvPr id="180" name="Google Shape;180;p21"/>
          <p:cNvSpPr txBox="1">
            <a:spLocks noGrp="1"/>
          </p:cNvSpPr>
          <p:nvPr>
            <p:ph type="body" idx="3"/>
          </p:nvPr>
        </p:nvSpPr>
        <p:spPr>
          <a:xfrm>
            <a:off x="6156176" y="1059582"/>
            <a:ext cx="2808312" cy="3816424"/>
          </a:xfrm>
          <a:prstGeom prst="rect">
            <a:avLst/>
          </a:prstGeom>
        </p:spPr>
        <p:txBody>
          <a:bodyPr spcFirstLastPara="1" wrap="square" lIns="91425" tIns="91425" rIns="91425" bIns="91425" anchor="t" anchorCtr="0">
            <a:noAutofit/>
          </a:bodyPr>
          <a:lstStyle/>
          <a:p>
            <a:pPr marL="101600" lvl="0" indent="0">
              <a:buNone/>
            </a:pPr>
            <a:r>
              <a:rPr lang="en-IN" sz="1600" b="1" dirty="0">
                <a:latin typeface="Times New Roman" panose="02020603050405020304" pitchFamily="18" charset="0"/>
                <a:cs typeface="Times New Roman" panose="02020603050405020304" pitchFamily="18" charset="0"/>
              </a:rPr>
              <a:t>Machine Learning</a:t>
            </a:r>
            <a:endParaRPr lang="en-IN" sz="16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Training a model is the process of iteratively improving your prediction equation by looping through the dataset multiple times</a:t>
            </a:r>
          </a:p>
          <a:p>
            <a:r>
              <a:rPr lang="en-IN" sz="1400" dirty="0">
                <a:latin typeface="Times New Roman" panose="02020603050405020304" pitchFamily="18" charset="0"/>
                <a:cs typeface="Times New Roman" panose="02020603050405020304" pitchFamily="18" charset="0"/>
              </a:rPr>
              <a:t>Training is complete when we reach an acceptable error threshold, or when subsequent training iterations fail to reduce our cost.</a:t>
            </a:r>
          </a:p>
          <a:p>
            <a:pPr marL="0" lvl="0" indent="0" algn="l" rtl="0">
              <a:spcBef>
                <a:spcPts val="600"/>
              </a:spcBef>
              <a:spcAft>
                <a:spcPts val="0"/>
              </a:spcAft>
              <a:buNone/>
            </a:pPr>
            <a:endParaRPr dirty="0"/>
          </a:p>
        </p:txBody>
      </p:sp>
      <p:sp>
        <p:nvSpPr>
          <p:cNvPr id="181" name="Google Shape;181;p2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Dashboard </a:t>
            </a:r>
            <a:endParaRPr dirty="0"/>
          </a:p>
        </p:txBody>
      </p:sp>
      <p:sp>
        <p:nvSpPr>
          <p:cNvPr id="188" name="Google Shape;188;p2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1026" name="Picture 2" descr="C:\Users\CSS\Downloads\WhatsApp Image 2021-04-16 at 2.32.08 PM (2).jpeg"/>
          <p:cNvPicPr>
            <a:picLocks noChangeAspect="1" noChangeArrowheads="1"/>
          </p:cNvPicPr>
          <p:nvPr/>
        </p:nvPicPr>
        <p:blipFill rotWithShape="1">
          <a:blip r:embed="rId3">
            <a:extLst>
              <a:ext uri="{28A0092B-C50C-407E-A947-70E740481C1C}">
                <a14:useLocalDpi xmlns:a14="http://schemas.microsoft.com/office/drawing/2010/main" val="0"/>
              </a:ext>
            </a:extLst>
          </a:blip>
          <a:srcRect l="1" r="9" b="8463"/>
          <a:stretch/>
        </p:blipFill>
        <p:spPr bwMode="auto">
          <a:xfrm>
            <a:off x="1907704" y="1059582"/>
            <a:ext cx="5834586" cy="38884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6" name="Google Shape;286;p33"/>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2053" name="Picture 5" descr="C:\Users\CSS\Downloads\WhatsApp Image 2021-04-16 at 2.32.07 P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1374745"/>
            <a:ext cx="4281001" cy="246236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CSS\Downloads\WhatsApp Image 2021-04-16 at 2.32.08 PM (1).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026667"/>
            <a:ext cx="3555557" cy="315852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03648" y="483518"/>
            <a:ext cx="1224136" cy="307777"/>
          </a:xfrm>
          <a:prstGeom prst="rect">
            <a:avLst/>
          </a:prstGeom>
          <a:solidFill>
            <a:schemeClr val="accent1"/>
          </a:solidFill>
        </p:spPr>
        <p:txBody>
          <a:bodyPr wrap="square" rtlCol="0">
            <a:spAutoFit/>
          </a:bodyPr>
          <a:lstStyle/>
          <a:p>
            <a:r>
              <a:rPr lang="en-US" dirty="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4" name="Google Shape;294;p3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pic>
        <p:nvPicPr>
          <p:cNvPr id="3" name="Picture 4" descr="C:\Users\CSS\Downloads\WhatsApp Image 2021-04-16 at 2.32.07 PM (1).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13993"/>
            <a:ext cx="3419872" cy="290121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Users\CSS\Downloads\WhatsApp Image 2021-04-16 at 2.32.09 PM.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9526" y="1419622"/>
            <a:ext cx="3182674" cy="21602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CSS\Downloads\WhatsApp Image 2021-04-16 at 2.32.08 PM.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6176" y="1306466"/>
            <a:ext cx="2880320" cy="23865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Algorithms Used</a:t>
            </a:r>
            <a:endParaRPr dirty="0"/>
          </a:p>
        </p:txBody>
      </p:sp>
      <p:sp>
        <p:nvSpPr>
          <p:cNvPr id="195" name="Google Shape;195;p23"/>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2" name="TextBox 1"/>
          <p:cNvSpPr txBox="1"/>
          <p:nvPr/>
        </p:nvSpPr>
        <p:spPr>
          <a:xfrm>
            <a:off x="683568" y="1131590"/>
            <a:ext cx="3888432" cy="3385542"/>
          </a:xfrm>
          <a:prstGeom prst="rect">
            <a:avLst/>
          </a:prstGeom>
          <a:solidFill>
            <a:schemeClr val="accent2">
              <a:lumMod val="40000"/>
              <a:lumOff val="60000"/>
            </a:schemeClr>
          </a:solidFill>
        </p:spPr>
        <p:txBody>
          <a:bodyPr wrap="square" rtlCol="0">
            <a:spAutoFit/>
          </a:bodyPr>
          <a:lstStyle/>
          <a:p>
            <a:pPr lvl="8"/>
            <a:r>
              <a:rPr lang="en-IN" sz="1800" b="1" dirty="0">
                <a:effectLst>
                  <a:outerShdw blurRad="38100" dist="38100" dir="2700000" algn="tl">
                    <a:srgbClr val="000000">
                      <a:alpha val="43137"/>
                    </a:srgbClr>
                  </a:outerShdw>
                </a:effectLst>
                <a:highlight>
                  <a:schemeClr val="accent1"/>
                </a:highlight>
                <a:latin typeface="Times New Roman" panose="02020603050405020304" pitchFamily="18" charset="0"/>
                <a:cs typeface="Times New Roman" panose="02020603050405020304" pitchFamily="18" charset="0"/>
              </a:rPr>
              <a:t>Linear Regression</a:t>
            </a:r>
          </a:p>
          <a:p>
            <a:pPr lvl="8"/>
            <a:endParaRPr lang="en-US" dirty="0">
              <a:latin typeface="Times New Roman" panose="02020603050405020304" pitchFamily="18" charset="0"/>
              <a:cs typeface="Times New Roman" panose="02020603050405020304" pitchFamily="18" charset="0"/>
            </a:endParaRPr>
          </a:p>
          <a:p>
            <a:pPr marL="285750" lvl="8"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Regression is a method of modeling a target value based on independent predictors. </a:t>
            </a:r>
          </a:p>
          <a:p>
            <a:pPr marL="285750" lvl="8"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This method is mostly used for forecasting and finding out cause and effect relationship between variables.</a:t>
            </a:r>
          </a:p>
          <a:p>
            <a:pPr marL="285750" lvl="7"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Regression techniques mostly differ based on the number of independent variables and the type of relationship between the independent and dependent variables.</a:t>
            </a:r>
          </a:p>
          <a:p>
            <a:pPr marL="285750" lvl="7" indent="-285750">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285750" lvl="7" indent="-285750">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285750" lvl="7" indent="-285750">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lvl="7"/>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364088" y="1059582"/>
            <a:ext cx="3456384" cy="3385542"/>
          </a:xfrm>
          <a:prstGeom prst="rect">
            <a:avLst/>
          </a:prstGeom>
          <a:solidFill>
            <a:schemeClr val="accent2">
              <a:lumMod val="40000"/>
              <a:lumOff val="60000"/>
            </a:schemeClr>
          </a:solidFill>
        </p:spPr>
        <p:txBody>
          <a:bodyPr wrap="square" rtlCol="0">
            <a:spAutoFit/>
          </a:bodyPr>
          <a:lstStyle/>
          <a:p>
            <a:pPr lvl="8"/>
            <a:r>
              <a:rPr lang="en-US" sz="1800" b="1" dirty="0">
                <a:effectLst>
                  <a:outerShdw blurRad="38100" dist="38100" dir="2700000" algn="tl">
                    <a:srgbClr val="000000">
                      <a:alpha val="43137"/>
                    </a:srgbClr>
                  </a:outerShdw>
                </a:effectLst>
                <a:highlight>
                  <a:schemeClr val="accent1"/>
                </a:highlight>
                <a:latin typeface="Times New Roman" panose="02020603050405020304" pitchFamily="18" charset="0"/>
                <a:cs typeface="Times New Roman" panose="02020603050405020304" pitchFamily="18" charset="0"/>
              </a:rPr>
              <a:t>Naïve Bayes Classification</a:t>
            </a:r>
            <a:endParaRPr lang="en-IN" sz="1800" b="1" dirty="0">
              <a:effectLst>
                <a:outerShdw blurRad="38100" dist="38100" dir="2700000" algn="tl">
                  <a:srgbClr val="000000">
                    <a:alpha val="43137"/>
                  </a:srgbClr>
                </a:outerShdw>
              </a:effectLst>
              <a:highlight>
                <a:schemeClr val="accent1"/>
              </a:highlight>
              <a:latin typeface="Times New Roman" panose="02020603050405020304" pitchFamily="18" charset="0"/>
              <a:cs typeface="Times New Roman" panose="02020603050405020304" pitchFamily="18" charset="0"/>
            </a:endParaRPr>
          </a:p>
          <a:p>
            <a:pPr lvl="8"/>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Naïve Bayes Algorithm is a probabilistic machine learning algorithm which can be widely used in various classification tasks which is based on Bayes Theorem. </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term naïve is given because it assumes the data that is given to the model are independent of each other, that is they have independent distribution. </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So, if we change the value of one feature than it doesn’t affect the value of other features used in the algorithm.</a:t>
            </a:r>
          </a:p>
          <a:p>
            <a:r>
              <a:rPr lang="en-US" dirty="0">
                <a:latin typeface="Times New Roman" panose="02020603050405020304" pitchFamily="18" charset="0"/>
                <a:cs typeface="Times New Roman" panose="02020603050405020304" pitchFamily="18" charset="0"/>
              </a:rPr>
              <a:t>.</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Linear  Regression</a:t>
            </a:r>
            <a:endParaRPr dirty="0"/>
          </a:p>
        </p:txBody>
      </p:sp>
      <p:sp>
        <p:nvSpPr>
          <p:cNvPr id="204" name="Google Shape;204;p2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pic>
        <p:nvPicPr>
          <p:cNvPr id="2050" name="Picture 2" descr="https://aihubprojects.com/wp-content/uploads/2019/10/image-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616" y="1138349"/>
            <a:ext cx="5436673" cy="35936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Graphical Representation</a:t>
            </a:r>
            <a:endParaRPr dirty="0"/>
          </a:p>
        </p:txBody>
      </p:sp>
      <p:sp>
        <p:nvSpPr>
          <p:cNvPr id="211" name="Google Shape;211;p2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2" name="TextBox 1"/>
          <p:cNvSpPr txBox="1"/>
          <p:nvPr/>
        </p:nvSpPr>
        <p:spPr>
          <a:xfrm>
            <a:off x="1475656" y="1083732"/>
            <a:ext cx="2283544"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Weather variations:</a:t>
            </a:r>
            <a:endParaRPr lang="en-IN" b="1" dirty="0">
              <a:latin typeface="Times New Roman" panose="02020603050405020304" pitchFamily="18" charset="0"/>
              <a:cs typeface="Times New Roman" panose="02020603050405020304" pitchFamily="18" charset="0"/>
            </a:endParaRPr>
          </a:p>
        </p:txBody>
      </p:sp>
      <p:pic>
        <p:nvPicPr>
          <p:cNvPr id="3074" name="Picture 2" descr="Using Machine Learning to Predict the Weather in Basel — Pt. 1 Data &amp;  Baselines | by Matthias Langer | Medium"/>
          <p:cNvPicPr>
            <a:picLocks noChangeAspect="1" noChangeArrowheads="1"/>
          </p:cNvPicPr>
          <p:nvPr/>
        </p:nvPicPr>
        <p:blipFill rotWithShape="1">
          <a:blip r:embed="rId3">
            <a:extLst>
              <a:ext uri="{28A0092B-C50C-407E-A947-70E740481C1C}">
                <a14:useLocalDpi xmlns:a14="http://schemas.microsoft.com/office/drawing/2010/main" val="0"/>
              </a:ext>
            </a:extLst>
          </a:blip>
          <a:srcRect t="11032"/>
          <a:stretch/>
        </p:blipFill>
        <p:spPr bwMode="auto">
          <a:xfrm>
            <a:off x="1979712" y="1417514"/>
            <a:ext cx="5915914" cy="33432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241270" y="1427182"/>
            <a:ext cx="3816424"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Min, Mean and Max Weather condition until 2020</a:t>
            </a:r>
            <a:endParaRPr lang="en-IN" sz="1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7712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body" idx="1"/>
          </p:nvPr>
        </p:nvSpPr>
        <p:spPr>
          <a:xfrm>
            <a:off x="1101375" y="1131590"/>
            <a:ext cx="3681900" cy="3717860"/>
          </a:xfrm>
          <a:prstGeom prst="rect">
            <a:avLst/>
          </a:prstGeom>
        </p:spPr>
        <p:txBody>
          <a:bodyPr spcFirstLastPara="1" wrap="square" lIns="91425" tIns="91425" rIns="91425" bIns="91425" anchor="t" anchorCtr="0">
            <a:noAutofit/>
          </a:bodyPr>
          <a:lstStyle/>
          <a:p>
            <a:r>
              <a:rPr lang="en-US" sz="1400" dirty="0">
                <a:latin typeface="Times New Roman" panose="02020603050405020304" pitchFamily="18" charset="0"/>
                <a:cs typeface="Times New Roman" panose="02020603050405020304" pitchFamily="18" charset="0"/>
              </a:rPr>
              <a:t>We'll work on forecasting the average global land and ocean temperature using over 100 years of historical weather data. We'll pretend that we don't have access to any weather forecasts. </a:t>
            </a:r>
          </a:p>
          <a:p>
            <a:pPr lvl="0"/>
            <a:r>
              <a:rPr lang="en-US" sz="1400" dirty="0">
                <a:latin typeface="Times New Roman" panose="02020603050405020304" pitchFamily="18" charset="0"/>
                <a:cs typeface="Times New Roman" panose="02020603050405020304" pitchFamily="18" charset="0"/>
              </a:rPr>
              <a:t>Through a comparative study of weather data collected in Central Kerala from 2007 to 2015, we propose a system for temperature prediction using three machine learning models</a:t>
            </a:r>
          </a:p>
          <a:p>
            <a:pPr lvl="0"/>
            <a:r>
              <a:rPr lang="en-US" sz="1400" dirty="0">
                <a:latin typeface="Times New Roman" panose="02020603050405020304" pitchFamily="18" charset="0"/>
                <a:cs typeface="Times New Roman" panose="02020603050405020304" pitchFamily="18" charset="0"/>
              </a:rPr>
              <a:t>Multiple Linear Regression (MLR), Artificial Neural Network (ANN), and Support Vector Machine (SVM)</a:t>
            </a:r>
            <a:endParaRPr lang="en-IN" sz="1400" dirty="0">
              <a:latin typeface="Times New Roman" panose="02020603050405020304" pitchFamily="18" charset="0"/>
              <a:cs typeface="Times New Roman" panose="02020603050405020304" pitchFamily="18" charset="0"/>
            </a:endParaRPr>
          </a:p>
        </p:txBody>
      </p:sp>
      <p:sp>
        <p:nvSpPr>
          <p:cNvPr id="170" name="Google Shape;170;p20"/>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Temperature Prediction</a:t>
            </a:r>
            <a:endParaRPr dirty="0"/>
          </a:p>
        </p:txBody>
      </p:sp>
      <p:sp>
        <p:nvSpPr>
          <p:cNvPr id="171" name="Google Shape;171;p20"/>
          <p:cNvSpPr txBox="1">
            <a:spLocks noGrp="1"/>
          </p:cNvSpPr>
          <p:nvPr>
            <p:ph type="body" idx="2"/>
          </p:nvPr>
        </p:nvSpPr>
        <p:spPr>
          <a:xfrm>
            <a:off x="5004949" y="1131590"/>
            <a:ext cx="3681900" cy="3717860"/>
          </a:xfrm>
          <a:prstGeom prst="rect">
            <a:avLst/>
          </a:prstGeom>
        </p:spPr>
        <p:txBody>
          <a:bodyPr spcFirstLastPara="1" wrap="square" lIns="91425" tIns="91425" rIns="91425" bIns="91425" anchor="t" anchorCtr="0">
            <a:noAutofit/>
          </a:bodyPr>
          <a:lstStyle/>
          <a:p>
            <a:pPr lvl="0"/>
            <a:r>
              <a:rPr lang="en-US" sz="1400" dirty="0">
                <a:latin typeface="Times New Roman" panose="02020603050405020304" pitchFamily="18" charset="0"/>
                <a:cs typeface="Times New Roman" panose="02020603050405020304" pitchFamily="18" charset="0"/>
              </a:rPr>
              <a:t>We still have a century's worth of historical global temperature averages, including global maximum and minimum temperatures, as well as global land and ocean temperatures. </a:t>
            </a:r>
          </a:p>
          <a:p>
            <a:pPr lvl="0"/>
            <a:r>
              <a:rPr lang="en-US" sz="1400" dirty="0">
                <a:latin typeface="Times New Roman" panose="02020603050405020304" pitchFamily="18" charset="0"/>
                <a:cs typeface="Times New Roman" panose="02020603050405020304" pitchFamily="18" charset="0"/>
              </a:rPr>
              <a:t>Having all of this, we know that this is a supervised, regression machine learning problem.</a:t>
            </a:r>
          </a:p>
          <a:p>
            <a:r>
              <a:rPr lang="en-US" sz="1400" dirty="0">
                <a:latin typeface="Times New Roman" panose="02020603050405020304" pitchFamily="18" charset="0"/>
                <a:cs typeface="Times New Roman" panose="02020603050405020304" pitchFamily="18" charset="0"/>
              </a:rPr>
              <a:t>Mean Error (ME), Mean Absolute Error (MAE), and other metrics are used to assess the experimental outcomes.</a:t>
            </a:r>
            <a:endParaRPr lang="en-IN" sz="1400" dirty="0">
              <a:latin typeface="Times New Roman" panose="02020603050405020304" pitchFamily="18" charset="0"/>
              <a:cs typeface="Times New Roman" panose="02020603050405020304" pitchFamily="18" charset="0"/>
            </a:endParaRPr>
          </a:p>
          <a:p>
            <a:pPr lvl="0"/>
            <a:endParaRPr lang="en-IN" sz="1400" dirty="0">
              <a:latin typeface="Times New Roman" panose="02020603050405020304" pitchFamily="18" charset="0"/>
              <a:cs typeface="Times New Roman" panose="02020603050405020304" pitchFamily="18" charset="0"/>
            </a:endParaRPr>
          </a:p>
        </p:txBody>
      </p:sp>
      <p:sp>
        <p:nvSpPr>
          <p:cNvPr id="172" name="Google Shape;172;p2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122742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0" name="Google Shape;270;p3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2" name="TextBox 1"/>
          <p:cNvSpPr txBox="1"/>
          <p:nvPr/>
        </p:nvSpPr>
        <p:spPr>
          <a:xfrm>
            <a:off x="1367876" y="843558"/>
            <a:ext cx="3960440" cy="224676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First, we need some data. To use a realistic example, I retrieved temperature data from the Berkeley Earth Climate Change: Earth Surface Temperature Dataset found on Kaggle.com.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Being that this dataset was created from one of the most prestigious research universities in the world, we will assume data in the dataset is truthful.</a:t>
            </a:r>
          </a:p>
          <a:p>
            <a:endParaRPr lang="en-IN" dirty="0"/>
          </a:p>
        </p:txBody>
      </p:sp>
      <p:sp>
        <p:nvSpPr>
          <p:cNvPr id="3" name="TextBox 2"/>
          <p:cNvSpPr txBox="1"/>
          <p:nvPr/>
        </p:nvSpPr>
        <p:spPr>
          <a:xfrm>
            <a:off x="1403648" y="436771"/>
            <a:ext cx="1728192" cy="338554"/>
          </a:xfrm>
          <a:prstGeom prst="rect">
            <a:avLst/>
          </a:prstGeom>
          <a:solidFill>
            <a:schemeClr val="accent1"/>
          </a:solidFill>
        </p:spPr>
        <p:txBody>
          <a:bodyPr wrap="square" rtlCol="0">
            <a:spAutoFit/>
          </a:bodyPr>
          <a:lstStyle/>
          <a:p>
            <a:r>
              <a:rPr lang="en-US" sz="1600" b="1" dirty="0">
                <a:latin typeface="Times New Roman" panose="02020603050405020304" pitchFamily="18" charset="0"/>
                <a:cs typeface="Times New Roman" panose="02020603050405020304" pitchFamily="18" charset="0"/>
              </a:rPr>
              <a:t>Data Acquisition</a:t>
            </a:r>
          </a:p>
        </p:txBody>
      </p:sp>
      <p:sp>
        <p:nvSpPr>
          <p:cNvPr id="4" name="TextBox 3"/>
          <p:cNvSpPr txBox="1"/>
          <p:nvPr/>
        </p:nvSpPr>
        <p:spPr>
          <a:xfrm>
            <a:off x="5328316" y="868874"/>
            <a:ext cx="3348140" cy="224676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Looking through the data (shown above) from Berkeley Earth, I noticed several missing data points, which is a great reminder that data collected in the real-world will never be perfect.</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Missing data can impact analysis immensely, as can incorrect data or outliers.</a:t>
            </a:r>
          </a:p>
          <a:p>
            <a:endParaRPr lang="en-IN" dirty="0"/>
          </a:p>
        </p:txBody>
      </p:sp>
      <p:sp>
        <p:nvSpPr>
          <p:cNvPr id="6" name="TextBox 5"/>
          <p:cNvSpPr txBox="1"/>
          <p:nvPr/>
        </p:nvSpPr>
        <p:spPr>
          <a:xfrm>
            <a:off x="5220072" y="423376"/>
            <a:ext cx="3096344" cy="338554"/>
          </a:xfrm>
          <a:prstGeom prst="rect">
            <a:avLst/>
          </a:prstGeom>
          <a:solidFill>
            <a:schemeClr val="accent1"/>
          </a:solidFill>
        </p:spPr>
        <p:txBody>
          <a:bodyPr wrap="square" rtlCol="0">
            <a:spAutoFit/>
          </a:bodyPr>
          <a:lstStyle/>
          <a:p>
            <a:r>
              <a:rPr lang="en-US" sz="1600" b="1" dirty="0">
                <a:latin typeface="Times New Roman" panose="02020603050405020304" pitchFamily="18" charset="0"/>
                <a:cs typeface="Times New Roman" panose="02020603050405020304" pitchFamily="18" charset="0"/>
              </a:rPr>
              <a:t>Identify Anomalies/ Missing Data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0"/>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Applications in various fields</a:t>
            </a:r>
            <a:endParaRPr dirty="0"/>
          </a:p>
        </p:txBody>
      </p:sp>
      <p:sp>
        <p:nvSpPr>
          <p:cNvPr id="258" name="Google Shape;258;p30"/>
          <p:cNvSpPr txBox="1">
            <a:spLocks noGrp="1"/>
          </p:cNvSpPr>
          <p:nvPr>
            <p:ph type="body" idx="1"/>
          </p:nvPr>
        </p:nvSpPr>
        <p:spPr>
          <a:xfrm>
            <a:off x="971600" y="915566"/>
            <a:ext cx="2386980" cy="230425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600" b="1" dirty="0">
                <a:latin typeface="Times New Roman" panose="02020603050405020304" pitchFamily="18" charset="0"/>
                <a:cs typeface="Times New Roman" panose="02020603050405020304" pitchFamily="18" charset="0"/>
              </a:rPr>
              <a:t>Air Traffic</a:t>
            </a:r>
          </a:p>
          <a:p>
            <a:pPr marL="171450" indent="-171450"/>
            <a:r>
              <a:rPr lang="en-US" sz="1200" dirty="0">
                <a:latin typeface="Times New Roman" panose="02020603050405020304" pitchFamily="18" charset="0"/>
                <a:cs typeface="Times New Roman" panose="02020603050405020304" pitchFamily="18" charset="0"/>
              </a:rPr>
              <a:t>Accurate weather forecasting is critical in the aviation industry because it is so weather-sensitive. </a:t>
            </a:r>
          </a:p>
          <a:p>
            <a:pPr marL="171450" indent="-171450"/>
            <a:r>
              <a:rPr lang="en-US" sz="1200" dirty="0">
                <a:latin typeface="Times New Roman" panose="02020603050405020304" pitchFamily="18" charset="0"/>
                <a:cs typeface="Times New Roman" panose="02020603050405020304" pitchFamily="18" charset="0"/>
              </a:rPr>
              <a:t>Many planes are unable to land or take off due to fog or very low ceilings. Turbulence and freezing are two other major in-flight dangers.</a:t>
            </a:r>
            <a:endParaRPr sz="1200" dirty="0">
              <a:latin typeface="Times New Roman" panose="02020603050405020304" pitchFamily="18" charset="0"/>
              <a:cs typeface="Times New Roman" panose="02020603050405020304" pitchFamily="18" charset="0"/>
            </a:endParaRPr>
          </a:p>
        </p:txBody>
      </p:sp>
      <p:sp>
        <p:nvSpPr>
          <p:cNvPr id="259" name="Google Shape;259;p30"/>
          <p:cNvSpPr txBox="1">
            <a:spLocks noGrp="1"/>
          </p:cNvSpPr>
          <p:nvPr>
            <p:ph type="body" idx="2"/>
          </p:nvPr>
        </p:nvSpPr>
        <p:spPr>
          <a:xfrm>
            <a:off x="3347864" y="915566"/>
            <a:ext cx="2711132" cy="230425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600" b="1" dirty="0">
                <a:latin typeface="Times New Roman" panose="02020603050405020304" pitchFamily="18" charset="0"/>
                <a:cs typeface="Times New Roman" panose="02020603050405020304" pitchFamily="18" charset="0"/>
              </a:rPr>
              <a:t>Agriculture</a:t>
            </a:r>
          </a:p>
          <a:p>
            <a:pPr marL="171450" indent="-171450"/>
            <a:r>
              <a:rPr lang="en-US" sz="1200" dirty="0">
                <a:latin typeface="Times New Roman" panose="02020603050405020304" pitchFamily="18" charset="0"/>
                <a:cs typeface="Times New Roman" panose="02020603050405020304" pitchFamily="18" charset="0"/>
              </a:rPr>
              <a:t>Farmers use weather forecasts to determine what work they can do on any given day. Drying hay, for example, is only possible in dry weather. </a:t>
            </a:r>
          </a:p>
          <a:p>
            <a:pPr marL="171450" indent="-171450"/>
            <a:r>
              <a:rPr lang="en-US" sz="1200" dirty="0">
                <a:latin typeface="Times New Roman" panose="02020603050405020304" pitchFamily="18" charset="0"/>
                <a:cs typeface="Times New Roman" panose="02020603050405020304" pitchFamily="18" charset="0"/>
              </a:rPr>
              <a:t>Drought can destroy corn crops, but their dried remains, known as silage, can be used as a cattle feed substitute.</a:t>
            </a:r>
            <a:endParaRPr sz="1200" dirty="0">
              <a:latin typeface="Times New Roman" panose="02020603050405020304" pitchFamily="18" charset="0"/>
              <a:cs typeface="Times New Roman" panose="02020603050405020304" pitchFamily="18" charset="0"/>
            </a:endParaRPr>
          </a:p>
        </p:txBody>
      </p:sp>
      <p:sp>
        <p:nvSpPr>
          <p:cNvPr id="260" name="Google Shape;260;p30"/>
          <p:cNvSpPr txBox="1">
            <a:spLocks noGrp="1"/>
          </p:cNvSpPr>
          <p:nvPr>
            <p:ph type="body" idx="3"/>
          </p:nvPr>
        </p:nvSpPr>
        <p:spPr>
          <a:xfrm>
            <a:off x="6156176" y="915566"/>
            <a:ext cx="2664296" cy="237626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b="1" dirty="0">
                <a:latin typeface="Times New Roman" panose="02020603050405020304" pitchFamily="18" charset="0"/>
                <a:cs typeface="Times New Roman" panose="02020603050405020304" pitchFamily="18" charset="0"/>
              </a:rPr>
              <a:t>Forestry</a:t>
            </a:r>
          </a:p>
          <a:p>
            <a:pPr marL="171450" indent="-171450"/>
            <a:r>
              <a:rPr lang="en-US" sz="1200" dirty="0">
                <a:latin typeface="Times New Roman" panose="02020603050405020304" pitchFamily="18" charset="0"/>
                <a:cs typeface="Times New Roman" panose="02020603050405020304" pitchFamily="18" charset="0"/>
              </a:rPr>
              <a:t>Wind, precipitation, and humidity forecasting are critical for preventing and managing wildfires.</a:t>
            </a:r>
          </a:p>
          <a:p>
            <a:pPr marL="171450" indent="-171450"/>
            <a:r>
              <a:rPr lang="en-US" sz="1200" dirty="0">
                <a:latin typeface="Times New Roman" panose="02020603050405020304" pitchFamily="18" charset="0"/>
                <a:cs typeface="Times New Roman" panose="02020603050405020304" pitchFamily="18" charset="0"/>
              </a:rPr>
              <a:t> Various indices have been created, such as the Forest fire weather index and the Haines Index, to predict which areas are more likely to experience fire due to natural or human causes.</a:t>
            </a:r>
            <a:endParaRPr sz="1200" dirty="0">
              <a:latin typeface="Times New Roman" panose="02020603050405020304" pitchFamily="18" charset="0"/>
              <a:cs typeface="Times New Roman" panose="02020603050405020304" pitchFamily="18" charset="0"/>
            </a:endParaRPr>
          </a:p>
        </p:txBody>
      </p:sp>
      <p:sp>
        <p:nvSpPr>
          <p:cNvPr id="261" name="Google Shape;261;p3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262" name="Google Shape;262;p30"/>
          <p:cNvSpPr txBox="1">
            <a:spLocks noGrp="1"/>
          </p:cNvSpPr>
          <p:nvPr>
            <p:ph type="body" idx="1"/>
          </p:nvPr>
        </p:nvSpPr>
        <p:spPr>
          <a:xfrm>
            <a:off x="899592" y="3003798"/>
            <a:ext cx="2376264" cy="22322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600" b="1" dirty="0">
                <a:latin typeface="Times New Roman" panose="02020603050405020304" pitchFamily="18" charset="0"/>
                <a:cs typeface="Times New Roman" panose="02020603050405020304" pitchFamily="18" charset="0"/>
              </a:rPr>
              <a:t>Royal Navy</a:t>
            </a:r>
          </a:p>
          <a:p>
            <a:pPr marL="171450" indent="-171450"/>
            <a:r>
              <a:rPr lang="en-US" sz="1200" dirty="0">
                <a:latin typeface="Times New Roman" panose="02020603050405020304" pitchFamily="18" charset="0"/>
                <a:cs typeface="Times New Roman" panose="02020603050405020304" pitchFamily="18" charset="0"/>
              </a:rPr>
              <a:t>The UK Royal Navy has its own specialist branch of weather observers and forecasters who track and forecast operating conditions around the world in collaboration with the UK Met Office.</a:t>
            </a:r>
            <a:endParaRPr sz="1200" dirty="0">
              <a:latin typeface="Times New Roman" panose="02020603050405020304" pitchFamily="18" charset="0"/>
              <a:cs typeface="Times New Roman" panose="02020603050405020304" pitchFamily="18" charset="0"/>
            </a:endParaRPr>
          </a:p>
          <a:p>
            <a:pPr marL="0" lvl="0" indent="0" algn="l" rtl="0">
              <a:spcBef>
                <a:spcPts val="600"/>
              </a:spcBef>
              <a:spcAft>
                <a:spcPts val="0"/>
              </a:spcAft>
              <a:buNone/>
            </a:pPr>
            <a:endParaRPr sz="1200" dirty="0"/>
          </a:p>
        </p:txBody>
      </p:sp>
      <p:sp>
        <p:nvSpPr>
          <p:cNvPr id="263" name="Google Shape;263;p30"/>
          <p:cNvSpPr txBox="1">
            <a:spLocks noGrp="1"/>
          </p:cNvSpPr>
          <p:nvPr>
            <p:ph type="body" idx="2"/>
          </p:nvPr>
        </p:nvSpPr>
        <p:spPr>
          <a:xfrm>
            <a:off x="3419872" y="3003798"/>
            <a:ext cx="2664296" cy="199568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600" b="1" dirty="0">
                <a:latin typeface="Times New Roman" panose="02020603050405020304" pitchFamily="18" charset="0"/>
                <a:cs typeface="Times New Roman" panose="02020603050405020304" pitchFamily="18" charset="0"/>
              </a:rPr>
              <a:t>Marine</a:t>
            </a:r>
          </a:p>
          <a:p>
            <a:pPr marL="171450" indent="-171450"/>
            <a:r>
              <a:rPr lang="en-US" sz="1200" dirty="0">
                <a:latin typeface="Times New Roman" panose="02020603050405020304" pitchFamily="18" charset="0"/>
                <a:cs typeface="Times New Roman" panose="02020603050405020304" pitchFamily="18" charset="0"/>
              </a:rPr>
              <a:t>The MAFOR code, for example, has been designed to efficiently transmit detailed marine weather forecasts to vessel pilots via radio (marine forecast). (95) RTTY, Navtex, and Radiofax can all be used to receive standard weather forecasts at sea.</a:t>
            </a:r>
            <a:endParaRPr sz="1200" dirty="0">
              <a:latin typeface="Times New Roman" panose="02020603050405020304" pitchFamily="18" charset="0"/>
              <a:cs typeface="Times New Roman" panose="02020603050405020304" pitchFamily="18" charset="0"/>
            </a:endParaRPr>
          </a:p>
        </p:txBody>
      </p:sp>
      <p:sp>
        <p:nvSpPr>
          <p:cNvPr id="264" name="Google Shape;264;p30"/>
          <p:cNvSpPr txBox="1">
            <a:spLocks noGrp="1"/>
          </p:cNvSpPr>
          <p:nvPr>
            <p:ph type="body" idx="3"/>
          </p:nvPr>
        </p:nvSpPr>
        <p:spPr>
          <a:xfrm>
            <a:off x="6156176" y="3075806"/>
            <a:ext cx="2466400" cy="201622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600" b="1" dirty="0">
                <a:latin typeface="Times New Roman" panose="02020603050405020304" pitchFamily="18" charset="0"/>
                <a:cs typeface="Times New Roman" panose="02020603050405020304" pitchFamily="18" charset="0"/>
              </a:rPr>
              <a:t>US Navy Force</a:t>
            </a:r>
            <a:endParaRPr sz="1600" b="1" dirty="0">
              <a:latin typeface="Times New Roman" panose="02020603050405020304" pitchFamily="18" charset="0"/>
              <a:cs typeface="Times New Roman" panose="02020603050405020304" pitchFamily="18" charset="0"/>
            </a:endParaRPr>
          </a:p>
          <a:p>
            <a:pPr marL="171450" indent="-171450"/>
            <a:r>
              <a:rPr lang="en-US" sz="1200" dirty="0"/>
              <a:t>The Air Force and the Army use Air Force Weather to predict weather.</a:t>
            </a:r>
          </a:p>
          <a:p>
            <a:pPr marL="171450" indent="-171450"/>
            <a:r>
              <a:rPr lang="en-US" sz="1200" dirty="0"/>
              <a:t> Air Force forecasters provide Army support and cover air operations in both combat and peacetime.</a:t>
            </a:r>
            <a:endParaRPr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5"/>
          <p:cNvSpPr txBox="1">
            <a:spLocks noGrp="1"/>
          </p:cNvSpPr>
          <p:nvPr>
            <p:ph type="ctrTitle" idx="4294967295"/>
          </p:nvPr>
        </p:nvSpPr>
        <p:spPr>
          <a:xfrm>
            <a:off x="5081000" y="821350"/>
            <a:ext cx="3883488"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solidFill>
                  <a:srgbClr val="FF8700"/>
                </a:solidFill>
              </a:rPr>
              <a:t>HELLO ALL!</a:t>
            </a:r>
            <a:endParaRPr sz="6000" dirty="0">
              <a:solidFill>
                <a:srgbClr val="FF8700"/>
              </a:solidFill>
            </a:endParaRPr>
          </a:p>
        </p:txBody>
      </p:sp>
      <p:sp>
        <p:nvSpPr>
          <p:cNvPr id="124" name="Google Shape;124;p15"/>
          <p:cNvSpPr txBox="1">
            <a:spLocks noGrp="1"/>
          </p:cNvSpPr>
          <p:nvPr>
            <p:ph type="subTitle" idx="4294967295"/>
          </p:nvPr>
        </p:nvSpPr>
        <p:spPr>
          <a:xfrm>
            <a:off x="5081000" y="1868574"/>
            <a:ext cx="3823200" cy="2431367"/>
          </a:xfrm>
          <a:prstGeom prst="rect">
            <a:avLst/>
          </a:prstGeom>
        </p:spPr>
        <p:txBody>
          <a:bodyPr spcFirstLastPara="1" wrap="square" lIns="91425" tIns="91425" rIns="91425" bIns="91425" anchor="t" anchorCtr="0">
            <a:noAutofit/>
          </a:bodyPr>
          <a:lstStyle/>
          <a:p>
            <a:pPr marL="457200" lvl="1" indent="0">
              <a:spcBef>
                <a:spcPts val="600"/>
              </a:spcBef>
              <a:buNone/>
            </a:pPr>
            <a:r>
              <a:rPr lang="en-US" sz="1800" b="1" dirty="0">
                <a:solidFill>
                  <a:srgbClr val="FFFFFF"/>
                </a:solidFill>
              </a:rPr>
              <a:t>WE’RE “TEAM-CHAMP”</a:t>
            </a:r>
          </a:p>
          <a:p>
            <a:pPr marL="457200" lvl="1" indent="0">
              <a:spcBef>
                <a:spcPts val="600"/>
              </a:spcBef>
              <a:buNone/>
            </a:pPr>
            <a:r>
              <a:rPr lang="en-US" sz="1800" b="1" dirty="0">
                <a:solidFill>
                  <a:srgbClr val="FFFFFF"/>
                </a:solidFill>
              </a:rPr>
              <a:t>PRESENTED BY ,</a:t>
            </a:r>
          </a:p>
          <a:p>
            <a:pPr marL="914400" lvl="2" indent="0">
              <a:spcBef>
                <a:spcPts val="600"/>
              </a:spcBef>
              <a:buNone/>
            </a:pPr>
            <a:r>
              <a:rPr lang="en-US" sz="1800" b="1" dirty="0">
                <a:solidFill>
                  <a:srgbClr val="FFFFFF"/>
                </a:solidFill>
                <a:latin typeface="Times New Roman" panose="02020603050405020304" pitchFamily="18" charset="0"/>
                <a:cs typeface="Times New Roman" panose="02020603050405020304" pitchFamily="18" charset="0"/>
              </a:rPr>
              <a:t>PAVITHRAPRIYA K</a:t>
            </a:r>
          </a:p>
          <a:p>
            <a:pPr marL="914400" lvl="2" indent="0">
              <a:spcBef>
                <a:spcPts val="600"/>
              </a:spcBef>
              <a:buNone/>
            </a:pPr>
            <a:r>
              <a:rPr lang="en-US" sz="1800" b="1" dirty="0">
                <a:solidFill>
                  <a:srgbClr val="FFFFFF"/>
                </a:solidFill>
                <a:latin typeface="Times New Roman" panose="02020603050405020304" pitchFamily="18" charset="0"/>
                <a:cs typeface="Times New Roman" panose="02020603050405020304" pitchFamily="18" charset="0"/>
              </a:rPr>
              <a:t>NITHYA M</a:t>
            </a:r>
          </a:p>
          <a:p>
            <a:pPr marL="914400" lvl="2" indent="0">
              <a:spcBef>
                <a:spcPts val="600"/>
              </a:spcBef>
              <a:buNone/>
            </a:pPr>
            <a:r>
              <a:rPr lang="en-US" sz="1800" b="1" dirty="0">
                <a:solidFill>
                  <a:srgbClr val="FFFFFF"/>
                </a:solidFill>
                <a:latin typeface="Times New Roman" panose="02020603050405020304" pitchFamily="18" charset="0"/>
                <a:cs typeface="Times New Roman" panose="02020603050405020304" pitchFamily="18" charset="0"/>
              </a:rPr>
              <a:t>SARAH PHILOMIN V</a:t>
            </a:r>
          </a:p>
          <a:p>
            <a:pPr marL="914400" lvl="2" indent="0">
              <a:spcBef>
                <a:spcPts val="600"/>
              </a:spcBef>
              <a:buNone/>
            </a:pPr>
            <a:r>
              <a:rPr lang="en-US" sz="1800" b="1" dirty="0">
                <a:solidFill>
                  <a:srgbClr val="FFFFFF"/>
                </a:solidFill>
                <a:latin typeface="Times New Roman" panose="02020603050405020304" pitchFamily="18" charset="0"/>
                <a:cs typeface="Times New Roman" panose="02020603050405020304" pitchFamily="18" charset="0"/>
              </a:rPr>
              <a:t>AHILA R R</a:t>
            </a:r>
          </a:p>
        </p:txBody>
      </p:sp>
      <p:sp>
        <p:nvSpPr>
          <p:cNvPr id="125" name="Google Shape;125;p1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1025" name="Picture 1" descr="C:\Users\CSS\Desktop\wp3205240.jpg"/>
          <p:cNvPicPr>
            <a:picLocks noChangeAspect="1" noChangeArrowheads="1"/>
          </p:cNvPicPr>
          <p:nvPr/>
        </p:nvPicPr>
        <p:blipFill rotWithShape="1">
          <a:blip r:embed="rId3">
            <a:extLst>
              <a:ext uri="{28A0092B-C50C-407E-A947-70E740481C1C}">
                <a14:useLocalDpi xmlns:a14="http://schemas.microsoft.com/office/drawing/2010/main" val="0"/>
              </a:ext>
            </a:extLst>
          </a:blip>
          <a:srcRect b="3370"/>
          <a:stretch/>
        </p:blipFill>
        <p:spPr bwMode="auto">
          <a:xfrm>
            <a:off x="107504" y="915566"/>
            <a:ext cx="4896544" cy="29571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p:nvPr/>
        </p:nvSpPr>
        <p:spPr>
          <a:xfrm>
            <a:off x="912200" y="874082"/>
            <a:ext cx="8155305" cy="3885008"/>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accent1"/>
          </a:solidFill>
          <a:ln>
            <a:noFill/>
          </a:ln>
        </p:spPr>
        <p:txBody>
          <a:bodyPr spcFirstLastPara="1" wrap="square" lIns="91425" tIns="91425" rIns="91425" bIns="91425" anchor="ctr" anchorCtr="0">
            <a:noAutofit/>
          </a:bodyPr>
          <a:lstStyle/>
          <a:p>
            <a:endParaRPr lang="en-IN" dirty="0">
              <a:solidFill>
                <a:schemeClr val="bg1"/>
              </a:solidFill>
              <a:latin typeface="Times New Roman" panose="02020603050405020304" pitchFamily="18" charset="0"/>
              <a:cs typeface="Times New Roman" panose="02020603050405020304" pitchFamily="18" charset="0"/>
            </a:endParaRPr>
          </a:p>
        </p:txBody>
      </p:sp>
      <p:sp>
        <p:nvSpPr>
          <p:cNvPr id="217" name="Google Shape;217;p26"/>
          <p:cNvSpPr txBox="1">
            <a:spLocks noGrp="1"/>
          </p:cNvSpPr>
          <p:nvPr>
            <p:ph type="title" idx="4294967295"/>
          </p:nvPr>
        </p:nvSpPr>
        <p:spPr>
          <a:xfrm>
            <a:off x="1104900" y="0"/>
            <a:ext cx="6724500" cy="73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Applied all over the world.</a:t>
            </a:r>
            <a:endParaRPr dirty="0"/>
          </a:p>
        </p:txBody>
      </p:sp>
      <p:sp>
        <p:nvSpPr>
          <p:cNvPr id="219" name="Google Shape;219;p2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220" name="Google Shape;220;p26"/>
          <p:cNvSpPr/>
          <p:nvPr/>
        </p:nvSpPr>
        <p:spPr>
          <a:xfrm rot="-8100000">
            <a:off x="1514932" y="19226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rot="-8100000">
            <a:off x="3309132" y="3246121"/>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rot="-8100000">
            <a:off x="4230757" y="17567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rot="-8100000">
            <a:off x="4945732" y="38264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rot="-8100000">
            <a:off x="7072857" y="22520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rot="-8100000">
            <a:off x="7730432" y="38264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984101" y="2201048"/>
            <a:ext cx="1629499" cy="307777"/>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North America</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947686" y="2030882"/>
            <a:ext cx="804578" cy="307777"/>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Africa</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7027374" y="2508825"/>
            <a:ext cx="822276" cy="307761"/>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Seoul</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2817306" y="3524525"/>
            <a:ext cx="1222087" cy="307777"/>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Canada UK</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53400" y="4153961"/>
            <a:ext cx="1403912" cy="307777"/>
          </a:xfrm>
          <a:prstGeom prst="rect">
            <a:avLst/>
          </a:prstGeom>
          <a:noFill/>
        </p:spPr>
        <p:txBody>
          <a:bodyPr wrap="square" rtlCol="0">
            <a:spAutoFit/>
          </a:bodyPr>
          <a:lstStyle/>
          <a:p>
            <a:r>
              <a:rPr lang="en-US" dirty="0">
                <a:solidFill>
                  <a:schemeClr val="bg1"/>
                </a:solidFill>
              </a:rPr>
              <a:t>South Africa</a:t>
            </a:r>
            <a:endParaRPr lang="en-IN" dirty="0">
              <a:solidFill>
                <a:schemeClr val="bg1"/>
              </a:solidFill>
            </a:endParaRPr>
          </a:p>
        </p:txBody>
      </p:sp>
      <p:sp>
        <p:nvSpPr>
          <p:cNvPr id="10" name="TextBox 9"/>
          <p:cNvSpPr txBox="1"/>
          <p:nvPr/>
        </p:nvSpPr>
        <p:spPr>
          <a:xfrm>
            <a:off x="7356776" y="4104850"/>
            <a:ext cx="949912" cy="307777"/>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Antarctica</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17" name="Google Shape;223;p26"/>
          <p:cNvSpPr/>
          <p:nvPr/>
        </p:nvSpPr>
        <p:spPr>
          <a:xfrm rot="-8100000">
            <a:off x="6345674" y="2405933"/>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TextBox 17"/>
          <p:cNvSpPr txBox="1"/>
          <p:nvPr/>
        </p:nvSpPr>
        <p:spPr>
          <a:xfrm>
            <a:off x="6191370" y="2664823"/>
            <a:ext cx="1403912" cy="307777"/>
          </a:xfrm>
          <a:prstGeom prst="rect">
            <a:avLst/>
          </a:prstGeom>
          <a:noFill/>
        </p:spPr>
        <p:txBody>
          <a:bodyPr wrap="square" rtlCol="0">
            <a:spAutoFit/>
          </a:bodyPr>
          <a:lstStyle/>
          <a:p>
            <a:r>
              <a:rPr lang="en-US" dirty="0">
                <a:solidFill>
                  <a:schemeClr val="bg1"/>
                </a:solidFill>
              </a:rPr>
              <a:t>INDIA</a:t>
            </a:r>
            <a:endParaRPr lang="en-IN" dirty="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43" name="Google Shape;243;p2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3" name="TextBox 2"/>
          <p:cNvSpPr txBox="1"/>
          <p:nvPr/>
        </p:nvSpPr>
        <p:spPr>
          <a:xfrm>
            <a:off x="1475656" y="699542"/>
            <a:ext cx="2376264" cy="677108"/>
          </a:xfrm>
          <a:prstGeom prst="rect">
            <a:avLst/>
          </a:prstGeom>
          <a:noFill/>
        </p:spPr>
        <p:txBody>
          <a:bodyPr wrap="square" rtlCol="0">
            <a:spAutoFit/>
          </a:bodyPr>
          <a:lstStyle/>
          <a:p>
            <a:r>
              <a:rPr lang="en-IN" sz="2000" b="1" dirty="0">
                <a:effectLst>
                  <a:outerShdw blurRad="38100" dist="38100" dir="2700000" algn="tl">
                    <a:srgbClr val="000000">
                      <a:alpha val="43137"/>
                    </a:srgbClr>
                  </a:outerShdw>
                </a:effectLst>
                <a:highlight>
                  <a:schemeClr val="accent1"/>
                </a:highlight>
                <a:latin typeface="Times New Roman" panose="02020603050405020304" pitchFamily="18" charset="0"/>
                <a:cs typeface="Times New Roman" panose="02020603050405020304" pitchFamily="18" charset="0"/>
              </a:rPr>
              <a:t>Result: </a:t>
            </a:r>
            <a:endParaRPr lang="en-IN" sz="20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4" name="Rectangle 3"/>
          <p:cNvSpPr/>
          <p:nvPr/>
        </p:nvSpPr>
        <p:spPr>
          <a:xfrm>
            <a:off x="1259632" y="1376650"/>
            <a:ext cx="6264696" cy="2631490"/>
          </a:xfrm>
          <a:prstGeom prst="rect">
            <a:avLst/>
          </a:prstGeom>
        </p:spPr>
        <p:txBody>
          <a:bodyPr wrap="square">
            <a:spAutoFit/>
          </a:bodyPr>
          <a:lstStyle/>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prediction method is in good working order. Many of the attribute values had been correctly preprocessed. </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model was implemented and trained using train data after all of the preprocessing was completed. Tkinter was used to build the system's user interface. </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Python IDLE was used for the coding. We linked the DataSet collection after completing all of the steps. Our precision was discovered to be around.</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We linked the front-end to the back-end after completing all of the steps. The accuracy of our predictions was found to be about 82 percent.</a:t>
            </a:r>
            <a:br>
              <a:rPr lang="en-US" sz="1600" dirty="0">
                <a:solidFill>
                  <a:schemeClr val="tx1"/>
                </a:solidFill>
                <a:latin typeface="Times New Roman" panose="02020603050405020304" pitchFamily="18" charset="0"/>
                <a:cs typeface="Times New Roman" panose="02020603050405020304" pitchFamily="18" charset="0"/>
              </a:rPr>
            </a:br>
            <a:br>
              <a:rPr lang="en-US" dirty="0">
                <a:solidFill>
                  <a:schemeClr val="tx1"/>
                </a:solidFill>
                <a:latin typeface="Times New Roman" panose="02020603050405020304" pitchFamily="18" charset="0"/>
                <a:cs typeface="Times New Roman" panose="02020603050405020304" pitchFamily="18" charset="0"/>
              </a:rPr>
            </a:br>
            <a:br>
              <a:rPr lang="en-US" sz="1100" dirty="0">
                <a:solidFill>
                  <a:schemeClr val="tx1"/>
                </a:solidFill>
              </a:rPr>
            </a:b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43" name="Google Shape;243;p2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3" name="TextBox 2"/>
          <p:cNvSpPr txBox="1"/>
          <p:nvPr/>
        </p:nvSpPr>
        <p:spPr>
          <a:xfrm>
            <a:off x="1475656" y="699542"/>
            <a:ext cx="2376264" cy="677108"/>
          </a:xfrm>
          <a:prstGeom prst="rect">
            <a:avLst/>
          </a:prstGeom>
          <a:noFill/>
        </p:spPr>
        <p:txBody>
          <a:bodyPr wrap="square" rtlCol="0">
            <a:spAutoFit/>
          </a:bodyPr>
          <a:lstStyle/>
          <a:p>
            <a:r>
              <a:rPr lang="en-IN" sz="2000" b="1" dirty="0">
                <a:effectLst>
                  <a:outerShdw blurRad="38100" dist="38100" dir="2700000" algn="tl">
                    <a:srgbClr val="000000">
                      <a:alpha val="43137"/>
                    </a:srgbClr>
                  </a:outerShdw>
                </a:effectLst>
                <a:highlight>
                  <a:schemeClr val="accent1"/>
                </a:highlight>
                <a:latin typeface="Times New Roman" panose="02020603050405020304" pitchFamily="18" charset="0"/>
                <a:cs typeface="Times New Roman" panose="02020603050405020304" pitchFamily="18" charset="0"/>
              </a:rPr>
              <a:t>Conclusion: </a:t>
            </a:r>
            <a:endParaRPr lang="en-IN" sz="20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4" name="Rectangle 3"/>
          <p:cNvSpPr/>
          <p:nvPr/>
        </p:nvSpPr>
        <p:spPr>
          <a:xfrm>
            <a:off x="1259632" y="1376650"/>
            <a:ext cx="5886400" cy="2631490"/>
          </a:xfrm>
          <a:prstGeom prst="rect">
            <a:avLst/>
          </a:prstGeom>
        </p:spPr>
        <p:txBody>
          <a:bodyPr wrap="square">
            <a:spAutoFit/>
          </a:bodyPr>
          <a:lstStyle/>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Weather forecasting using the linear regression algorithm and the Naive Bayes algorithm is critical for improving people's future results. The linear regression algorithm and the Naive Bayes algorithm were used to forecast the weather using weather datasets. Using some selected input variables obtained from Kaggle,GitHub, we created a model to predict the weather.</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issue with the current weather situation is that we are unable to organize ourselves and complete essential tasks. As a result, this model was developed in order to know the weather scenario with high precision while taking into account all of the factors that influence the weather scenario.</a:t>
            </a:r>
            <a:br>
              <a:rPr lang="en-US" sz="1600" dirty="0">
                <a:solidFill>
                  <a:schemeClr val="tx1"/>
                </a:solidFill>
                <a:latin typeface="Times New Roman" panose="02020603050405020304" pitchFamily="18" charset="0"/>
                <a:cs typeface="Times New Roman" panose="02020603050405020304" pitchFamily="18" charset="0"/>
              </a:rPr>
            </a:br>
            <a:br>
              <a:rPr lang="en-US" dirty="0">
                <a:solidFill>
                  <a:schemeClr val="tx1"/>
                </a:solidFill>
                <a:latin typeface="Times New Roman" panose="02020603050405020304" pitchFamily="18" charset="0"/>
                <a:cs typeface="Times New Roman" panose="02020603050405020304" pitchFamily="18" charset="0"/>
              </a:rPr>
            </a:br>
            <a:br>
              <a:rPr lang="en-US" sz="1100" dirty="0">
                <a:solidFill>
                  <a:schemeClr val="tx1"/>
                </a:solidFill>
              </a:rPr>
            </a:br>
            <a:endParaRPr lang="en-IN" dirty="0"/>
          </a:p>
        </p:txBody>
      </p:sp>
    </p:spTree>
    <p:extLst>
      <p:ext uri="{BB962C8B-B14F-4D97-AF65-F5344CB8AC3E}">
        <p14:creationId xmlns:p14="http://schemas.microsoft.com/office/powerpoint/2010/main" val="1817313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References</a:t>
            </a:r>
            <a:endParaRPr dirty="0"/>
          </a:p>
        </p:txBody>
      </p:sp>
      <p:sp>
        <p:nvSpPr>
          <p:cNvPr id="323" name="Google Shape;323;p38"/>
          <p:cNvSpPr txBox="1">
            <a:spLocks noGrp="1"/>
          </p:cNvSpPr>
          <p:nvPr>
            <p:ph type="body" idx="1"/>
          </p:nvPr>
        </p:nvSpPr>
        <p:spPr>
          <a:xfrm>
            <a:off x="1104900" y="1200150"/>
            <a:ext cx="7581900" cy="3469050"/>
          </a:xfrm>
          <a:prstGeom prst="rect">
            <a:avLst/>
          </a:prstGeom>
        </p:spPr>
        <p:txBody>
          <a:bodyPr spcFirstLastPara="1" wrap="square" lIns="91425" tIns="91425" rIns="91425" bIns="91425" anchor="t" anchorCtr="0">
            <a:noAutofit/>
          </a:bodyPr>
          <a:lstStyle/>
          <a:p>
            <a:r>
              <a:rPr lang="en-IN" sz="1400" i="1" dirty="0">
                <a:latin typeface="Times New Roman" panose="02020603050405020304" pitchFamily="18" charset="0"/>
                <a:ea typeface="Tahoma" panose="020B0604030504040204" pitchFamily="34" charset="0"/>
                <a:cs typeface="Times New Roman" panose="02020603050405020304" pitchFamily="18" charset="0"/>
                <a:hlinkClick r:id="rId3"/>
              </a:rPr>
              <a:t>Weather: Forecasting from the Beginning"</a:t>
            </a:r>
            <a:r>
              <a:rPr lang="en-IN" sz="1400" i="1" dirty="0">
                <a:latin typeface="Times New Roman" panose="02020603050405020304" pitchFamily="18" charset="0"/>
                <a:ea typeface="Tahoma" panose="020B0604030504040204" pitchFamily="34" charset="0"/>
                <a:cs typeface="Times New Roman" panose="02020603050405020304" pitchFamily="18" charset="0"/>
              </a:rPr>
              <a:t>. InfoPlease. Retrieved January 14, 2020.</a:t>
            </a:r>
            <a:endParaRPr lang="en-IN" sz="1400" dirty="0">
              <a:latin typeface="Times New Roman" panose="02020603050405020304" pitchFamily="18" charset="0"/>
              <a:ea typeface="Tahoma" panose="020B0604030504040204" pitchFamily="34" charset="0"/>
              <a:cs typeface="Times New Roman" panose="02020603050405020304" pitchFamily="18" charset="0"/>
            </a:endParaRPr>
          </a:p>
          <a:p>
            <a:r>
              <a:rPr lang="en-IN" sz="1400" dirty="0">
                <a:latin typeface="Times New Roman" panose="02020603050405020304" pitchFamily="18" charset="0"/>
                <a:ea typeface="Tahoma" panose="020B0604030504040204" pitchFamily="34" charset="0"/>
                <a:cs typeface="Times New Roman" panose="02020603050405020304" pitchFamily="18" charset="0"/>
              </a:rPr>
              <a:t> </a:t>
            </a:r>
            <a:r>
              <a:rPr lang="en-IN" sz="1400" dirty="0">
                <a:latin typeface="Times New Roman" panose="02020603050405020304" pitchFamily="18" charset="0"/>
                <a:ea typeface="Tahoma" panose="020B0604030504040204" pitchFamily="34" charset="0"/>
                <a:cs typeface="Times New Roman" panose="02020603050405020304" pitchFamily="18" charset="0"/>
                <a:hlinkClick r:id="rId4" tooltip="University of California"/>
              </a:rPr>
              <a:t>University of California</a:t>
            </a:r>
            <a:r>
              <a:rPr lang="en-IN" sz="1400" dirty="0">
                <a:latin typeface="Times New Roman" panose="02020603050405020304" pitchFamily="18" charset="0"/>
                <a:ea typeface="Tahoma" panose="020B0604030504040204" pitchFamily="34" charset="0"/>
                <a:cs typeface="Times New Roman" panose="02020603050405020304" pitchFamily="18" charset="0"/>
              </a:rPr>
              <a:t> Museum of Paleontology. </a:t>
            </a:r>
            <a:r>
              <a:rPr lang="en-IN" sz="1400" dirty="0">
                <a:latin typeface="Times New Roman" panose="02020603050405020304" pitchFamily="18" charset="0"/>
                <a:ea typeface="Tahoma" panose="020B0604030504040204" pitchFamily="34" charset="0"/>
                <a:cs typeface="Times New Roman" panose="02020603050405020304" pitchFamily="18" charset="0"/>
                <a:hlinkClick r:id="rId5"/>
              </a:rPr>
              <a:t>"Aristotle (384-322 B.C.E.)</a:t>
            </a:r>
            <a:r>
              <a:rPr lang="en-IN" sz="1400" dirty="0">
                <a:latin typeface="Times New Roman" panose="02020603050405020304" pitchFamily="18" charset="0"/>
                <a:ea typeface="Tahoma" panose="020B0604030504040204" pitchFamily="34" charset="0"/>
                <a:cs typeface="Times New Roman" panose="02020603050405020304" pitchFamily="18" charset="0"/>
              </a:rPr>
              <a:t> </a:t>
            </a:r>
            <a:r>
              <a:rPr lang="en-IN" sz="1400" dirty="0">
                <a:latin typeface="Times New Roman" panose="02020603050405020304" pitchFamily="18" charset="0"/>
                <a:ea typeface="Tahoma" panose="020B0604030504040204" pitchFamily="34" charset="0"/>
                <a:cs typeface="Times New Roman" panose="02020603050405020304" pitchFamily="18" charset="0"/>
                <a:hlinkClick r:id="rId6"/>
              </a:rPr>
              <a:t>Archived</a:t>
            </a:r>
            <a:r>
              <a:rPr lang="en-IN" sz="1400" dirty="0">
                <a:latin typeface="Times New Roman" panose="02020603050405020304" pitchFamily="18" charset="0"/>
                <a:ea typeface="Tahoma" panose="020B0604030504040204" pitchFamily="34" charset="0"/>
                <a:cs typeface="Times New Roman" panose="02020603050405020304" pitchFamily="18" charset="0"/>
              </a:rPr>
              <a:t> November 20, 2016, at the </a:t>
            </a:r>
            <a:r>
              <a:rPr lang="en-IN" sz="1400" dirty="0">
                <a:latin typeface="Times New Roman" panose="02020603050405020304" pitchFamily="18" charset="0"/>
                <a:ea typeface="Tahoma" panose="020B0604030504040204" pitchFamily="34" charset="0"/>
                <a:cs typeface="Times New Roman" panose="02020603050405020304" pitchFamily="18" charset="0"/>
                <a:hlinkClick r:id="rId7" tooltip="Wayback Machine"/>
              </a:rPr>
              <a:t>Wayback Machine</a:t>
            </a:r>
            <a:r>
              <a:rPr lang="en-IN" sz="1400" dirty="0">
                <a:latin typeface="Times New Roman" panose="02020603050405020304" pitchFamily="18" charset="0"/>
                <a:ea typeface="Tahoma" panose="020B0604030504040204" pitchFamily="34" charset="0"/>
                <a:cs typeface="Times New Roman" panose="02020603050405020304" pitchFamily="18" charset="0"/>
              </a:rPr>
              <a:t>". Retrieved January 12, 2008.</a:t>
            </a:r>
          </a:p>
          <a:p>
            <a:r>
              <a:rPr lang="en-IN" sz="1400" i="1" dirty="0">
                <a:latin typeface="Times New Roman" panose="02020603050405020304" pitchFamily="18" charset="0"/>
                <a:ea typeface="Tahoma" panose="020B0604030504040204" pitchFamily="34" charset="0"/>
                <a:cs typeface="Times New Roman" panose="02020603050405020304" pitchFamily="18" charset="0"/>
                <a:hlinkClick r:id="rId8" tooltip="David Pingree"/>
              </a:rPr>
              <a:t>David Pingree</a:t>
            </a:r>
            <a:r>
              <a:rPr lang="en-IN" sz="1400" i="1" dirty="0">
                <a:latin typeface="Times New Roman" panose="02020603050405020304" pitchFamily="18" charset="0"/>
                <a:ea typeface="Tahoma" panose="020B0604030504040204" pitchFamily="34" charset="0"/>
                <a:cs typeface="Times New Roman" panose="02020603050405020304" pitchFamily="18" charset="0"/>
              </a:rPr>
              <a:t> (December 14, 2017). </a:t>
            </a:r>
            <a:r>
              <a:rPr lang="en-IN" sz="1400" i="1" dirty="0">
                <a:latin typeface="Times New Roman" panose="02020603050405020304" pitchFamily="18" charset="0"/>
                <a:ea typeface="Tahoma" panose="020B0604030504040204" pitchFamily="34" charset="0"/>
                <a:cs typeface="Times New Roman" panose="02020603050405020304" pitchFamily="18" charset="0"/>
                <a:hlinkClick r:id="rId9"/>
              </a:rPr>
              <a:t>"The Indian and Pseudo-</a:t>
            </a:r>
            <a:r>
              <a:rPr lang="en-IN" sz="1400" i="1" dirty="0" err="1">
                <a:latin typeface="Times New Roman" panose="02020603050405020304" pitchFamily="18" charset="0"/>
                <a:ea typeface="Tahoma" panose="020B0604030504040204" pitchFamily="34" charset="0"/>
                <a:cs typeface="Times New Roman" panose="02020603050405020304" pitchFamily="18" charset="0"/>
                <a:hlinkClick r:id="rId9"/>
              </a:rPr>
              <a:t>indian</a:t>
            </a:r>
            <a:r>
              <a:rPr lang="en-IN" sz="1400" i="1" dirty="0">
                <a:latin typeface="Times New Roman" panose="02020603050405020304" pitchFamily="18" charset="0"/>
                <a:ea typeface="Tahoma" panose="020B0604030504040204" pitchFamily="34" charset="0"/>
                <a:cs typeface="Times New Roman" panose="02020603050405020304" pitchFamily="18" charset="0"/>
                <a:hlinkClick r:id="rId9"/>
              </a:rPr>
              <a:t> Passages in Greek and Latin Astronomical and Astrological Texts"</a:t>
            </a:r>
            <a:r>
              <a:rPr lang="en-IN" sz="1400" i="1" dirty="0">
                <a:latin typeface="Times New Roman" panose="02020603050405020304" pitchFamily="18" charset="0"/>
                <a:ea typeface="Tahoma" panose="020B0604030504040204" pitchFamily="34" charset="0"/>
                <a:cs typeface="Times New Roman" panose="02020603050405020304" pitchFamily="18" charset="0"/>
              </a:rPr>
              <a:t>(PDF). pp. 141–195 [143–4]. Retrieved March 1, 2010.</a:t>
            </a:r>
            <a:r>
              <a:rPr lang="en-IN" sz="1400" baseline="30000" dirty="0">
                <a:latin typeface="Times New Roman" panose="02020603050405020304" pitchFamily="18" charset="0"/>
                <a:ea typeface="Tahoma" panose="020B0604030504040204" pitchFamily="34" charset="0"/>
                <a:cs typeface="Times New Roman" panose="02020603050405020304" pitchFamily="18" charset="0"/>
              </a:rPr>
              <a:t>[</a:t>
            </a:r>
            <a:r>
              <a:rPr lang="en-IN" sz="1400" i="1" baseline="30000" dirty="0">
                <a:latin typeface="Times New Roman" panose="02020603050405020304" pitchFamily="18" charset="0"/>
                <a:ea typeface="Tahoma" panose="020B0604030504040204" pitchFamily="34" charset="0"/>
                <a:cs typeface="Times New Roman" panose="02020603050405020304" pitchFamily="18" charset="0"/>
                <a:hlinkClick r:id="rId10" tooltip="Wikipedia:Link rot"/>
              </a:rPr>
              <a:t>permanent dead link</a:t>
            </a:r>
            <a:r>
              <a:rPr lang="en-IN" sz="1400" baseline="30000" dirty="0">
                <a:latin typeface="Times New Roman" panose="02020603050405020304" pitchFamily="18" charset="0"/>
                <a:ea typeface="Tahoma" panose="020B0604030504040204" pitchFamily="34" charset="0"/>
                <a:cs typeface="Times New Roman" panose="02020603050405020304" pitchFamily="18" charset="0"/>
              </a:rPr>
              <a:t>]</a:t>
            </a:r>
            <a:endParaRPr lang="en-IN" sz="1400" dirty="0">
              <a:latin typeface="Times New Roman" panose="02020603050405020304" pitchFamily="18" charset="0"/>
              <a:ea typeface="Tahoma" panose="020B0604030504040204" pitchFamily="34" charset="0"/>
              <a:cs typeface="Times New Roman" panose="02020603050405020304" pitchFamily="18" charset="0"/>
            </a:endParaRPr>
          </a:p>
          <a:p>
            <a:r>
              <a:rPr lang="en-IN" sz="1400" i="1" dirty="0">
                <a:latin typeface="Times New Roman" panose="02020603050405020304" pitchFamily="18" charset="0"/>
                <a:ea typeface="Tahoma" panose="020B0604030504040204" pitchFamily="34" charset="0"/>
                <a:cs typeface="Times New Roman" panose="02020603050405020304" pitchFamily="18" charset="0"/>
                <a:hlinkClick r:id="rId11"/>
              </a:rPr>
              <a:t>Bible Gateway passage: Matthew 16:2-3 - English Standard Version"</a:t>
            </a:r>
            <a:r>
              <a:rPr lang="en-IN" sz="1400" i="1" dirty="0">
                <a:latin typeface="Times New Roman" panose="02020603050405020304" pitchFamily="18" charset="0"/>
                <a:ea typeface="Tahoma" panose="020B0604030504040204" pitchFamily="34" charset="0"/>
                <a:cs typeface="Times New Roman" panose="02020603050405020304" pitchFamily="18" charset="0"/>
              </a:rPr>
              <a:t>. Bible Gateway. Retrieved December 1, 2016.</a:t>
            </a:r>
            <a:endParaRPr lang="en-IN" sz="1400" dirty="0">
              <a:latin typeface="Times New Roman" panose="02020603050405020304" pitchFamily="18" charset="0"/>
              <a:ea typeface="Tahoma" panose="020B0604030504040204" pitchFamily="34" charset="0"/>
              <a:cs typeface="Times New Roman" panose="02020603050405020304" pitchFamily="18" charset="0"/>
            </a:endParaRPr>
          </a:p>
          <a:p>
            <a:r>
              <a:rPr lang="en-US" sz="1400" b="1" dirty="0">
                <a:latin typeface="Times New Roman" panose="02020603050405020304" pitchFamily="18" charset="0"/>
                <a:ea typeface="Tahoma" panose="020B0604030504040204" pitchFamily="34" charset="0"/>
                <a:cs typeface="Times New Roman" panose="02020603050405020304" pitchFamily="18" charset="0"/>
              </a:rPr>
              <a:t>Further Reading </a:t>
            </a:r>
            <a:r>
              <a:rPr lang="en-US" sz="1400" dirty="0">
                <a:latin typeface="Times New Roman" panose="02020603050405020304" pitchFamily="18" charset="0"/>
                <a:ea typeface="Tahoma" panose="020B0604030504040204" pitchFamily="34" charset="0"/>
                <a:cs typeface="Times New Roman" panose="02020603050405020304" pitchFamily="18" charset="0"/>
              </a:rPr>
              <a:t>- Ian Roulstone &amp; John Norbury (2013). </a:t>
            </a:r>
            <a:r>
              <a:rPr lang="en-US" sz="1400" i="1" u="sng" dirty="0">
                <a:latin typeface="Times New Roman" panose="02020603050405020304" pitchFamily="18" charset="0"/>
                <a:ea typeface="Tahoma" panose="020B0604030504040204" pitchFamily="34" charset="0"/>
                <a:cs typeface="Times New Roman" panose="02020603050405020304" pitchFamily="18" charset="0"/>
                <a:hlinkClick r:id="rId12"/>
              </a:rPr>
              <a:t>Invisible in the Storm: the role of mathematics in understanding weather</a:t>
            </a:r>
            <a:r>
              <a:rPr lang="en-US" sz="1400" dirty="0">
                <a:latin typeface="Times New Roman" panose="02020603050405020304" pitchFamily="18" charset="0"/>
                <a:ea typeface="Tahoma" panose="020B0604030504040204" pitchFamily="34" charset="0"/>
                <a:cs typeface="Times New Roman" panose="02020603050405020304" pitchFamily="18" charset="0"/>
              </a:rPr>
              <a:t>. </a:t>
            </a:r>
            <a:endParaRPr sz="1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25" name="Google Shape;325;p3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309" name="Google Shape;309;p36"/>
          <p:cNvSpPr txBox="1">
            <a:spLocks noGrp="1"/>
          </p:cNvSpPr>
          <p:nvPr>
            <p:ph type="ctrTitle" idx="4294967295"/>
          </p:nvPr>
        </p:nvSpPr>
        <p:spPr>
          <a:xfrm>
            <a:off x="1033300" y="1583350"/>
            <a:ext cx="6672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solidFill>
                  <a:schemeClr val="accent1"/>
                </a:solidFill>
              </a:rPr>
              <a:t>THANK YOU ALL!</a:t>
            </a:r>
            <a:endParaRPr sz="6000" dirty="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Credits</a:t>
            </a:r>
            <a:endParaRPr dirty="0"/>
          </a:p>
        </p:txBody>
      </p:sp>
      <p:sp>
        <p:nvSpPr>
          <p:cNvPr id="316" name="Google Shape;316;p37"/>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p>
            <a:r>
              <a:rPr lang="en-US" sz="1200" dirty="0">
                <a:latin typeface="Times New Roman" panose="02020603050405020304" pitchFamily="18" charset="0"/>
                <a:cs typeface="Times New Roman" panose="02020603050405020304" pitchFamily="18" charset="0"/>
              </a:rPr>
              <a:t>I am pleased to acknowledge my sincere thanks to Board of Management of </a:t>
            </a:r>
            <a:r>
              <a:rPr lang="en-US" sz="1200" b="1" dirty="0">
                <a:latin typeface="Times New Roman" panose="02020603050405020304" pitchFamily="18" charset="0"/>
                <a:cs typeface="Times New Roman" panose="02020603050405020304" pitchFamily="18" charset="0"/>
              </a:rPr>
              <a:t>SATHYABAMA </a:t>
            </a:r>
            <a:r>
              <a:rPr lang="en-US" sz="1200" dirty="0">
                <a:latin typeface="Times New Roman" panose="02020603050405020304" pitchFamily="18" charset="0"/>
                <a:cs typeface="Times New Roman" panose="02020603050405020304" pitchFamily="18" charset="0"/>
              </a:rPr>
              <a:t>for their kind encouragement in doing this hackathon project and for completing it successfully. </a:t>
            </a:r>
            <a:endParaRPr lang="en-IN"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 would like to express my sincere and deep sense of gratitude to my Project Guide </a:t>
            </a:r>
            <a:r>
              <a:rPr lang="en-US" sz="1200" b="1" dirty="0">
                <a:latin typeface="Times New Roman" panose="02020603050405020304" pitchFamily="18" charset="0"/>
                <a:cs typeface="Times New Roman" panose="02020603050405020304" pitchFamily="18" charset="0"/>
              </a:rPr>
              <a:t>Dr.</a:t>
            </a:r>
            <a:r>
              <a:rPr lang="en-IN" sz="1200" dirty="0">
                <a:latin typeface="Times New Roman" panose="02020603050405020304" pitchFamily="18" charset="0"/>
                <a:cs typeface="Times New Roman" panose="02020603050405020304" pitchFamily="18" charset="0"/>
              </a:rPr>
              <a:t> </a:t>
            </a:r>
            <a:r>
              <a:rPr lang="en-IN" sz="1200" b="1" dirty="0">
                <a:latin typeface="Times New Roman" panose="02020603050405020304" pitchFamily="18" charset="0"/>
                <a:cs typeface="Times New Roman" panose="02020603050405020304" pitchFamily="18" charset="0"/>
              </a:rPr>
              <a:t>S.Revathy</a:t>
            </a:r>
            <a:br>
              <a:rPr lang="en-IN" sz="1200" dirty="0">
                <a:latin typeface="Times New Roman" panose="02020603050405020304" pitchFamily="18" charset="0"/>
                <a:cs typeface="Times New Roman" panose="02020603050405020304" pitchFamily="18" charset="0"/>
              </a:rPr>
            </a:br>
            <a:r>
              <a:rPr lang="en-IN" sz="1200" dirty="0">
                <a:latin typeface="Times New Roman" panose="02020603050405020304" pitchFamily="18" charset="0"/>
                <a:cs typeface="Times New Roman" panose="02020603050405020304" pitchFamily="18" charset="0"/>
              </a:rPr>
              <a:t>Associate Professor</a:t>
            </a:r>
            <a:r>
              <a:rPr lang="en-US" sz="1200" b="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for her valuable guidance, suggestions and constant encouragement paved way for the successful completion of my project work.</a:t>
            </a:r>
            <a:endParaRPr lang="en-IN" sz="1200" dirty="0">
              <a:latin typeface="Times New Roman" panose="02020603050405020304" pitchFamily="18" charset="0"/>
              <a:cs typeface="Times New Roman" panose="02020603050405020304" pitchFamily="18" charset="0"/>
            </a:endParaRPr>
          </a:p>
          <a:p>
            <a:pPr marL="0" lvl="0" indent="0" algn="l" rtl="0">
              <a:spcBef>
                <a:spcPts val="600"/>
              </a:spcBef>
              <a:spcAft>
                <a:spcPts val="0"/>
              </a:spcAft>
              <a:buNone/>
            </a:pPr>
            <a:endParaRPr sz="2400" dirty="0"/>
          </a:p>
        </p:txBody>
      </p:sp>
      <p:sp>
        <p:nvSpPr>
          <p:cNvPr id="317" name="Google Shape;317;p3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9" name="Google Shape;279;p3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pic>
        <p:nvPicPr>
          <p:cNvPr id="1026" name="Picture 2" descr="C:\Users\CSS\Desktop\Screenshot (13).png"/>
          <p:cNvPicPr>
            <a:picLocks noChangeAspect="1" noChangeArrowheads="1"/>
          </p:cNvPicPr>
          <p:nvPr/>
        </p:nvPicPr>
        <p:blipFill rotWithShape="1">
          <a:blip r:embed="rId3">
            <a:extLst>
              <a:ext uri="{28A0092B-C50C-407E-A947-70E740481C1C}">
                <a14:useLocalDpi xmlns:a14="http://schemas.microsoft.com/office/drawing/2010/main" val="0"/>
              </a:ext>
            </a:extLst>
          </a:blip>
          <a:srcRect r="1043" b="4754"/>
          <a:stretch/>
        </p:blipFill>
        <p:spPr bwMode="auto">
          <a:xfrm>
            <a:off x="973104" y="267785"/>
            <a:ext cx="7765651" cy="425226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46155" y="113896"/>
            <a:ext cx="2232248" cy="369332"/>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WORKFLOW :</a:t>
            </a:r>
            <a:endParaRPr lang="en-IN" sz="1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xfrm>
            <a:off x="1043608" y="195486"/>
            <a:ext cx="75744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 to  Weather Forecasting</a:t>
            </a:r>
            <a:endParaRPr dirty="0"/>
          </a:p>
        </p:txBody>
      </p:sp>
      <p:sp>
        <p:nvSpPr>
          <p:cNvPr id="115" name="Google Shape;115;p14"/>
          <p:cNvSpPr txBox="1">
            <a:spLocks noGrp="1"/>
          </p:cNvSpPr>
          <p:nvPr>
            <p:ph type="body" idx="2"/>
          </p:nvPr>
        </p:nvSpPr>
        <p:spPr>
          <a:xfrm>
            <a:off x="899592" y="987574"/>
            <a:ext cx="3481200" cy="352839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b="1" dirty="0">
                <a:highlight>
                  <a:schemeClr val="accent1"/>
                </a:highlight>
                <a:latin typeface="Times New Roman" panose="02020603050405020304" pitchFamily="18" charset="0"/>
                <a:cs typeface="Times New Roman" panose="02020603050405020304" pitchFamily="18" charset="0"/>
              </a:rPr>
              <a:t>Theoritical Applications </a:t>
            </a:r>
          </a:p>
          <a:p>
            <a:pPr marL="285750" indent="-285750"/>
            <a:r>
              <a:rPr lang="en-IN" sz="1400" dirty="0">
                <a:latin typeface="Times New Roman" panose="02020603050405020304" pitchFamily="18" charset="0"/>
                <a:cs typeface="Times New Roman" panose="02020603050405020304" pitchFamily="18" charset="0"/>
              </a:rPr>
              <a:t>Weather forecasting provides forecasts of shifts in the Earth's surface temperature in addition to predictions of atmospheric phenomena. These shifts are influenced by atmospheric conditions such as snow and ice cover. </a:t>
            </a:r>
          </a:p>
          <a:p>
            <a:pPr marL="285750" indent="-285750"/>
            <a:r>
              <a:rPr lang="en-IN" sz="1400" dirty="0">
                <a:latin typeface="Times New Roman" panose="02020603050405020304" pitchFamily="18" charset="0"/>
                <a:cs typeface="Times New Roman" panose="02020603050405020304" pitchFamily="18" charset="0"/>
              </a:rPr>
              <a:t>The application of physics principles, augmented by a range of statistical and analytical methods, to predict the weather is known as weather forecasting. </a:t>
            </a:r>
          </a:p>
          <a:p>
            <a:pPr marL="63500" indent="0">
              <a:buNone/>
            </a:pPr>
            <a:endParaRPr lang="en-IN" sz="1400" dirty="0">
              <a:latin typeface="Times New Roman" panose="02020603050405020304" pitchFamily="18" charset="0"/>
              <a:cs typeface="Times New Roman" panose="02020603050405020304" pitchFamily="18" charset="0"/>
            </a:endParaRPr>
          </a:p>
          <a:p>
            <a:pPr marL="0" lvl="0" indent="0" algn="l" rtl="0">
              <a:spcBef>
                <a:spcPts val="600"/>
              </a:spcBef>
              <a:spcAft>
                <a:spcPts val="0"/>
              </a:spcAft>
              <a:buNone/>
            </a:pPr>
            <a:endParaRPr sz="1200" dirty="0">
              <a:latin typeface="Times New Roman" panose="02020603050405020304" pitchFamily="18" charset="0"/>
              <a:cs typeface="Times New Roman" panose="02020603050405020304" pitchFamily="18" charset="0"/>
            </a:endParaRPr>
          </a:p>
        </p:txBody>
      </p:sp>
      <p:sp>
        <p:nvSpPr>
          <p:cNvPr id="116" name="Google Shape;116;p14"/>
          <p:cNvSpPr txBox="1">
            <a:spLocks noGrp="1"/>
          </p:cNvSpPr>
          <p:nvPr>
            <p:ph type="body" idx="2"/>
          </p:nvPr>
        </p:nvSpPr>
        <p:spPr>
          <a:xfrm>
            <a:off x="4716016" y="987574"/>
            <a:ext cx="3877200" cy="4032448"/>
          </a:xfrm>
          <a:prstGeom prst="rect">
            <a:avLst/>
          </a:prstGeom>
        </p:spPr>
        <p:txBody>
          <a:bodyPr spcFirstLastPara="1" wrap="square" lIns="91425" tIns="91425" rIns="91425" bIns="91425" anchor="t" anchorCtr="0">
            <a:noAutofit/>
          </a:bodyPr>
          <a:lstStyle/>
          <a:p>
            <a:pPr marL="63500" indent="0">
              <a:buNone/>
            </a:pPr>
            <a:r>
              <a:rPr lang="en" sz="1600" b="1" dirty="0">
                <a:highlight>
                  <a:schemeClr val="accent1"/>
                </a:highlight>
                <a:latin typeface="Times New Roman" panose="02020603050405020304" pitchFamily="18" charset="0"/>
                <a:cs typeface="Times New Roman" panose="02020603050405020304" pitchFamily="18" charset="0"/>
              </a:rPr>
              <a:t>Practical Applications</a:t>
            </a:r>
          </a:p>
          <a:p>
            <a:r>
              <a:rPr lang="en-IN" sz="1400" dirty="0">
                <a:latin typeface="Times New Roman" panose="02020603050405020304" pitchFamily="18" charset="0"/>
                <a:cs typeface="Times New Roman" panose="02020603050405020304" pitchFamily="18" charset="0"/>
              </a:rPr>
              <a:t>Systematic weather records were kept after the invention of the instruments for measuring atmospheric conditions during the 17th century.</a:t>
            </a:r>
          </a:p>
          <a:p>
            <a:r>
              <a:rPr lang="en-IN" sz="1400" dirty="0">
                <a:latin typeface="Times New Roman" panose="02020603050405020304" pitchFamily="18" charset="0"/>
                <a:cs typeface="Times New Roman" panose="02020603050405020304" pitchFamily="18" charset="0"/>
              </a:rPr>
              <a:t>Planting and harvesting can be planned better and carried out more efficiently if all the long-term weather patterns are estimated in advance. </a:t>
            </a:r>
          </a:p>
          <a:p>
            <a:r>
              <a:rPr lang="en-IN" sz="1400" dirty="0">
                <a:latin typeface="Times New Roman" panose="02020603050405020304" pitchFamily="18" charset="0"/>
                <a:cs typeface="Times New Roman" panose="02020603050405020304" pitchFamily="18" charset="0"/>
              </a:rPr>
              <a:t>Weather warnings are issued by government and military organizations throughout the world for all kinds of threatening weather events like tropical storms which are called as hurricanes, typhoons, or tropical cyclones, depending on location.</a:t>
            </a:r>
          </a:p>
          <a:p>
            <a:pPr marL="0" lvl="0" indent="0" algn="l" rtl="0">
              <a:spcBef>
                <a:spcPts val="600"/>
              </a:spcBef>
              <a:spcAft>
                <a:spcPts val="0"/>
              </a:spcAft>
              <a:buNone/>
            </a:pPr>
            <a:endParaRPr lang="en" sz="1400" b="1" dirty="0">
              <a:highlight>
                <a:schemeClr val="accent1"/>
              </a:highlight>
            </a:endParaRPr>
          </a:p>
        </p:txBody>
      </p:sp>
      <p:sp>
        <p:nvSpPr>
          <p:cNvPr id="118" name="Google Shape;118;p1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1.</a:t>
            </a:r>
            <a:endParaRPr dirty="0"/>
          </a:p>
          <a:p>
            <a:pPr marL="0" lvl="0" indent="0" algn="l" rtl="0">
              <a:spcBef>
                <a:spcPts val="0"/>
              </a:spcBef>
              <a:spcAft>
                <a:spcPts val="0"/>
              </a:spcAft>
              <a:buNone/>
            </a:pPr>
            <a:r>
              <a:rPr lang="en" dirty="0"/>
              <a:t>Abstract </a:t>
            </a:r>
            <a:endParaRPr dirty="0"/>
          </a:p>
        </p:txBody>
      </p:sp>
      <p:sp>
        <p:nvSpPr>
          <p:cNvPr id="132" name="Google Shape;132;p16"/>
          <p:cNvSpPr txBox="1">
            <a:spLocks noGrp="1"/>
          </p:cNvSpPr>
          <p:nvPr>
            <p:ph type="subTitle" idx="1"/>
          </p:nvPr>
        </p:nvSpPr>
        <p:spPr>
          <a:xfrm>
            <a:off x="1028474" y="3449650"/>
            <a:ext cx="6783886" cy="57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Let’s start with the Aim / Scope of the Model</a:t>
            </a:r>
            <a:endParaRPr dirty="0"/>
          </a:p>
        </p:txBody>
      </p:sp>
      <p:sp>
        <p:nvSpPr>
          <p:cNvPr id="133" name="Google Shape;133;p16"/>
          <p:cNvSpPr txBox="1">
            <a:spLocks noGrp="1"/>
          </p:cNvSpPr>
          <p:nvPr>
            <p:ph type="sldNum" idx="4294967295"/>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7"/>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US" sz="4400" i="0" dirty="0">
                <a:latin typeface="Times New Roman" panose="02020603050405020304" pitchFamily="18" charset="0"/>
                <a:cs typeface="Times New Roman" panose="02020603050405020304" pitchFamily="18" charset="0"/>
              </a:rPr>
              <a:t>IT IS BEST TO READ THE WEATHER FORECAST BEFORE PRAYING FOR RAIN!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AIM/SCOPE</a:t>
            </a:r>
            <a:endParaRPr dirty="0"/>
          </a:p>
        </p:txBody>
      </p:sp>
      <p:sp>
        <p:nvSpPr>
          <p:cNvPr id="144" name="Google Shape;144;p18"/>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p>
            <a:pPr marL="457200" lvl="1" indent="-419100">
              <a:spcBef>
                <a:spcPts val="600"/>
              </a:spcBef>
              <a:buClr>
                <a:schemeClr val="accent1"/>
              </a:buClr>
              <a:buSzPts val="3000"/>
              <a:buFont typeface="Roboto"/>
              <a:buChar char="▸"/>
            </a:pPr>
            <a:r>
              <a:rPr lang="en-IN" sz="1400" dirty="0">
                <a:latin typeface="Times New Roman" panose="02020603050405020304" pitchFamily="18" charset="0"/>
                <a:cs typeface="Times New Roman" panose="02020603050405020304" pitchFamily="18" charset="0"/>
              </a:rPr>
              <a:t>The Goal of Weather Prediction is to provide information people and organizations can use to reduce weather-related losses and enhance societal benefits, including protection of life and property, public health and safety, and support of economic prosperity and quality of life.</a:t>
            </a:r>
          </a:p>
          <a:p>
            <a:r>
              <a:rPr lang="en-IN" sz="1400" dirty="0">
                <a:latin typeface="Times New Roman" panose="02020603050405020304" pitchFamily="18" charset="0"/>
                <a:cs typeface="Times New Roman" panose="02020603050405020304" pitchFamily="18" charset="0"/>
              </a:rPr>
              <a:t>In economic terms, the benefit of the investment in public weather forecasts and warnings is substantial :	</a:t>
            </a:r>
          </a:p>
          <a:p>
            <a:pPr lvl="1"/>
            <a:r>
              <a:rPr lang="en-IN" sz="1400" dirty="0">
                <a:latin typeface="Times New Roman" panose="02020603050405020304" pitchFamily="18" charset="0"/>
                <a:cs typeface="Times New Roman" panose="02020603050405020304" pitchFamily="18" charset="0"/>
              </a:rPr>
              <a:t> The estimated annualized benefit is about </a:t>
            </a:r>
            <a:r>
              <a:rPr lang="en-IN" sz="1400" i="1" dirty="0">
                <a:latin typeface="Times New Roman" panose="02020603050405020304" pitchFamily="18" charset="0"/>
                <a:cs typeface="Times New Roman" panose="02020603050405020304" pitchFamily="18" charset="0"/>
              </a:rPr>
              <a:t>$31.5 billion</a:t>
            </a:r>
            <a:r>
              <a:rPr lang="en-IN" sz="1400" dirty="0">
                <a:latin typeface="Times New Roman" panose="02020603050405020304" pitchFamily="18" charset="0"/>
                <a:cs typeface="Times New Roman" panose="02020603050405020304" pitchFamily="18" charset="0"/>
              </a:rPr>
              <a:t>, compared to the </a:t>
            </a:r>
            <a:r>
              <a:rPr lang="en-IN" sz="1400" i="1" dirty="0">
                <a:latin typeface="Times New Roman" panose="02020603050405020304" pitchFamily="18" charset="0"/>
                <a:cs typeface="Times New Roman" panose="02020603050405020304" pitchFamily="18" charset="0"/>
              </a:rPr>
              <a:t>$5.1 billion</a:t>
            </a:r>
            <a:r>
              <a:rPr lang="en-IN" sz="1400" dirty="0">
                <a:latin typeface="Times New Roman" panose="02020603050405020304" pitchFamily="18" charset="0"/>
                <a:cs typeface="Times New Roman" panose="02020603050405020304" pitchFamily="18" charset="0"/>
              </a:rPr>
              <a:t> cost of generating the information</a:t>
            </a:r>
          </a:p>
          <a:p>
            <a:pPr marL="457200" lvl="1" indent="-419100">
              <a:spcBef>
                <a:spcPts val="600"/>
              </a:spcBef>
              <a:buClr>
                <a:schemeClr val="accent1"/>
              </a:buClr>
              <a:buSzPts val="3000"/>
              <a:buFont typeface="Roboto"/>
              <a:buChar char="▸"/>
            </a:pPr>
            <a:r>
              <a:rPr lang="en-US" sz="1400" dirty="0">
                <a:latin typeface="Times New Roman" panose="02020603050405020304" pitchFamily="18" charset="0"/>
                <a:cs typeface="Times New Roman" panose="02020603050405020304" pitchFamily="18" charset="0"/>
              </a:rPr>
              <a:t>Meteorologists in Weather Forecasting: Meteorologists may write the governing mathematical equations to express how the atmosphere changes over time in response to various factors if they understand how the atmosphere changes over time in response to various factors. </a:t>
            </a:r>
          </a:p>
          <a:p>
            <a:pPr marL="457200" lvl="1" indent="-419100">
              <a:spcBef>
                <a:spcPts val="600"/>
              </a:spcBef>
              <a:buClr>
                <a:schemeClr val="accent1"/>
              </a:buClr>
              <a:buSzPts val="3000"/>
              <a:buFont typeface="Roboto"/>
              <a:buChar char="▸"/>
            </a:pPr>
            <a:r>
              <a:rPr lang="en-US" sz="1400" dirty="0">
                <a:latin typeface="Times New Roman" panose="02020603050405020304" pitchFamily="18" charset="0"/>
                <a:cs typeface="Times New Roman" panose="02020603050405020304" pitchFamily="18" charset="0"/>
              </a:rPr>
              <a:t>These equations are turned into numerical models in order to determine how the environment is evolving and will change in the future.</a:t>
            </a:r>
          </a:p>
          <a:p>
            <a:pPr marL="38100" lvl="1" indent="0">
              <a:spcBef>
                <a:spcPts val="600"/>
              </a:spcBef>
              <a:buClr>
                <a:schemeClr val="accent1"/>
              </a:buClr>
              <a:buSzPts val="3000"/>
              <a:buNone/>
            </a:pPr>
            <a:endParaRPr lang="en-IN" sz="1400" dirty="0">
              <a:latin typeface="Times New Roman" panose="02020603050405020304" pitchFamily="18" charset="0"/>
              <a:cs typeface="Times New Roman" panose="02020603050405020304" pitchFamily="18" charset="0"/>
            </a:endParaRPr>
          </a:p>
        </p:txBody>
      </p:sp>
      <p:sp>
        <p:nvSpPr>
          <p:cNvPr id="145" name="Google Shape;145;p1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body" idx="1"/>
          </p:nvPr>
        </p:nvSpPr>
        <p:spPr>
          <a:xfrm>
            <a:off x="1101375" y="1131590"/>
            <a:ext cx="3681900" cy="3717860"/>
          </a:xfrm>
          <a:prstGeom prst="rect">
            <a:avLst/>
          </a:prstGeom>
        </p:spPr>
        <p:txBody>
          <a:bodyPr spcFirstLastPara="1" wrap="square" lIns="91425" tIns="91425" rIns="91425" bIns="91425" anchor="t" anchorCtr="0">
            <a:noAutofit/>
          </a:bodyPr>
          <a:lstStyle/>
          <a:p>
            <a:pPr lvl="0"/>
            <a:r>
              <a:rPr lang="en-IN" sz="1400" dirty="0">
                <a:latin typeface="Times New Roman" panose="02020603050405020304" pitchFamily="18" charset="0"/>
                <a:cs typeface="Times New Roman" panose="02020603050405020304" pitchFamily="18" charset="0"/>
              </a:rPr>
              <a:t>Between 1980 and 2009 - 96 weather disasters in the United States each caused at least $1 billion in damages, with total losses exceeding $700 billion (NCDC, 2010). </a:t>
            </a:r>
          </a:p>
          <a:p>
            <a:pPr lvl="0"/>
            <a:r>
              <a:rPr lang="en-IN" sz="1400" dirty="0">
                <a:latin typeface="Times New Roman" panose="02020603050405020304" pitchFamily="18" charset="0"/>
                <a:cs typeface="Times New Roman" panose="02020603050405020304" pitchFamily="18" charset="0"/>
              </a:rPr>
              <a:t>Between 1999 and 2008 - there were an average of 629 direct weather fatalities per year (NWS, 2010). </a:t>
            </a:r>
          </a:p>
          <a:p>
            <a:pPr lvl="0"/>
            <a:r>
              <a:rPr lang="en-IN" sz="1400" dirty="0">
                <a:latin typeface="Times New Roman" panose="02020603050405020304" pitchFamily="18" charset="0"/>
                <a:cs typeface="Times New Roman" panose="02020603050405020304" pitchFamily="18" charset="0"/>
              </a:rPr>
              <a:t>The annual impacts of adverse weather on the national highway system and roads are staggering:</a:t>
            </a:r>
          </a:p>
          <a:p>
            <a:pPr marL="63500" indent="0">
              <a:buNone/>
            </a:pPr>
            <a:endParaRPr lang="en-IN" sz="1400" dirty="0">
              <a:latin typeface="Times New Roman" panose="02020603050405020304" pitchFamily="18" charset="0"/>
              <a:cs typeface="Times New Roman" panose="02020603050405020304" pitchFamily="18" charset="0"/>
            </a:endParaRPr>
          </a:p>
        </p:txBody>
      </p:sp>
      <p:sp>
        <p:nvSpPr>
          <p:cNvPr id="170" name="Google Shape;170;p20"/>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Forecast Data</a:t>
            </a:r>
            <a:endParaRPr dirty="0"/>
          </a:p>
        </p:txBody>
      </p:sp>
      <p:sp>
        <p:nvSpPr>
          <p:cNvPr id="171" name="Google Shape;171;p20"/>
          <p:cNvSpPr txBox="1">
            <a:spLocks noGrp="1"/>
          </p:cNvSpPr>
          <p:nvPr>
            <p:ph type="body" idx="2"/>
          </p:nvPr>
        </p:nvSpPr>
        <p:spPr>
          <a:xfrm>
            <a:off x="5004949" y="1131590"/>
            <a:ext cx="3681900" cy="3717860"/>
          </a:xfrm>
          <a:prstGeom prst="rect">
            <a:avLst/>
          </a:prstGeom>
        </p:spPr>
        <p:txBody>
          <a:bodyPr spcFirstLastPara="1" wrap="square" lIns="91425" tIns="91425" rIns="91425" bIns="91425" anchor="t" anchorCtr="0">
            <a:noAutofit/>
          </a:bodyPr>
          <a:lstStyle/>
          <a:p>
            <a:pPr lvl="0"/>
            <a:r>
              <a:rPr lang="en-IN" sz="1400" dirty="0">
                <a:latin typeface="Times New Roman" panose="02020603050405020304" pitchFamily="18" charset="0"/>
                <a:cs typeface="Times New Roman" panose="02020603050405020304" pitchFamily="18" charset="0"/>
              </a:rPr>
              <a:t>Weather is also a major factor in the complex set of interactions that determine air quality; more than 60,000 premature deaths each year are attributed to poor air quality (Schwartz and Dockery, 1992).</a:t>
            </a:r>
          </a:p>
          <a:p>
            <a:pPr lvl="0"/>
            <a:r>
              <a:rPr lang="en-IN" sz="1400" dirty="0">
                <a:latin typeface="Times New Roman" panose="02020603050405020304" pitchFamily="18" charset="0"/>
                <a:cs typeface="Times New Roman" panose="02020603050405020304" pitchFamily="18" charset="0"/>
              </a:rPr>
              <a:t>In addition, $4.2 billion is lost each year as a result of weather-related air traffic delays (NOAA, 2010). </a:t>
            </a:r>
          </a:p>
          <a:p>
            <a:pPr lvl="0"/>
            <a:r>
              <a:rPr lang="en-IN" sz="1400" dirty="0">
                <a:latin typeface="Times New Roman" panose="02020603050405020304" pitchFamily="18" charset="0"/>
                <a:cs typeface="Times New Roman" panose="02020603050405020304" pitchFamily="18" charset="0"/>
              </a:rPr>
              <a:t>1.5 million weather-related crashes with 7,400 deaths, more than 700,000 injuries, and $42 billion in economic losses (BTS, 2007).</a:t>
            </a:r>
          </a:p>
          <a:p>
            <a:endParaRPr lang="en-IN" sz="1400" dirty="0">
              <a:latin typeface="Times New Roman" panose="02020603050405020304" pitchFamily="18" charset="0"/>
              <a:cs typeface="Times New Roman" panose="02020603050405020304" pitchFamily="18" charset="0"/>
            </a:endParaRPr>
          </a:p>
        </p:txBody>
      </p:sp>
      <p:sp>
        <p:nvSpPr>
          <p:cNvPr id="172" name="Google Shape;172;p2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TotalTime>
  <Words>1797</Words>
  <Application>Microsoft Office PowerPoint</Application>
  <PresentationFormat>On-screen Show (16:9)</PresentationFormat>
  <Paragraphs>145</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Dosis</vt:lpstr>
      <vt:lpstr>Roboto</vt:lpstr>
      <vt:lpstr>Times New Roman</vt:lpstr>
      <vt:lpstr>Wingdings</vt:lpstr>
      <vt:lpstr>William template</vt:lpstr>
      <vt:lpstr>WEATHER PREDICTION                                              USING ML</vt:lpstr>
      <vt:lpstr>HELLO ALL!</vt:lpstr>
      <vt:lpstr>Credits</vt:lpstr>
      <vt:lpstr>PowerPoint Presentation</vt:lpstr>
      <vt:lpstr>Introduction to  Weather Forecasting</vt:lpstr>
      <vt:lpstr>1. Abstract </vt:lpstr>
      <vt:lpstr>PowerPoint Presentation</vt:lpstr>
      <vt:lpstr>AIM/SCOPE</vt:lpstr>
      <vt:lpstr>Forecast Data</vt:lpstr>
      <vt:lpstr>Pre-Processing Steps</vt:lpstr>
      <vt:lpstr>Dashboard </vt:lpstr>
      <vt:lpstr>PowerPoint Presentation</vt:lpstr>
      <vt:lpstr>PowerPoint Presentation</vt:lpstr>
      <vt:lpstr>Algorithms Used</vt:lpstr>
      <vt:lpstr>Linear  Regression</vt:lpstr>
      <vt:lpstr>Graphical Representation</vt:lpstr>
      <vt:lpstr>Temperature Prediction</vt:lpstr>
      <vt:lpstr>PowerPoint Presentation</vt:lpstr>
      <vt:lpstr>Applications in various fields</vt:lpstr>
      <vt:lpstr>Applied all over the world.</vt:lpstr>
      <vt:lpstr>PowerPoint Presentation</vt:lpstr>
      <vt:lpstr>PowerPoint Presentation</vt:lpstr>
      <vt:lpstr>References</vt:lpstr>
      <vt:lpstr>THANK YOU 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PREDICTION                                              USING ML</dc:title>
  <dc:creator>VICTOR</dc:creator>
  <cp:lastModifiedBy>AHILA RAMESH</cp:lastModifiedBy>
  <cp:revision>28</cp:revision>
  <dcterms:modified xsi:type="dcterms:W3CDTF">2021-04-16T10:31:04Z</dcterms:modified>
</cp:coreProperties>
</file>