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29787081e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29787081e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29787081ea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29787081ea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29787081ea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29787081ea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29787081ea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29787081ea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29787081ea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29787081ea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29787081ea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29787081ea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29787081ea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29787081ea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29787081ea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29787081ea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29787081ea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29787081ea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29787081ea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29787081ea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9787081e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9787081e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29787081ea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29787081ea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29787081e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29787081e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29787081e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29787081e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29787081e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29787081e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29787081e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29787081e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29787081ea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29787081e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29787081e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29787081e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29787081ea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29787081ea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 b="17168" l="16420" r="16393" t="14296"/>
          <a:stretch/>
        </p:blipFill>
        <p:spPr>
          <a:xfrm>
            <a:off x="3493775" y="3734500"/>
            <a:ext cx="781276" cy="796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263625" y="287225"/>
            <a:ext cx="8520600" cy="8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ca"/>
              <a:t>Este gráfico y el siguiente nos detallan el promedio de precio por noche según el intervalo de pernoctaciones</a:t>
            </a:r>
            <a:endParaRPr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5600" y="1302125"/>
            <a:ext cx="6525525" cy="368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263625" y="287225"/>
            <a:ext cx="8520600" cy="8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ca"/>
              <a:t>Este gráfico y el siguiente nos detallan el promedio de precio por noche según el intervalo de pernoctaciones</a:t>
            </a:r>
            <a:endParaRPr/>
          </a:p>
        </p:txBody>
      </p:sp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9413" y="1020675"/>
            <a:ext cx="6285175" cy="395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176700"/>
            <a:ext cx="8520600" cy="9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Hipótesis 2: la capacidad del inmueble y las habitaciones que tiene</a:t>
            </a:r>
            <a:endParaRPr/>
          </a:p>
        </p:txBody>
      </p:sp>
      <p:pic>
        <p:nvPicPr>
          <p:cNvPr id="125" name="Google Shape;1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5050" y="1741750"/>
            <a:ext cx="6413901" cy="340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999425"/>
            <a:ext cx="8520600" cy="8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ca"/>
              <a:t>Explicación: Si un apartamento de 4 personas tiene una habitación + sofá-cama será más barato que uno con dos habitaciones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825" y="152400"/>
            <a:ext cx="821434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825" y="152400"/>
            <a:ext cx="821434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176700"/>
            <a:ext cx="8520600" cy="9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/>
              <a:t>Hipótesis 3:  La ubicación influye en el precio</a:t>
            </a:r>
            <a:endParaRPr/>
          </a:p>
        </p:txBody>
      </p:sp>
      <p:pic>
        <p:nvPicPr>
          <p:cNvPr id="142" name="Google Shape;14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9063" y="766500"/>
            <a:ext cx="6765876" cy="4377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088" y="152400"/>
            <a:ext cx="850582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idx="1" type="body"/>
          </p:nvPr>
        </p:nvSpPr>
        <p:spPr>
          <a:xfrm>
            <a:off x="311700" y="37132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ca"/>
              <a:t>Hemos detectado que nuestra hipótesis es errónea (</a:t>
            </a:r>
            <a:r>
              <a:rPr lang="ca"/>
              <a:t>aun</a:t>
            </a:r>
            <a:r>
              <a:rPr lang="ca"/>
              <a:t> quitando los outliers), así que hemos decidido añadir el análisis de cuantos inmuebles se ofertan según intervalo de distancia hasta la plaza del sol </a:t>
            </a:r>
            <a:endParaRPr/>
          </a:p>
        </p:txBody>
      </p:sp>
      <p:pic>
        <p:nvPicPr>
          <p:cNvPr id="153" name="Google Shape;15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1475" y="996525"/>
            <a:ext cx="6201050" cy="414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/>
          <p:nvPr>
            <p:ph type="title"/>
          </p:nvPr>
        </p:nvSpPr>
        <p:spPr>
          <a:xfrm>
            <a:off x="311700" y="176700"/>
            <a:ext cx="8520600" cy="6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Hipótesis 4:  La laxitud de la política de cancelación </a:t>
            </a:r>
            <a:endParaRPr/>
          </a:p>
        </p:txBody>
      </p:sp>
      <p:pic>
        <p:nvPicPr>
          <p:cNvPr id="159" name="Google Shape;15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875" y="720250"/>
            <a:ext cx="7424251" cy="442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713" y="104325"/>
            <a:ext cx="765257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Contexto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ca"/>
              <a:t>El precio por noche de los inmuebles destinados al alquiler turísticos se ve afectado por diferentes variables como pueden ser: </a:t>
            </a:r>
            <a:r>
              <a:rPr b="1" lang="ca"/>
              <a:t>la localización, noches seguidas reservadas, la antelación de la reserva, la temporada, eventos, etc, </a:t>
            </a:r>
            <a:r>
              <a:rPr lang="ca"/>
              <a:t>además de la diversidad de tipologías, a diferencia de los hoteles donde existe una mayor estandarización.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Conclusiones</a:t>
            </a:r>
            <a:endParaRPr/>
          </a:p>
        </p:txBody>
      </p:sp>
      <p:sp>
        <p:nvSpPr>
          <p:cNvPr id="170" name="Google Shape;170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Optimizaremos el precio de nuestros inmuebles en función de la estancia mínima que queramos permitir, puesto que cuanto más corta es esta, más alto es el precio de la noche.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Debemos revisar la tipología de nuestros inmuebles, puesto que si todos los huéspedes tienen camas en habitaciones, más alto debe ser el precio por noche.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Podremos optimizar los precios de nuestros inmuebles según su cercanía/lejanía de la plaza del Sol, </a:t>
            </a:r>
            <a:r>
              <a:rPr lang="ca"/>
              <a:t>puesto que allí existe una gran oferta de alquiler turístico.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Debemos revisar nuestra política de cancelación, puesto que cuán más laxa es, más aumenta el precio por noche.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Problema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El volumen de datos que manejamos para este análisis es muy alto, de modo que nosotros hemos planteado 4 </a:t>
            </a:r>
            <a:r>
              <a:rPr lang="ca"/>
              <a:t>hipótesis</a:t>
            </a:r>
            <a:r>
              <a:rPr lang="ca"/>
              <a:t> que nos hacen indagar en las variables que creemos que inciden de forma directa en el precio y sobre las que tienes más control.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a"/>
              <a:t>En este análisis, hemos obviado los outliers, puesto que son casos muy puntuales y </a:t>
            </a:r>
            <a:r>
              <a:rPr lang="ca"/>
              <a:t>desvirtúan</a:t>
            </a:r>
            <a:r>
              <a:rPr lang="ca"/>
              <a:t> la correcta interpretación de los datos.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ca"/>
              <a:t>Seguidamente,</a:t>
            </a:r>
            <a:r>
              <a:rPr lang="ca"/>
              <a:t> detallaremos las 4 hipótesis planteadas y las variables que analizaremos en cada una de ellas: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9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Hipótesis 1: El precio varía en función de las noches reservadas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541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u="sng">
                <a:solidFill>
                  <a:schemeClr val="dk1"/>
                </a:solidFill>
              </a:rPr>
              <a:t>Explicación de la hipótesis</a:t>
            </a:r>
            <a:r>
              <a:rPr lang="ca"/>
              <a:t>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a"/>
              <a:t>Cuanto mayor es la estancia mínima, menos será el precio por noche y viceversa.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a" u="sng">
                <a:solidFill>
                  <a:schemeClr val="dk1"/>
                </a:solidFill>
              </a:rPr>
              <a:t>Variables a </a:t>
            </a:r>
            <a:r>
              <a:rPr lang="ca" u="sng">
                <a:solidFill>
                  <a:schemeClr val="dk1"/>
                </a:solidFill>
              </a:rPr>
              <a:t>analizar</a:t>
            </a:r>
            <a:r>
              <a:rPr lang="ca"/>
              <a:t>:</a:t>
            </a:r>
            <a:r>
              <a:rPr lang="ca"/>
              <a:t>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ca"/>
              <a:t>P</a:t>
            </a:r>
            <a:r>
              <a:rPr lang="ca"/>
              <a:t>recio/noche de estancias de 1 a 3 noches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a"/>
              <a:t>Precio por noche de 3 a 5 días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a"/>
              <a:t>Precio por noche de 5 a 7 días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9544675" y="2911150"/>
            <a:ext cx="697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176700"/>
            <a:ext cx="8520600" cy="9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Hipótesis 2: </a:t>
            </a:r>
            <a:r>
              <a:rPr lang="ca"/>
              <a:t>la capacidad del inmueble y las habitaciones que tiene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86825"/>
            <a:ext cx="8520600" cy="37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7200" u="sng">
                <a:solidFill>
                  <a:schemeClr val="dk1"/>
                </a:solidFill>
              </a:rPr>
              <a:t>Explicación de la hipótesis</a:t>
            </a:r>
            <a:r>
              <a:rPr lang="ca" sz="7200"/>
              <a:t>: </a:t>
            </a:r>
            <a:endParaRPr sz="7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a" sz="7200"/>
              <a:t>El precio de un inmueble para 4 personas que tiene 2 habitaciones será más elevado que el de uno de 1 habitación, puesto que el último tendrá cama/s para 2 y sofá-cama para los otros 2.</a:t>
            </a:r>
            <a:endParaRPr sz="7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a" sz="7200" u="sng">
                <a:solidFill>
                  <a:schemeClr val="dk1"/>
                </a:solidFill>
              </a:rPr>
              <a:t>Variables a analizar</a:t>
            </a:r>
            <a:r>
              <a:rPr lang="ca" sz="7200"/>
              <a:t>: </a:t>
            </a:r>
            <a:endParaRPr sz="72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ca" sz="7200"/>
              <a:t>capacidad 4 pax:</a:t>
            </a:r>
            <a:endParaRPr sz="72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ca" sz="7200"/>
              <a:t>1 habitación + sofá-cama</a:t>
            </a:r>
            <a:endParaRPr sz="72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ca" sz="7200"/>
              <a:t>2 habitaciones (todos los huéspedes tienen cama)</a:t>
            </a:r>
            <a:endParaRPr sz="72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a" sz="7200"/>
              <a:t>capacidad 6 pax: </a:t>
            </a:r>
            <a:endParaRPr sz="72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ca" sz="7200"/>
              <a:t>2 habitaciones + sofá-cama</a:t>
            </a:r>
            <a:endParaRPr sz="72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ca" sz="7200"/>
              <a:t>3 habitaciones (todos los huéspedes tienen cama)</a:t>
            </a:r>
            <a:endParaRPr sz="7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/>
        </p:nvSpPr>
        <p:spPr>
          <a:xfrm>
            <a:off x="9544675" y="2911150"/>
            <a:ext cx="697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176700"/>
            <a:ext cx="8520600" cy="6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Hipótesis 3: </a:t>
            </a:r>
            <a:r>
              <a:rPr lang="ca"/>
              <a:t> La ubicación influye en el precio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86825"/>
            <a:ext cx="8520600" cy="37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7200" u="sng">
                <a:solidFill>
                  <a:schemeClr val="dk1"/>
                </a:solidFill>
              </a:rPr>
              <a:t>Explicación de la hipótesis</a:t>
            </a:r>
            <a:r>
              <a:rPr lang="ca" sz="7200"/>
              <a:t>: </a:t>
            </a:r>
            <a:endParaRPr sz="7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a" sz="7200"/>
              <a:t>C</a:t>
            </a:r>
            <a:r>
              <a:rPr lang="ca" sz="7200"/>
              <a:t>uanto más cerca de la plaza del sol, más alto será el precio por noche</a:t>
            </a:r>
            <a:endParaRPr sz="7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a" sz="7200" u="sng">
                <a:solidFill>
                  <a:schemeClr val="dk1"/>
                </a:solidFill>
              </a:rPr>
              <a:t>Variables a analizar</a:t>
            </a:r>
            <a:r>
              <a:rPr lang="ca" sz="7200"/>
              <a:t>: </a:t>
            </a:r>
            <a:endParaRPr sz="72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ca" sz="7200"/>
              <a:t>Distancia 1: a 1km de sol </a:t>
            </a:r>
            <a:endParaRPr sz="72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ca" sz="7200"/>
              <a:t>Distancia 2: a 2km de sol</a:t>
            </a:r>
            <a:endParaRPr sz="72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ca" sz="7200"/>
              <a:t>Distancia 3: a 3km de sol</a:t>
            </a:r>
            <a:endParaRPr sz="72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ca" sz="7200"/>
              <a:t>Distancia 4: a 4km de sol </a:t>
            </a:r>
            <a:endParaRPr sz="72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ca" sz="7200"/>
              <a:t>Distancia 5: a 5km de sol </a:t>
            </a:r>
            <a:endParaRPr sz="72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ca" sz="7200"/>
              <a:t>Distancia 6: a 8km de sol </a:t>
            </a:r>
            <a:endParaRPr sz="72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ca" sz="7200"/>
              <a:t>Distancia 7: a 10km de sol </a:t>
            </a:r>
            <a:endParaRPr sz="72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ca" sz="7200"/>
              <a:t>Distancia 8: a 15km de sol </a:t>
            </a:r>
            <a:endParaRPr sz="7200"/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/>
        </p:nvSpPr>
        <p:spPr>
          <a:xfrm>
            <a:off x="9544675" y="2911150"/>
            <a:ext cx="697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176700"/>
            <a:ext cx="8520600" cy="6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Hipótesis 4:  La laxitud de la política de cancelación 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86825"/>
            <a:ext cx="8520600" cy="37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7200" u="sng">
                <a:solidFill>
                  <a:schemeClr val="dk1"/>
                </a:solidFill>
              </a:rPr>
              <a:t>Explicación de la hipótesis</a:t>
            </a:r>
            <a:r>
              <a:rPr lang="ca" sz="7200"/>
              <a:t>: </a:t>
            </a:r>
            <a:endParaRPr sz="7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a" sz="7200"/>
              <a:t>Cuanto más laxa la política de cancelación, más caro es el precio de la noche. </a:t>
            </a:r>
            <a:endParaRPr sz="7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a" sz="7200" u="sng">
                <a:solidFill>
                  <a:schemeClr val="dk1"/>
                </a:solidFill>
              </a:rPr>
              <a:t>Variables a analizar</a:t>
            </a:r>
            <a:r>
              <a:rPr lang="ca" sz="7200"/>
              <a:t>: </a:t>
            </a:r>
            <a:endParaRPr sz="7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ca" sz="7200"/>
              <a:t>    - Política de cxl 1: strict_14_with_grace_period</a:t>
            </a:r>
            <a:endParaRPr sz="7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ca" sz="7200"/>
              <a:t>    - Política de cxl 2: moderate</a:t>
            </a:r>
            <a:endParaRPr sz="7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ca" sz="7200"/>
              <a:t>    - Política de cxl 3: flexible</a:t>
            </a:r>
            <a:endParaRPr sz="7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ca" sz="7200"/>
              <a:t>    - Política de cxl 4: super_strict_30</a:t>
            </a:r>
            <a:endParaRPr sz="7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ca" sz="7200"/>
              <a:t>    - Política de cxl 1: super_strict_60   </a:t>
            </a:r>
            <a:endParaRPr sz="7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200"/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 txBox="1"/>
          <p:nvPr/>
        </p:nvSpPr>
        <p:spPr>
          <a:xfrm>
            <a:off x="9544675" y="2911150"/>
            <a:ext cx="697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248625"/>
            <a:ext cx="8520600" cy="8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ca"/>
              <a:t>Este gráfico nos detalla los quantiles(25, 75%), la mediana y la media del precio por noche, según el intervalo de pernoctaciones.</a:t>
            </a:r>
            <a:endParaRPr/>
          </a:p>
        </p:txBody>
      </p:sp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242575"/>
            <a:ext cx="8520600" cy="9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Hipótesis 1: El precio varía en función de las noches reservadas</a:t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1150" y="1986900"/>
            <a:ext cx="5981700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