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533f1be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533f1be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533f1be1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533f1be1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533f1be1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533f1be1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533f1be1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533f1be1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533f1be1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533f1be1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533f1be1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533f1be1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533f1be1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533f1be1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533f1be14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533f1be1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533f1be1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533f1be1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533f1be1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533f1be1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533f1be1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533f1be1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533f1be1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533f1be1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533f1be1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533f1be1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533f1be1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533f1be1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533f1be1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533f1be1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533f1be1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533f1be1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533f1be1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533f1be1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533f1be1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3533f1be1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533f1be1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533f1be1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533f1be1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533f1be1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533f1be1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533f1be1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533f1be1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533f1be1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533f1be1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533f1be1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533f1be1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533f1be1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3533f1be1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3533f1be1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533f1be1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533f1be1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3533f1be1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3533f1be1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3533f1be14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3533f1be14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533f1be1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533f1be1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533f1be1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533f1be1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533f1be1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533f1be1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3533f1be1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533f1be1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533f1be1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533f1be1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533f1be1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533f1be1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533f1be1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533f1be1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533f1be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533f1be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533f1be1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533f1be1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533f1be1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533f1be1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8" cy="5143501"/>
          </a:xfrm>
          <a:prstGeom prst="rect">
            <a:avLst/>
          </a:prstGeom>
          <a:noFill/>
          <a:ln>
            <a:noFill/>
          </a:ln>
        </p:spPr>
      </p:pic>
      <p:sp>
        <p:nvSpPr>
          <p:cNvPr id="55" name="Google Shape;55;p13"/>
          <p:cNvSpPr txBox="1"/>
          <p:nvPr>
            <p:ph idx="4294967295" type="title"/>
          </p:nvPr>
        </p:nvSpPr>
        <p:spPr>
          <a:xfrm>
            <a:off x="311700" y="195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ca" sz="2500">
                <a:solidFill>
                  <a:srgbClr val="FFFFFF"/>
                </a:solidFill>
                <a:highlight>
                  <a:srgbClr val="D9D2E9"/>
                </a:highlight>
              </a:rPr>
              <a:t>Datos y Pesas: Análisis del Crecimiento de la Halterofilia en la Era del CrossFit</a:t>
            </a:r>
            <a:endParaRPr b="1" sz="2500">
              <a:solidFill>
                <a:srgbClr val="FFFFFF"/>
              </a:solidFill>
              <a:highlight>
                <a:srgbClr val="D9D2E9"/>
              </a:highlight>
            </a:endParaRPr>
          </a:p>
        </p:txBody>
      </p:sp>
      <p:sp>
        <p:nvSpPr>
          <p:cNvPr id="56" name="Google Shape;56;p13"/>
          <p:cNvSpPr txBox="1"/>
          <p:nvPr/>
        </p:nvSpPr>
        <p:spPr>
          <a:xfrm>
            <a:off x="1803150" y="4053925"/>
            <a:ext cx="55377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1800">
                <a:solidFill>
                  <a:srgbClr val="FFFFFF"/>
                </a:solidFill>
              </a:rPr>
              <a:t>Presentado por:</a:t>
            </a:r>
            <a:endParaRPr b="1" sz="1800">
              <a:solidFill>
                <a:srgbClr val="FFFFFF"/>
              </a:solidFill>
            </a:endParaRPr>
          </a:p>
          <a:p>
            <a:pPr indent="0" lvl="0" marL="0" rtl="0" algn="ctr">
              <a:spcBef>
                <a:spcPts val="0"/>
              </a:spcBef>
              <a:spcAft>
                <a:spcPts val="0"/>
              </a:spcAft>
              <a:buNone/>
            </a:pPr>
            <a:r>
              <a:rPr b="1" lang="ca" sz="1800">
                <a:solidFill>
                  <a:srgbClr val="FFFFFF"/>
                </a:solidFill>
              </a:rPr>
              <a:t>Sarah Bouzoubaa</a:t>
            </a:r>
            <a:endParaRPr b="1"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323675"/>
            <a:ext cx="8520600" cy="424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0" y="78544"/>
            <a:ext cx="9143999" cy="49864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152400" y="497900"/>
            <a:ext cx="8839204" cy="41476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219700" y="976988"/>
            <a:ext cx="8839204" cy="31895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419800"/>
            <a:ext cx="8520600" cy="414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ca"/>
              <a:t>Finalmente, creamos el DataFrame final y renombramos algunas de las columnas: </a:t>
            </a:r>
            <a:endParaRPr/>
          </a:p>
          <a:p>
            <a:pPr indent="0" lvl="0" marL="0" rtl="0" algn="l">
              <a:spcBef>
                <a:spcPts val="1200"/>
              </a:spcBef>
              <a:spcAft>
                <a:spcPts val="1200"/>
              </a:spcAft>
              <a:buNone/>
            </a:pPr>
            <a:r>
              <a:t/>
            </a:r>
            <a:endParaRPr/>
          </a:p>
        </p:txBody>
      </p:sp>
      <p:pic>
        <p:nvPicPr>
          <p:cNvPr id="131" name="Google Shape;131;p25"/>
          <p:cNvPicPr preferRelativeResize="0"/>
          <p:nvPr/>
        </p:nvPicPr>
        <p:blipFill>
          <a:blip r:embed="rId3">
            <a:alphaModFix/>
          </a:blip>
          <a:stretch>
            <a:fillRect/>
          </a:stretch>
        </p:blipFill>
        <p:spPr>
          <a:xfrm>
            <a:off x="594250" y="1543800"/>
            <a:ext cx="7955499" cy="265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400575"/>
            <a:ext cx="8520600" cy="41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Modificamos los tipos de datos: </a:t>
            </a:r>
            <a:endParaRPr/>
          </a:p>
          <a:p>
            <a:pPr indent="0" lvl="0" marL="0" rtl="0" algn="l">
              <a:spcBef>
                <a:spcPts val="120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431801" y="942325"/>
            <a:ext cx="4205351" cy="3980050"/>
          </a:xfrm>
          <a:prstGeom prst="rect">
            <a:avLst/>
          </a:prstGeom>
          <a:noFill/>
          <a:ln>
            <a:noFill/>
          </a:ln>
        </p:spPr>
      </p:pic>
      <p:pic>
        <p:nvPicPr>
          <p:cNvPr id="138" name="Google Shape;138;p26"/>
          <p:cNvPicPr preferRelativeResize="0"/>
          <p:nvPr/>
        </p:nvPicPr>
        <p:blipFill>
          <a:blip r:embed="rId4">
            <a:alphaModFix/>
          </a:blip>
          <a:stretch>
            <a:fillRect/>
          </a:stretch>
        </p:blipFill>
        <p:spPr>
          <a:xfrm>
            <a:off x="4931175" y="942325"/>
            <a:ext cx="4140199" cy="3980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314050"/>
            <a:ext cx="8520600" cy="42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Ordenamos el conjunto de datos por las columnas ['Genero', 'Categoria', 'Medalla', ‘Fecha’], de tal manera como para que aparezca el podio por </a:t>
            </a:r>
            <a:r>
              <a:rPr lang="ca"/>
              <a:t>categoría</a:t>
            </a:r>
            <a:r>
              <a:rPr lang="ca"/>
              <a:t> y año:</a:t>
            </a:r>
            <a:endParaRPr/>
          </a:p>
          <a:p>
            <a:pPr indent="0" lvl="0" marL="0" rtl="0" algn="l">
              <a:spcBef>
                <a:spcPts val="1200"/>
              </a:spcBef>
              <a:spcAft>
                <a:spcPts val="1200"/>
              </a:spcAft>
              <a:buNone/>
            </a:pPr>
            <a:r>
              <a:t/>
            </a:r>
            <a:endParaRPr/>
          </a:p>
        </p:txBody>
      </p:sp>
      <p:pic>
        <p:nvPicPr>
          <p:cNvPr id="144" name="Google Shape;144;p27"/>
          <p:cNvPicPr preferRelativeResize="0"/>
          <p:nvPr/>
        </p:nvPicPr>
        <p:blipFill>
          <a:blip r:embed="rId3">
            <a:alphaModFix/>
          </a:blip>
          <a:stretch>
            <a:fillRect/>
          </a:stretch>
        </p:blipFill>
        <p:spPr>
          <a:xfrm>
            <a:off x="661950" y="1589500"/>
            <a:ext cx="7448625" cy="2979450"/>
          </a:xfrm>
          <a:prstGeom prst="rect">
            <a:avLst/>
          </a:prstGeom>
          <a:noFill/>
          <a:ln>
            <a:noFill/>
          </a:ln>
        </p:spPr>
      </p:pic>
      <p:sp>
        <p:nvSpPr>
          <p:cNvPr id="145" name="Google Shape;145;p27"/>
          <p:cNvSpPr/>
          <p:nvPr/>
        </p:nvSpPr>
        <p:spPr>
          <a:xfrm>
            <a:off x="1714500" y="2159950"/>
            <a:ext cx="672900" cy="2409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7"/>
          <p:cNvSpPr/>
          <p:nvPr/>
        </p:nvSpPr>
        <p:spPr>
          <a:xfrm>
            <a:off x="2491800" y="2159950"/>
            <a:ext cx="672900" cy="2409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7"/>
          <p:cNvSpPr/>
          <p:nvPr/>
        </p:nvSpPr>
        <p:spPr>
          <a:xfrm>
            <a:off x="3211450" y="2159950"/>
            <a:ext cx="672900" cy="2409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285225"/>
            <a:ext cx="8520600" cy="42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ca" sz="2000">
                <a:solidFill>
                  <a:schemeClr val="dk1"/>
                </a:solidFill>
              </a:rPr>
              <a:t>🧼 Limpieza de Datos (Años 2022, 2023 y 2024)</a:t>
            </a:r>
            <a:endParaRPr sz="2000">
              <a:solidFill>
                <a:schemeClr val="dk1"/>
              </a:solidFill>
            </a:endParaRPr>
          </a:p>
          <a:p>
            <a:pPr indent="0" lvl="0" marL="0" rtl="0" algn="l">
              <a:spcBef>
                <a:spcPts val="1200"/>
              </a:spcBef>
              <a:spcAft>
                <a:spcPts val="0"/>
              </a:spcAft>
              <a:buNone/>
            </a:pPr>
            <a:r>
              <a:rPr lang="ca" sz="1500">
                <a:solidFill>
                  <a:schemeClr val="dk1"/>
                </a:solidFill>
              </a:rPr>
              <a:t>Para los años 2022, 2023 y 2024, los datos fueron obtenidos mediante web scraping desde Wikipedia, accediendo a la URL correspondiente a cada uno de esos años. En este caso, fue necesario crear dos DataFrames por año, ya que los géneros se encontraban en dos tablas separadas. A continuación, agregamos la columna "Género" y asignamos el valor correspondiente a cada registro, así como la columna "Año", que tampoco estaba presente, asignando el año correcto a cada fila. Finalmente, concatenamos ambos DataFrames para obtener uno único por cada año.</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589488" y="535912"/>
            <a:ext cx="7965027" cy="4071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311700" y="314050"/>
            <a:ext cx="8520600" cy="42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Llegados a este punto, creamos el DataFrame uniendo los tres años y de esta manera pasamos al tratamiento de los datos, creación de columnas, etc</a:t>
            </a:r>
            <a:endParaRPr/>
          </a:p>
          <a:p>
            <a:pPr indent="0" lvl="0" marL="0" rtl="0" algn="l">
              <a:spcBef>
                <a:spcPts val="1200"/>
              </a:spcBef>
              <a:spcAft>
                <a:spcPts val="0"/>
              </a:spcAft>
              <a:buNone/>
            </a:pPr>
            <a:r>
              <a:rPr lang="ca"/>
              <a:t>El tratamiento de datos lo hacemos de la misma manera que en la primera fase y nos queda la siguiente estructura:</a:t>
            </a:r>
            <a:endParaRPr/>
          </a:p>
          <a:p>
            <a:pPr indent="0" lvl="0" marL="0" rtl="0" algn="l">
              <a:spcBef>
                <a:spcPts val="1200"/>
              </a:spcBef>
              <a:spcAft>
                <a:spcPts val="1200"/>
              </a:spcAft>
              <a:buNone/>
            </a:pPr>
            <a:r>
              <a:t/>
            </a:r>
            <a:endParaRPr/>
          </a:p>
        </p:txBody>
      </p:sp>
      <p:pic>
        <p:nvPicPr>
          <p:cNvPr id="163" name="Google Shape;163;p30"/>
          <p:cNvPicPr preferRelativeResize="0"/>
          <p:nvPr/>
        </p:nvPicPr>
        <p:blipFill>
          <a:blip r:embed="rId3">
            <a:alphaModFix/>
          </a:blip>
          <a:stretch>
            <a:fillRect/>
          </a:stretch>
        </p:blipFill>
        <p:spPr>
          <a:xfrm>
            <a:off x="2000250" y="2179763"/>
            <a:ext cx="5143500" cy="149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Análisis EDA</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Una vez que hemos estructurado el DataFrame de acuerdo con los requisitos establecidos, aplicamos la función de análisis exploratorio de datos. Con esta etapa completada, hemos iniciado el proceso de análisis detallado, explorando y extrayendo información clave para obtener conclusiones relevantes sobre los datos.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Contexto y Objetivo del Análisis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500">
                <a:solidFill>
                  <a:schemeClr val="dk1"/>
                </a:solidFill>
              </a:rPr>
              <a:t>El CrossFit ha ganado popularidad en la última década, promoviendo ejercicios funcionales y levantamientos olímpicos. A medida que más personas practican CrossFit, la halterofilia ha recibido mayor atención.</a:t>
            </a:r>
            <a:endParaRPr sz="1500">
              <a:solidFill>
                <a:schemeClr val="dk1"/>
              </a:solidFill>
            </a:endParaRPr>
          </a:p>
          <a:p>
            <a:pPr indent="0" lvl="0" marL="0" rtl="0" algn="l">
              <a:spcBef>
                <a:spcPts val="1200"/>
              </a:spcBef>
              <a:spcAft>
                <a:spcPts val="0"/>
              </a:spcAft>
              <a:buNone/>
            </a:pPr>
            <a:r>
              <a:rPr lang="ca" sz="1500">
                <a:solidFill>
                  <a:schemeClr val="dk1"/>
                </a:solidFill>
              </a:rPr>
              <a:t>Partimos de la premisa de que este nuevo deporte, el CrossFit, ha impulsado el interés por la halterofilia en Europa. </a:t>
            </a:r>
            <a:endParaRPr sz="1500">
              <a:solidFill>
                <a:schemeClr val="dk1"/>
              </a:solidFill>
            </a:endParaRPr>
          </a:p>
          <a:p>
            <a:pPr indent="0" lvl="0" marL="0" rtl="0" algn="l">
              <a:spcBef>
                <a:spcPts val="1200"/>
              </a:spcBef>
              <a:spcAft>
                <a:spcPts val="1200"/>
              </a:spcAft>
              <a:buNone/>
            </a:pPr>
            <a:r>
              <a:rPr lang="ca" sz="1500">
                <a:solidFill>
                  <a:schemeClr val="dk1"/>
                </a:solidFill>
              </a:rPr>
              <a:t>A través del análisis de datos de los Campeonatos Europeos de Halterofilia (2019-2024), evaluamos si hay una correlación entre el auge del CrossFit y el crecimiento del número de atletas en la competición.</a:t>
            </a:r>
            <a:endParaRPr sz="1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19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¿Cuántas medallas de cada tipo (oro, plata y bronce) ha ganado cada país en la competición? (Sin considerar el género)</a:t>
            </a:r>
            <a:endParaRPr/>
          </a:p>
        </p:txBody>
      </p:sp>
      <p:pic>
        <p:nvPicPr>
          <p:cNvPr id="175" name="Google Shape;175;p32"/>
          <p:cNvPicPr preferRelativeResize="0"/>
          <p:nvPr/>
        </p:nvPicPr>
        <p:blipFill>
          <a:blip r:embed="rId3">
            <a:alphaModFix/>
          </a:blip>
          <a:stretch>
            <a:fillRect/>
          </a:stretch>
        </p:blipFill>
        <p:spPr>
          <a:xfrm>
            <a:off x="152400" y="1611950"/>
            <a:ext cx="8839199" cy="3162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215250" y="898250"/>
            <a:ext cx="8713498" cy="3347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17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¿Qué país ha logrado la mayor equidad en términos de éxito entre sus atletas femeninos y masculinos?</a:t>
            </a:r>
            <a:endParaRPr/>
          </a:p>
        </p:txBody>
      </p:sp>
      <p:pic>
        <p:nvPicPr>
          <p:cNvPr id="186" name="Google Shape;186;p34"/>
          <p:cNvPicPr preferRelativeResize="0"/>
          <p:nvPr/>
        </p:nvPicPr>
        <p:blipFill>
          <a:blip r:embed="rId3">
            <a:alphaModFix/>
          </a:blip>
          <a:stretch>
            <a:fillRect/>
          </a:stretch>
        </p:blipFill>
        <p:spPr>
          <a:xfrm>
            <a:off x="1421088" y="1211525"/>
            <a:ext cx="6301825" cy="3798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558538" y="152400"/>
            <a:ext cx="8026929"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24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¿En qué país es menor la diferencia entre el promedio de puntos totales conseguidos por atletas femeninos y masculinos?</a:t>
            </a:r>
            <a:endParaRPr/>
          </a:p>
        </p:txBody>
      </p:sp>
      <p:pic>
        <p:nvPicPr>
          <p:cNvPr id="197" name="Google Shape;197;p36"/>
          <p:cNvPicPr preferRelativeResize="0"/>
          <p:nvPr/>
        </p:nvPicPr>
        <p:blipFill>
          <a:blip r:embed="rId3">
            <a:alphaModFix/>
          </a:blip>
          <a:stretch>
            <a:fillRect/>
          </a:stretch>
        </p:blipFill>
        <p:spPr>
          <a:xfrm>
            <a:off x="1680763" y="1500650"/>
            <a:ext cx="5782476" cy="3538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7"/>
          <p:cNvPicPr preferRelativeResize="0"/>
          <p:nvPr/>
        </p:nvPicPr>
        <p:blipFill>
          <a:blip r:embed="rId3">
            <a:alphaModFix/>
          </a:blip>
          <a:stretch>
            <a:fillRect/>
          </a:stretch>
        </p:blipFill>
        <p:spPr>
          <a:xfrm>
            <a:off x="152400" y="152400"/>
            <a:ext cx="8839201" cy="45832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223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¿Qué países tienen el mayor número de atletas en el podio?</a:t>
            </a:r>
            <a:endParaRPr/>
          </a:p>
        </p:txBody>
      </p:sp>
      <p:pic>
        <p:nvPicPr>
          <p:cNvPr id="208" name="Google Shape;208;p38"/>
          <p:cNvPicPr preferRelativeResize="0"/>
          <p:nvPr/>
        </p:nvPicPr>
        <p:blipFill>
          <a:blip r:embed="rId3">
            <a:alphaModFix/>
          </a:blip>
          <a:stretch>
            <a:fillRect/>
          </a:stretch>
        </p:blipFill>
        <p:spPr>
          <a:xfrm>
            <a:off x="737613" y="1058025"/>
            <a:ext cx="7668774" cy="394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9"/>
          <p:cNvPicPr preferRelativeResize="0"/>
          <p:nvPr/>
        </p:nvPicPr>
        <p:blipFill>
          <a:blip r:embed="rId3">
            <a:alphaModFix/>
          </a:blip>
          <a:stretch>
            <a:fillRect/>
          </a:stretch>
        </p:blipFill>
        <p:spPr>
          <a:xfrm>
            <a:off x="152400" y="152400"/>
            <a:ext cx="8839201" cy="454444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20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¿Cómo ha evolucionado el rendimiento de los países entre 2019 y 2021? </a:t>
            </a:r>
            <a:endParaRPr/>
          </a:p>
        </p:txBody>
      </p:sp>
      <p:pic>
        <p:nvPicPr>
          <p:cNvPr id="219" name="Google Shape;219;p40"/>
          <p:cNvPicPr preferRelativeResize="0"/>
          <p:nvPr/>
        </p:nvPicPr>
        <p:blipFill>
          <a:blip r:embed="rId3">
            <a:alphaModFix/>
          </a:blip>
          <a:stretch>
            <a:fillRect/>
          </a:stretch>
        </p:blipFill>
        <p:spPr>
          <a:xfrm>
            <a:off x="1327612" y="1102400"/>
            <a:ext cx="6488775" cy="40026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1"/>
          <p:cNvPicPr preferRelativeResize="0"/>
          <p:nvPr/>
        </p:nvPicPr>
        <p:blipFill>
          <a:blip r:embed="rId3">
            <a:alphaModFix/>
          </a:blip>
          <a:stretch>
            <a:fillRect/>
          </a:stretch>
        </p:blipFill>
        <p:spPr>
          <a:xfrm>
            <a:off x="649900" y="152400"/>
            <a:ext cx="784420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Metodología</a:t>
            </a:r>
            <a:endParaRPr/>
          </a:p>
        </p:txBody>
      </p:sp>
      <p:sp>
        <p:nvSpPr>
          <p:cNvPr id="68" name="Google Shape;68;p15"/>
          <p:cNvSpPr txBox="1"/>
          <p:nvPr>
            <p:ph idx="1" type="body"/>
          </p:nvPr>
        </p:nvSpPr>
        <p:spPr>
          <a:xfrm>
            <a:off x="311700" y="1835075"/>
            <a:ext cx="8520600" cy="3036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ca" sz="1500">
                <a:solidFill>
                  <a:schemeClr val="dk1"/>
                </a:solidFill>
              </a:rPr>
              <a:t>Se han analizado los datos de los </a:t>
            </a:r>
            <a:r>
              <a:rPr b="1" lang="ca" sz="1500">
                <a:solidFill>
                  <a:schemeClr val="dk1"/>
                </a:solidFill>
              </a:rPr>
              <a:t>Campeonatos Europeos de Halterofilia</a:t>
            </a:r>
            <a:r>
              <a:rPr lang="ca" sz="1500">
                <a:solidFill>
                  <a:schemeClr val="dk1"/>
                </a:solidFill>
              </a:rPr>
              <a:t> desde </a:t>
            </a:r>
            <a:r>
              <a:rPr b="1" lang="ca" sz="1500">
                <a:solidFill>
                  <a:schemeClr val="dk1"/>
                </a:solidFill>
              </a:rPr>
              <a:t>2019 hasta 2024</a:t>
            </a:r>
            <a:r>
              <a:rPr lang="ca" sz="1500">
                <a:solidFill>
                  <a:schemeClr val="dk1"/>
                </a:solidFill>
              </a:rPr>
              <a:t>, excluyendo </a:t>
            </a:r>
            <a:r>
              <a:rPr b="1" lang="ca" sz="1500">
                <a:solidFill>
                  <a:schemeClr val="dk1"/>
                </a:solidFill>
              </a:rPr>
              <a:t>2020</a:t>
            </a:r>
            <a:r>
              <a:rPr lang="ca" sz="1500">
                <a:solidFill>
                  <a:schemeClr val="dk1"/>
                </a:solidFill>
              </a:rPr>
              <a:t> debido a la cancelación del evento por la pandemia de la COVID-19.</a:t>
            </a:r>
            <a:endParaRPr sz="1500">
              <a:solidFill>
                <a:schemeClr val="dk1"/>
              </a:solidFill>
            </a:endParaRPr>
          </a:p>
          <a:p>
            <a:pPr indent="0" lvl="0" marL="0" rtl="0" algn="l">
              <a:spcBef>
                <a:spcPts val="1200"/>
              </a:spcBef>
              <a:spcAft>
                <a:spcPts val="0"/>
              </a:spcAft>
              <a:buClr>
                <a:schemeClr val="dk1"/>
              </a:buClr>
              <a:buSzPts val="1100"/>
              <a:buFont typeface="Arial"/>
              <a:buNone/>
            </a:pPr>
            <a:r>
              <a:rPr lang="ca" sz="1500">
                <a:solidFill>
                  <a:schemeClr val="dk1"/>
                </a:solidFill>
              </a:rPr>
              <a:t>La información disponible incluye:</a:t>
            </a:r>
            <a:endParaRPr sz="1500">
              <a:solidFill>
                <a:schemeClr val="dk1"/>
              </a:solidFill>
            </a:endParaRPr>
          </a:p>
          <a:p>
            <a:pPr indent="-323850" lvl="0" marL="457200" rtl="0" algn="l">
              <a:spcBef>
                <a:spcPts val="1200"/>
              </a:spcBef>
              <a:spcAft>
                <a:spcPts val="0"/>
              </a:spcAft>
              <a:buClr>
                <a:schemeClr val="dk1"/>
              </a:buClr>
              <a:buSzPts val="1500"/>
              <a:buChar char="●"/>
            </a:pPr>
            <a:r>
              <a:rPr b="1" lang="ca" sz="1500">
                <a:solidFill>
                  <a:schemeClr val="dk1"/>
                </a:solidFill>
              </a:rPr>
              <a:t>Año de competición</a:t>
            </a:r>
            <a:endParaRPr b="1" sz="1500">
              <a:solidFill>
                <a:schemeClr val="dk1"/>
              </a:solidFill>
            </a:endParaRPr>
          </a:p>
          <a:p>
            <a:pPr indent="-323850" lvl="0" marL="457200" rtl="0" algn="l">
              <a:spcBef>
                <a:spcPts val="0"/>
              </a:spcBef>
              <a:spcAft>
                <a:spcPts val="0"/>
              </a:spcAft>
              <a:buClr>
                <a:schemeClr val="dk1"/>
              </a:buClr>
              <a:buSzPts val="1500"/>
              <a:buChar char="●"/>
            </a:pPr>
            <a:r>
              <a:rPr b="1" lang="ca" sz="1500">
                <a:solidFill>
                  <a:schemeClr val="dk1"/>
                </a:solidFill>
              </a:rPr>
              <a:t>Atletas participantes</a:t>
            </a:r>
            <a:endParaRPr b="1" sz="1500">
              <a:solidFill>
                <a:schemeClr val="dk1"/>
              </a:solidFill>
            </a:endParaRPr>
          </a:p>
          <a:p>
            <a:pPr indent="-323850" lvl="0" marL="457200" rtl="0" algn="l">
              <a:spcBef>
                <a:spcPts val="0"/>
              </a:spcBef>
              <a:spcAft>
                <a:spcPts val="0"/>
              </a:spcAft>
              <a:buClr>
                <a:schemeClr val="dk1"/>
              </a:buClr>
              <a:buSzPts val="1500"/>
              <a:buChar char="●"/>
            </a:pPr>
            <a:r>
              <a:rPr b="1" lang="ca" sz="1500">
                <a:solidFill>
                  <a:schemeClr val="dk1"/>
                </a:solidFill>
              </a:rPr>
              <a:t>Categorías de peso</a:t>
            </a:r>
            <a:endParaRPr b="1" sz="1500">
              <a:solidFill>
                <a:schemeClr val="dk1"/>
              </a:solidFill>
            </a:endParaRPr>
          </a:p>
          <a:p>
            <a:pPr indent="-323850" lvl="0" marL="457200" rtl="0" algn="l">
              <a:spcBef>
                <a:spcPts val="0"/>
              </a:spcBef>
              <a:spcAft>
                <a:spcPts val="0"/>
              </a:spcAft>
              <a:buClr>
                <a:schemeClr val="dk1"/>
              </a:buClr>
              <a:buSzPts val="1500"/>
              <a:buChar char="●"/>
            </a:pPr>
            <a:r>
              <a:rPr b="1" lang="ca" sz="1500">
                <a:solidFill>
                  <a:schemeClr val="dk1"/>
                </a:solidFill>
              </a:rPr>
              <a:t>Resultados obtenidos</a:t>
            </a:r>
            <a:endParaRPr b="1" sz="1500">
              <a:solidFill>
                <a:schemeClr val="dk1"/>
              </a:solidFill>
            </a:endParaRPr>
          </a:p>
          <a:p>
            <a:pPr indent="-323850" lvl="0" marL="457200" rtl="0" algn="l">
              <a:spcBef>
                <a:spcPts val="0"/>
              </a:spcBef>
              <a:spcAft>
                <a:spcPts val="0"/>
              </a:spcAft>
              <a:buClr>
                <a:schemeClr val="dk1"/>
              </a:buClr>
              <a:buSzPts val="1500"/>
              <a:buChar char="●"/>
            </a:pPr>
            <a:r>
              <a:rPr b="1" lang="ca" sz="1500">
                <a:solidFill>
                  <a:schemeClr val="dk1"/>
                </a:solidFill>
              </a:rPr>
              <a:t>Países representados</a:t>
            </a:r>
            <a:endParaRPr b="1" sz="1500">
              <a:solidFill>
                <a:schemeClr val="dk1"/>
              </a:solidFill>
            </a:endParaRPr>
          </a:p>
          <a:p>
            <a:pPr indent="0" lvl="0" marL="0" rtl="0" algn="l">
              <a:spcBef>
                <a:spcPts val="1200"/>
              </a:spcBef>
              <a:spcAft>
                <a:spcPts val="1200"/>
              </a:spcAft>
              <a:buNone/>
            </a:pPr>
            <a:r>
              <a:t/>
            </a:r>
            <a:endParaRPr/>
          </a:p>
        </p:txBody>
      </p:sp>
      <p:sp>
        <p:nvSpPr>
          <p:cNvPr id="69" name="Google Shape;69;p15"/>
          <p:cNvSpPr txBox="1"/>
          <p:nvPr>
            <p:ph type="title"/>
          </p:nvPr>
        </p:nvSpPr>
        <p:spPr>
          <a:xfrm>
            <a:off x="311700" y="1195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2000"/>
              <a:t>📊 Datos Utilizados: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21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¿Cuáles son las categorías de peso más competitivas?</a:t>
            </a:r>
            <a:endParaRPr/>
          </a:p>
        </p:txBody>
      </p:sp>
      <p:pic>
        <p:nvPicPr>
          <p:cNvPr id="230" name="Google Shape;230;p42"/>
          <p:cNvPicPr preferRelativeResize="0"/>
          <p:nvPr/>
        </p:nvPicPr>
        <p:blipFill>
          <a:blip r:embed="rId3">
            <a:alphaModFix/>
          </a:blip>
          <a:stretch>
            <a:fillRect/>
          </a:stretch>
        </p:blipFill>
        <p:spPr>
          <a:xfrm>
            <a:off x="849900" y="862475"/>
            <a:ext cx="7444211" cy="4051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3"/>
          <p:cNvPicPr preferRelativeResize="0"/>
          <p:nvPr/>
        </p:nvPicPr>
        <p:blipFill>
          <a:blip r:embed="rId3">
            <a:alphaModFix/>
          </a:blip>
          <a:stretch>
            <a:fillRect/>
          </a:stretch>
        </p:blipFill>
        <p:spPr>
          <a:xfrm>
            <a:off x="152400" y="152400"/>
            <a:ext cx="8839201" cy="481098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23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¿Existen países que destaquen en una modalidad específica (arrancada vs. dos tiempos)?</a:t>
            </a:r>
            <a:endParaRPr/>
          </a:p>
        </p:txBody>
      </p:sp>
      <p:pic>
        <p:nvPicPr>
          <p:cNvPr id="241" name="Google Shape;241;p44"/>
          <p:cNvPicPr preferRelativeResize="0"/>
          <p:nvPr/>
        </p:nvPicPr>
        <p:blipFill>
          <a:blip r:embed="rId3">
            <a:alphaModFix/>
          </a:blip>
          <a:stretch>
            <a:fillRect/>
          </a:stretch>
        </p:blipFill>
        <p:spPr>
          <a:xfrm>
            <a:off x="748113" y="1078425"/>
            <a:ext cx="7647775" cy="3931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5"/>
          <p:cNvPicPr preferRelativeResize="0"/>
          <p:nvPr/>
        </p:nvPicPr>
        <p:blipFill>
          <a:blip r:embed="rId3">
            <a:alphaModFix/>
          </a:blip>
          <a:stretch>
            <a:fillRect/>
          </a:stretch>
        </p:blipFill>
        <p:spPr>
          <a:xfrm>
            <a:off x="152400" y="152400"/>
            <a:ext cx="8839201" cy="45444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350175" y="223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¿Hay países donde un género destaca claramente sobre el otro?</a:t>
            </a:r>
            <a:endParaRPr/>
          </a:p>
        </p:txBody>
      </p:sp>
      <p:pic>
        <p:nvPicPr>
          <p:cNvPr id="252" name="Google Shape;252;p46"/>
          <p:cNvPicPr preferRelativeResize="0"/>
          <p:nvPr/>
        </p:nvPicPr>
        <p:blipFill>
          <a:blip r:embed="rId3">
            <a:alphaModFix/>
          </a:blip>
          <a:stretch>
            <a:fillRect/>
          </a:stretch>
        </p:blipFill>
        <p:spPr>
          <a:xfrm>
            <a:off x="943488" y="1022575"/>
            <a:ext cx="7333974" cy="3987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7"/>
          <p:cNvPicPr preferRelativeResize="0"/>
          <p:nvPr/>
        </p:nvPicPr>
        <p:blipFill>
          <a:blip r:embed="rId3">
            <a:alphaModFix/>
          </a:blip>
          <a:stretch>
            <a:fillRect/>
          </a:stretch>
        </p:blipFill>
        <p:spPr>
          <a:xfrm>
            <a:off x="152400" y="152400"/>
            <a:ext cx="8839199" cy="479741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311700" y="21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¿El número total de atletas sube anualmente?</a:t>
            </a:r>
            <a:endParaRPr/>
          </a:p>
        </p:txBody>
      </p:sp>
      <p:pic>
        <p:nvPicPr>
          <p:cNvPr id="263" name="Google Shape;263;p48"/>
          <p:cNvPicPr preferRelativeResize="0"/>
          <p:nvPr/>
        </p:nvPicPr>
        <p:blipFill>
          <a:blip r:embed="rId3">
            <a:alphaModFix/>
          </a:blip>
          <a:stretch>
            <a:fillRect/>
          </a:stretch>
        </p:blipFill>
        <p:spPr>
          <a:xfrm>
            <a:off x="1604475" y="939375"/>
            <a:ext cx="5935043" cy="4051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9"/>
          <p:cNvPicPr preferRelativeResize="0"/>
          <p:nvPr/>
        </p:nvPicPr>
        <p:blipFill>
          <a:blip r:embed="rId3">
            <a:alphaModFix/>
          </a:blip>
          <a:stretch>
            <a:fillRect/>
          </a:stretch>
        </p:blipFill>
        <p:spPr>
          <a:xfrm>
            <a:off x="1248400" y="338138"/>
            <a:ext cx="6543675" cy="4467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311700" y="23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¿El número de atletas mujeres y hombres sigue siendo el mismo?</a:t>
            </a:r>
            <a:endParaRPr/>
          </a:p>
        </p:txBody>
      </p:sp>
      <p:pic>
        <p:nvPicPr>
          <p:cNvPr id="274" name="Google Shape;274;p50"/>
          <p:cNvPicPr preferRelativeResize="0"/>
          <p:nvPr/>
        </p:nvPicPr>
        <p:blipFill>
          <a:blip r:embed="rId3">
            <a:alphaModFix/>
          </a:blip>
          <a:stretch>
            <a:fillRect/>
          </a:stretch>
        </p:blipFill>
        <p:spPr>
          <a:xfrm>
            <a:off x="1618575" y="1006700"/>
            <a:ext cx="5906845" cy="4032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1"/>
          <p:cNvPicPr preferRelativeResize="0"/>
          <p:nvPr/>
        </p:nvPicPr>
        <p:blipFill>
          <a:blip r:embed="rId3">
            <a:alphaModFix/>
          </a:blip>
          <a:stretch>
            <a:fillRect/>
          </a:stretch>
        </p:blipFill>
        <p:spPr>
          <a:xfrm>
            <a:off x="1300163" y="338138"/>
            <a:ext cx="6543675" cy="446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800"/>
              <a:t>🛠️ Procesamiento de Datos:</a:t>
            </a:r>
            <a:endParaRPr sz="18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ca" sz="2000">
                <a:solidFill>
                  <a:schemeClr val="dk1"/>
                </a:solidFill>
              </a:rPr>
              <a:t>Extracción</a:t>
            </a:r>
            <a:endParaRPr sz="2000">
              <a:solidFill>
                <a:schemeClr val="dk1"/>
              </a:solidFill>
            </a:endParaRPr>
          </a:p>
          <a:p>
            <a:pPr indent="0" lvl="0" marL="0" rtl="0" algn="l">
              <a:spcBef>
                <a:spcPts val="1200"/>
              </a:spcBef>
              <a:spcAft>
                <a:spcPts val="0"/>
              </a:spcAft>
              <a:buClr>
                <a:schemeClr val="dk1"/>
              </a:buClr>
              <a:buSzPts val="1100"/>
              <a:buFont typeface="Arial"/>
              <a:buNone/>
            </a:pPr>
            <a:r>
              <a:rPr lang="ca" sz="1500">
                <a:solidFill>
                  <a:schemeClr val="dk1"/>
                </a:solidFill>
              </a:rPr>
              <a:t>Se emplearon </a:t>
            </a:r>
            <a:r>
              <a:rPr b="1" lang="ca" sz="1500">
                <a:solidFill>
                  <a:schemeClr val="dk1"/>
                </a:solidFill>
              </a:rPr>
              <a:t>dos métodos</a:t>
            </a:r>
            <a:r>
              <a:rPr lang="ca" sz="1500">
                <a:solidFill>
                  <a:schemeClr val="dk1"/>
                </a:solidFill>
              </a:rPr>
              <a:t> para la obtención de la información:</a:t>
            </a:r>
            <a:endParaRPr sz="1500">
              <a:solidFill>
                <a:schemeClr val="dk1"/>
              </a:solidFill>
            </a:endParaRPr>
          </a:p>
          <a:p>
            <a:pPr indent="-323850" lvl="0" marL="457200" rtl="0" algn="l">
              <a:spcBef>
                <a:spcPts val="1200"/>
              </a:spcBef>
              <a:spcAft>
                <a:spcPts val="0"/>
              </a:spcAft>
              <a:buClr>
                <a:schemeClr val="dk1"/>
              </a:buClr>
              <a:buSzPts val="1500"/>
              <a:buChar char="●"/>
            </a:pPr>
            <a:r>
              <a:rPr lang="ca" sz="1500">
                <a:solidFill>
                  <a:schemeClr val="dk1"/>
                </a:solidFill>
              </a:rPr>
              <a:t>Los datos de </a:t>
            </a:r>
            <a:r>
              <a:rPr b="1" lang="ca" sz="1500">
                <a:solidFill>
                  <a:schemeClr val="dk1"/>
                </a:solidFill>
              </a:rPr>
              <a:t>2019 y 2021</a:t>
            </a:r>
            <a:r>
              <a:rPr lang="ca" sz="1500">
                <a:solidFill>
                  <a:schemeClr val="dk1"/>
                </a:solidFill>
              </a:rPr>
              <a:t> fueron proporcionados en archivos CSV, los cuales fueron cargados y procesados directamente.</a:t>
            </a:r>
            <a:endParaRPr sz="1500">
              <a:solidFill>
                <a:schemeClr val="dk1"/>
              </a:solidFill>
            </a:endParaRPr>
          </a:p>
          <a:p>
            <a:pPr indent="-323850" lvl="0" marL="457200" rtl="0" algn="l">
              <a:spcBef>
                <a:spcPts val="0"/>
              </a:spcBef>
              <a:spcAft>
                <a:spcPts val="0"/>
              </a:spcAft>
              <a:buClr>
                <a:schemeClr val="dk1"/>
              </a:buClr>
              <a:buSzPts val="1500"/>
              <a:buChar char="●"/>
            </a:pPr>
            <a:r>
              <a:rPr lang="ca" sz="1500">
                <a:solidFill>
                  <a:schemeClr val="dk1"/>
                </a:solidFill>
              </a:rPr>
              <a:t>Para los demás años, se aplicó </a:t>
            </a:r>
            <a:r>
              <a:rPr b="1" lang="ca" sz="1500">
                <a:solidFill>
                  <a:schemeClr val="dk1"/>
                </a:solidFill>
              </a:rPr>
              <a:t>Web Scraping</a:t>
            </a:r>
            <a:r>
              <a:rPr lang="ca" sz="1500">
                <a:solidFill>
                  <a:schemeClr val="dk1"/>
                </a:solidFill>
              </a:rPr>
              <a:t> en </a:t>
            </a:r>
            <a:r>
              <a:rPr b="1" lang="ca" sz="1500">
                <a:solidFill>
                  <a:schemeClr val="dk1"/>
                </a:solidFill>
              </a:rPr>
              <a:t>Wikipedia</a:t>
            </a:r>
            <a:r>
              <a:rPr lang="ca" sz="1500">
                <a:solidFill>
                  <a:schemeClr val="dk1"/>
                </a:solidFill>
              </a:rPr>
              <a:t>, siguiendo los requisitos establecidos para la recopilación de datos.</a:t>
            </a:r>
            <a:endParaRPr sz="1500">
              <a:solidFill>
                <a:schemeClr val="dk1"/>
              </a:solidFill>
            </a:endParaRPr>
          </a:p>
          <a:p>
            <a:pPr indent="0" lvl="0" marL="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285225"/>
            <a:ext cx="8520600" cy="42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ca" sz="2000">
                <a:solidFill>
                  <a:schemeClr val="dk1"/>
                </a:solidFill>
              </a:rPr>
              <a:t>🧼 Limpieza de Datos (Años 2019 y 2021)</a:t>
            </a:r>
            <a:endParaRPr sz="2000">
              <a:solidFill>
                <a:schemeClr val="dk1"/>
              </a:solidFill>
            </a:endParaRPr>
          </a:p>
          <a:p>
            <a:pPr indent="0" lvl="0" marL="0" rtl="0" algn="l">
              <a:spcBef>
                <a:spcPts val="1200"/>
              </a:spcBef>
              <a:spcAft>
                <a:spcPts val="0"/>
              </a:spcAft>
              <a:buClr>
                <a:schemeClr val="dk1"/>
              </a:buClr>
              <a:buSzPts val="1100"/>
              <a:buFont typeface="Arial"/>
              <a:buNone/>
            </a:pPr>
            <a:r>
              <a:rPr lang="ca" sz="1500">
                <a:solidFill>
                  <a:schemeClr val="dk1"/>
                </a:solidFill>
              </a:rPr>
              <a:t>Para los años </a:t>
            </a:r>
            <a:r>
              <a:rPr b="1" lang="ca" sz="1500">
                <a:solidFill>
                  <a:schemeClr val="dk1"/>
                </a:solidFill>
              </a:rPr>
              <a:t>2019 y 2021</a:t>
            </a:r>
            <a:r>
              <a:rPr lang="ca" sz="1500">
                <a:solidFill>
                  <a:schemeClr val="dk1"/>
                </a:solidFill>
              </a:rPr>
              <a:t>, los datos se obtuvieron en formato </a:t>
            </a:r>
            <a:r>
              <a:rPr b="1" lang="ca" sz="1500">
                <a:solidFill>
                  <a:schemeClr val="dk1"/>
                </a:solidFill>
              </a:rPr>
              <a:t>CSV</a:t>
            </a:r>
            <a:r>
              <a:rPr lang="ca" sz="1500">
                <a:solidFill>
                  <a:schemeClr val="dk1"/>
                </a:solidFill>
              </a:rPr>
              <a:t>, donde cada archivo contenía información de ambos géneros por separado. Al cargar los datos en un </a:t>
            </a:r>
            <a:r>
              <a:rPr b="1" lang="ca" sz="1500">
                <a:solidFill>
                  <a:schemeClr val="dk1"/>
                </a:solidFill>
              </a:rPr>
              <a:t>DataFrame</a:t>
            </a:r>
            <a:r>
              <a:rPr lang="ca" sz="1500">
                <a:solidFill>
                  <a:schemeClr val="dk1"/>
                </a:solidFill>
              </a:rPr>
              <a:t>, la estructura original era la siguiente:</a:t>
            </a:r>
            <a:endParaRPr sz="1500">
              <a:solidFill>
                <a:schemeClr val="dk1"/>
              </a:solidFill>
            </a:endParaRPr>
          </a:p>
          <a:p>
            <a:pPr indent="-323850" lvl="0" marL="457200" rtl="0" algn="l">
              <a:spcBef>
                <a:spcPts val="1200"/>
              </a:spcBef>
              <a:spcAft>
                <a:spcPts val="0"/>
              </a:spcAft>
              <a:buClr>
                <a:schemeClr val="dk1"/>
              </a:buClr>
              <a:buSzPts val="1500"/>
              <a:buChar char="●"/>
            </a:pPr>
            <a:r>
              <a:rPr b="1" lang="ca" sz="1500">
                <a:solidFill>
                  <a:schemeClr val="dk1"/>
                </a:solidFill>
              </a:rPr>
              <a:t>Eventos</a:t>
            </a:r>
            <a:r>
              <a:rPr lang="ca" sz="1500">
                <a:solidFill>
                  <a:schemeClr val="dk1"/>
                </a:solidFill>
              </a:rPr>
              <a:t>: Categoría de peso y fecha exacta de la competición.</a:t>
            </a:r>
            <a:endParaRPr sz="1500">
              <a:solidFill>
                <a:schemeClr val="dk1"/>
              </a:solidFill>
            </a:endParaRPr>
          </a:p>
          <a:p>
            <a:pPr indent="-323850" lvl="0" marL="457200" rtl="0" algn="l">
              <a:spcBef>
                <a:spcPts val="0"/>
              </a:spcBef>
              <a:spcAft>
                <a:spcPts val="0"/>
              </a:spcAft>
              <a:buClr>
                <a:schemeClr val="dk1"/>
              </a:buClr>
              <a:buSzPts val="1500"/>
              <a:buChar char="●"/>
            </a:pPr>
            <a:r>
              <a:rPr b="1" lang="ca" sz="1500">
                <a:solidFill>
                  <a:schemeClr val="dk1"/>
                </a:solidFill>
              </a:rPr>
              <a:t>Medallas (Oro, Plata y Bronce)</a:t>
            </a:r>
            <a:r>
              <a:rPr lang="ca" sz="1500">
                <a:solidFill>
                  <a:schemeClr val="dk1"/>
                </a:solidFill>
              </a:rPr>
              <a:t>: Cada columna incluía el </a:t>
            </a:r>
            <a:r>
              <a:rPr b="1" lang="ca" sz="1500">
                <a:solidFill>
                  <a:schemeClr val="dk1"/>
                </a:solidFill>
              </a:rPr>
              <a:t>nombre y apellido del atleta</a:t>
            </a:r>
            <a:r>
              <a:rPr lang="ca" sz="1500">
                <a:solidFill>
                  <a:schemeClr val="dk1"/>
                </a:solidFill>
              </a:rPr>
              <a:t>, el </a:t>
            </a:r>
            <a:r>
              <a:rPr b="1" lang="ca" sz="1500">
                <a:solidFill>
                  <a:schemeClr val="dk1"/>
                </a:solidFill>
              </a:rPr>
              <a:t>país por el que compite</a:t>
            </a:r>
            <a:r>
              <a:rPr lang="ca" sz="1500">
                <a:solidFill>
                  <a:schemeClr val="dk1"/>
                </a:solidFill>
              </a:rPr>
              <a:t> y los </a:t>
            </a:r>
            <a:r>
              <a:rPr b="1" lang="ca" sz="1500">
                <a:solidFill>
                  <a:schemeClr val="dk1"/>
                </a:solidFill>
              </a:rPr>
              <a:t>resultados de la competición</a:t>
            </a:r>
            <a:r>
              <a:rPr lang="ca" sz="1500">
                <a:solidFill>
                  <a:schemeClr val="dk1"/>
                </a:solidFill>
              </a:rPr>
              <a:t> (</a:t>
            </a:r>
            <a:r>
              <a:rPr i="1" lang="ca" sz="1500">
                <a:solidFill>
                  <a:schemeClr val="dk1"/>
                </a:solidFill>
              </a:rPr>
              <a:t>Arrancada + Dos Tiempos = Total</a:t>
            </a:r>
            <a:r>
              <a:rPr lang="ca"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b="1" lang="ca" sz="1500">
                <a:solidFill>
                  <a:schemeClr val="dk1"/>
                </a:solidFill>
              </a:rPr>
              <a:t>Año</a:t>
            </a:r>
            <a:r>
              <a:rPr lang="ca" sz="1500">
                <a:solidFill>
                  <a:schemeClr val="dk1"/>
                </a:solidFill>
              </a:rPr>
              <a:t>: Indica la edición del campeonato.</a:t>
            </a:r>
            <a:endParaRPr sz="1500">
              <a:solidFill>
                <a:schemeClr val="dk1"/>
              </a:solidFill>
            </a:endParaRPr>
          </a:p>
          <a:p>
            <a:pPr indent="-323850" lvl="0" marL="457200" rtl="0" algn="l">
              <a:spcBef>
                <a:spcPts val="0"/>
              </a:spcBef>
              <a:spcAft>
                <a:spcPts val="0"/>
              </a:spcAft>
              <a:buClr>
                <a:schemeClr val="dk1"/>
              </a:buClr>
              <a:buSzPts val="1500"/>
              <a:buChar char="●"/>
            </a:pPr>
            <a:r>
              <a:rPr b="1" lang="ca" sz="1500">
                <a:solidFill>
                  <a:schemeClr val="dk1"/>
                </a:solidFill>
              </a:rPr>
              <a:t>Género</a:t>
            </a:r>
            <a:r>
              <a:rPr lang="ca" sz="1500">
                <a:solidFill>
                  <a:schemeClr val="dk1"/>
                </a:solidFill>
              </a:rPr>
              <a:t>: Diferencia entre atletas masculinos y femeninos.</a:t>
            </a:r>
            <a:endParaRPr sz="15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429425"/>
            <a:ext cx="8520600" cy="45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500">
                <a:solidFill>
                  <a:schemeClr val="dk1"/>
                </a:solidFill>
              </a:rPr>
              <a:t>El primer paso fue </a:t>
            </a:r>
            <a:r>
              <a:rPr b="1" lang="ca" sz="1500">
                <a:solidFill>
                  <a:schemeClr val="dk1"/>
                </a:solidFill>
              </a:rPr>
              <a:t>explorar los datos de ambos años</a:t>
            </a:r>
            <a:r>
              <a:rPr lang="ca" sz="1500">
                <a:solidFill>
                  <a:schemeClr val="dk1"/>
                </a:solidFill>
              </a:rPr>
              <a:t> y unificarlos en un </a:t>
            </a:r>
            <a:r>
              <a:rPr b="1" lang="ca" sz="1500">
                <a:solidFill>
                  <a:schemeClr val="dk1"/>
                </a:solidFill>
              </a:rPr>
              <a:t>único DataFrame</a:t>
            </a:r>
            <a:r>
              <a:rPr lang="ca" sz="1500">
                <a:solidFill>
                  <a:schemeClr val="dk1"/>
                </a:solidFill>
              </a:rPr>
              <a:t>. Sin embargo, antes de esto, fue necesario </a:t>
            </a:r>
            <a:r>
              <a:rPr b="1" lang="ca" sz="1500">
                <a:solidFill>
                  <a:schemeClr val="dk1"/>
                </a:solidFill>
              </a:rPr>
              <a:t>corregir el año 2021</a:t>
            </a:r>
            <a:r>
              <a:rPr lang="ca" sz="1500">
                <a:solidFill>
                  <a:schemeClr val="dk1"/>
                </a:solidFill>
              </a:rPr>
              <a:t>, ya que en los datos aparecía registrado como </a:t>
            </a:r>
            <a:r>
              <a:rPr b="1" lang="ca" sz="1500">
                <a:solidFill>
                  <a:schemeClr val="dk1"/>
                </a:solidFill>
              </a:rPr>
              <a:t>2020</a:t>
            </a:r>
            <a:r>
              <a:rPr lang="ca" sz="1500">
                <a:solidFill>
                  <a:schemeClr val="dk1"/>
                </a:solidFill>
              </a:rPr>
              <a:t>. Dado que en </a:t>
            </a:r>
            <a:r>
              <a:rPr b="1" lang="ca" sz="1500">
                <a:solidFill>
                  <a:schemeClr val="dk1"/>
                </a:solidFill>
              </a:rPr>
              <a:t>2020 no se celebró la competición</a:t>
            </a:r>
            <a:r>
              <a:rPr lang="ca" sz="1500">
                <a:solidFill>
                  <a:schemeClr val="dk1"/>
                </a:solidFill>
              </a:rPr>
              <a:t>, y los datos correspondían realmente a </a:t>
            </a:r>
            <a:r>
              <a:rPr b="1" lang="ca" sz="1500">
                <a:solidFill>
                  <a:schemeClr val="dk1"/>
                </a:solidFill>
              </a:rPr>
              <a:t>2021</a:t>
            </a:r>
            <a:r>
              <a:rPr lang="ca" sz="1500">
                <a:solidFill>
                  <a:schemeClr val="dk1"/>
                </a:solidFill>
              </a:rPr>
              <a:t>, realizamos la modificación para asegurar la coherencia del conjunto de datos.</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pic>
        <p:nvPicPr>
          <p:cNvPr id="86" name="Google Shape;86;p18"/>
          <p:cNvPicPr preferRelativeResize="0"/>
          <p:nvPr/>
        </p:nvPicPr>
        <p:blipFill>
          <a:blip r:embed="rId3">
            <a:alphaModFix/>
          </a:blip>
          <a:stretch>
            <a:fillRect/>
          </a:stretch>
        </p:blipFill>
        <p:spPr>
          <a:xfrm>
            <a:off x="491913" y="1869375"/>
            <a:ext cx="8160173" cy="1404750"/>
          </a:xfrm>
          <a:prstGeom prst="rect">
            <a:avLst/>
          </a:prstGeom>
          <a:noFill/>
          <a:ln>
            <a:noFill/>
          </a:ln>
        </p:spPr>
      </p:pic>
      <p:sp>
        <p:nvSpPr>
          <p:cNvPr id="87" name="Google Shape;87;p18"/>
          <p:cNvSpPr/>
          <p:nvPr/>
        </p:nvSpPr>
        <p:spPr>
          <a:xfrm>
            <a:off x="7829025" y="1919600"/>
            <a:ext cx="327000" cy="13170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p18"/>
          <p:cNvPicPr preferRelativeResize="0"/>
          <p:nvPr/>
        </p:nvPicPr>
        <p:blipFill>
          <a:blip r:embed="rId4">
            <a:alphaModFix/>
          </a:blip>
          <a:stretch>
            <a:fillRect/>
          </a:stretch>
        </p:blipFill>
        <p:spPr>
          <a:xfrm>
            <a:off x="491925" y="3595500"/>
            <a:ext cx="8160149" cy="1314550"/>
          </a:xfrm>
          <a:prstGeom prst="rect">
            <a:avLst/>
          </a:prstGeom>
          <a:noFill/>
          <a:ln>
            <a:noFill/>
          </a:ln>
        </p:spPr>
      </p:pic>
      <p:sp>
        <p:nvSpPr>
          <p:cNvPr id="89" name="Google Shape;89;p18"/>
          <p:cNvSpPr/>
          <p:nvPr/>
        </p:nvSpPr>
        <p:spPr>
          <a:xfrm>
            <a:off x="7760300" y="3594275"/>
            <a:ext cx="327000" cy="13170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229525"/>
            <a:ext cx="8520600" cy="482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sz="1500">
                <a:solidFill>
                  <a:schemeClr val="dk1"/>
                </a:solidFill>
              </a:rPr>
              <a:t>Se unificaron ambos </a:t>
            </a:r>
            <a:r>
              <a:rPr b="1" lang="ca" sz="1500">
                <a:solidFill>
                  <a:schemeClr val="dk1"/>
                </a:solidFill>
              </a:rPr>
              <a:t>DataFrames</a:t>
            </a:r>
            <a:r>
              <a:rPr lang="ca" sz="1500">
                <a:solidFill>
                  <a:schemeClr val="dk1"/>
                </a:solidFill>
              </a:rPr>
              <a:t> en un único conjunto de datos que abarca los dos años, utilizando el comando </a:t>
            </a:r>
            <a:r>
              <a:rPr b="1" lang="ca" sz="1500">
                <a:solidFill>
                  <a:srgbClr val="188038"/>
                </a:solidFill>
                <a:latin typeface="Roboto Mono"/>
                <a:ea typeface="Roboto Mono"/>
                <a:cs typeface="Roboto Mono"/>
                <a:sym typeface="Roboto Mono"/>
              </a:rPr>
              <a:t>pd.concat</a:t>
            </a:r>
            <a:r>
              <a:rPr lang="ca" sz="1500">
                <a:solidFill>
                  <a:schemeClr val="dk1"/>
                </a:solidFill>
              </a:rPr>
              <a:t>. Tras la verificación, la estructura resultante es la siguiente:</a:t>
            </a:r>
            <a:br>
              <a:rPr lang="ca">
                <a:solidFill>
                  <a:schemeClr val="dk1"/>
                </a:solidFill>
              </a:rPr>
            </a:br>
            <a:endParaRPr>
              <a:solidFill>
                <a:schemeClr val="dk1"/>
              </a:solidFill>
            </a:endParaRPr>
          </a:p>
        </p:txBody>
      </p:sp>
      <p:pic>
        <p:nvPicPr>
          <p:cNvPr id="95" name="Google Shape;95;p19"/>
          <p:cNvPicPr preferRelativeResize="0"/>
          <p:nvPr/>
        </p:nvPicPr>
        <p:blipFill>
          <a:blip r:embed="rId3">
            <a:alphaModFix/>
          </a:blip>
          <a:stretch>
            <a:fillRect/>
          </a:stretch>
        </p:blipFill>
        <p:spPr>
          <a:xfrm>
            <a:off x="2371725" y="1457325"/>
            <a:ext cx="44005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ca" sz="2000"/>
              <a:t>🧩Estructuración</a:t>
            </a:r>
            <a:endParaRPr sz="2000"/>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sz="1500">
                <a:solidFill>
                  <a:schemeClr val="dk1"/>
                </a:solidFill>
              </a:rPr>
              <a:t>La primera transformación realizada fue </a:t>
            </a:r>
            <a:r>
              <a:rPr b="1" lang="ca" sz="1500">
                <a:solidFill>
                  <a:schemeClr val="dk1"/>
                </a:solidFill>
              </a:rPr>
              <a:t>reorganizar la estructura de las medallas</a:t>
            </a:r>
            <a:r>
              <a:rPr lang="ca" sz="1500">
                <a:solidFill>
                  <a:schemeClr val="dk1"/>
                </a:solidFill>
              </a:rPr>
              <a:t>, eliminando las tres columnas correspondientes a </a:t>
            </a:r>
            <a:r>
              <a:rPr b="1" lang="ca" sz="1500">
                <a:solidFill>
                  <a:schemeClr val="dk1"/>
                </a:solidFill>
              </a:rPr>
              <a:t>Oro, Plata y Bronce</a:t>
            </a:r>
            <a:r>
              <a:rPr lang="ca" sz="1500">
                <a:solidFill>
                  <a:schemeClr val="dk1"/>
                </a:solidFill>
              </a:rPr>
              <a:t>. En su lugar, se crearon dos nuevas columnas: </a:t>
            </a:r>
            <a:r>
              <a:rPr b="1" lang="ca" sz="1500">
                <a:solidFill>
                  <a:schemeClr val="dk1"/>
                </a:solidFill>
              </a:rPr>
              <a:t>"Medalla"</a:t>
            </a:r>
            <a:r>
              <a:rPr lang="ca" sz="1500">
                <a:solidFill>
                  <a:schemeClr val="dk1"/>
                </a:solidFill>
              </a:rPr>
              <a:t> y </a:t>
            </a:r>
            <a:r>
              <a:rPr b="1" lang="ca" sz="1500">
                <a:solidFill>
                  <a:schemeClr val="dk1"/>
                </a:solidFill>
              </a:rPr>
              <a:t>"Atleta"</a:t>
            </a:r>
            <a:r>
              <a:rPr lang="ca" sz="1500">
                <a:solidFill>
                  <a:schemeClr val="dk1"/>
                </a:solidFill>
              </a:rPr>
              <a:t>, lo que permitió una mejor estructuración de los datos. Para ello, utilizamos la función </a:t>
            </a:r>
            <a:r>
              <a:rPr b="1" lang="ca" sz="1500">
                <a:solidFill>
                  <a:srgbClr val="188038"/>
                </a:solidFill>
                <a:latin typeface="Roboto Mono"/>
                <a:ea typeface="Roboto Mono"/>
                <a:cs typeface="Roboto Mono"/>
                <a:sym typeface="Roboto Mono"/>
              </a:rPr>
              <a:t>melt</a:t>
            </a:r>
            <a:r>
              <a:rPr lang="ca" sz="1500">
                <a:solidFill>
                  <a:schemeClr val="dk1"/>
                </a:solidFill>
              </a:rPr>
              <a:t> de Pandas.</a:t>
            </a:r>
            <a:endParaRPr sz="1500"/>
          </a:p>
        </p:txBody>
      </p:sp>
      <p:pic>
        <p:nvPicPr>
          <p:cNvPr id="102" name="Google Shape;102;p20"/>
          <p:cNvPicPr preferRelativeResize="0"/>
          <p:nvPr/>
        </p:nvPicPr>
        <p:blipFill>
          <a:blip r:embed="rId3">
            <a:alphaModFix/>
          </a:blip>
          <a:stretch>
            <a:fillRect/>
          </a:stretch>
        </p:blipFill>
        <p:spPr>
          <a:xfrm>
            <a:off x="1022522" y="2571750"/>
            <a:ext cx="7098950" cy="186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Creación de columnas: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500">
                <a:solidFill>
                  <a:schemeClr val="dk1"/>
                </a:solidFill>
              </a:rPr>
              <a:t>Para crear las columnas necesarias (Fecha, Nombre, Apellido, País, Resultados, Arrancada, Dos tiempos, Total), fue necesario separar los datos de las columnas "Eventos" y "Atletas". Dado que las filas de estas columnas no seguían un formato estandarizado, no pudimos utilizar el método </a:t>
            </a:r>
            <a:r>
              <a:rPr lang="ca" sz="1500">
                <a:solidFill>
                  <a:srgbClr val="188038"/>
                </a:solidFill>
              </a:rPr>
              <a:t>.str.split()</a:t>
            </a:r>
            <a:r>
              <a:rPr lang="ca" sz="1500">
                <a:solidFill>
                  <a:schemeClr val="dk1"/>
                </a:solidFill>
              </a:rPr>
              <a:t>. En su lugar, recurrimos a las expresiones regulares para realizar la separación de manera adecuada.</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pic>
        <p:nvPicPr>
          <p:cNvPr id="109" name="Google Shape;109;p21"/>
          <p:cNvPicPr preferRelativeResize="0"/>
          <p:nvPr/>
        </p:nvPicPr>
        <p:blipFill>
          <a:blip r:embed="rId3">
            <a:alphaModFix/>
          </a:blip>
          <a:stretch>
            <a:fillRect/>
          </a:stretch>
        </p:blipFill>
        <p:spPr>
          <a:xfrm>
            <a:off x="655350" y="2773350"/>
            <a:ext cx="7833302" cy="196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A3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