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4" r:id="rId7"/>
    <p:sldId id="259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6F2CC5-BE19-480D-A984-86DA02490D49}" v="2048" dt="2020-07-08T02:10:27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01320-9B04-45D5-98A1-92EDCDFE5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A792C5-9428-4096-AC25-201C8EFAE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FFD2D7-554E-4780-BCB6-BEE5BFBB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DBA2-5669-402F-A054-0CFB73B2894E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B3B8ED-8F66-49C7-85C1-EFD1F47A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31CE0-5123-4C82-A2E0-73A1B9E6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E4C-856C-4130-A3E2-2349186D2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39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CA3A3-2EFA-4C04-AF8A-E3EA63F1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3EB5DC-A5A7-46C3-B799-505EC168B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54FCAB-2C0B-4B5B-A9F2-D33DF07F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DBA2-5669-402F-A054-0CFB73B2894E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C8BEE-F250-487D-BB71-F595A798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7A6EA-BAEE-41E9-816A-DD6E0595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E4C-856C-4130-A3E2-2349186D2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37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56D58F-9E3E-4F01-B36A-BAF4D822C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E763D4-C708-47F7-9432-84439E096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C4551-8C3A-4E7D-8869-2CB8D210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DBA2-5669-402F-A054-0CFB73B2894E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27B21-3825-4E34-80FE-4FAE8F57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E67F00-C9A0-4D7C-8B13-DB0BBAA2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E4C-856C-4130-A3E2-2349186D2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21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58338-6CF1-48A5-86FF-36543DDC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20D3B1-A643-4FE1-A09A-BCB9602EB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405C54-9FC3-4773-AE60-EB4B7434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DBA2-5669-402F-A054-0CFB73B2894E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1442C5-0DCF-4B21-920B-8C2733734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537611-40BB-435F-9C2B-1003AEC4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E4C-856C-4130-A3E2-2349186D2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54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2D8FD-A15B-4870-AB3C-DFDB5ECF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E5F876-222F-41D4-B25C-1FCA15E62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7768A4-2A34-4760-BCBA-A29ECD2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DBA2-5669-402F-A054-0CFB73B2894E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546F63-60CB-4EE2-B097-6C646A50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C8A33E-CACB-4C55-A81E-C2986933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E4C-856C-4130-A3E2-2349186D2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19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2067D-FCE3-44BF-869F-0C7002814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85541-EB31-4C49-B03D-1EC8427B0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D2563-D324-487A-8733-AE9C8441A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154D0-053F-4C75-872F-ADE5E954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DBA2-5669-402F-A054-0CFB73B2894E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2BD1F0-F132-4023-BA9C-99B27C99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543E80-055D-489C-8D1E-74EB15FE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E4C-856C-4130-A3E2-2349186D2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03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6CB5E-64B0-41A6-B4D0-C60370773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DB5848-4E97-4149-9B5B-D78267B8E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1E03DB-5B72-4941-A174-1C1B7F354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1A9929-2C16-410F-B049-7707F778B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8B0CB3-619E-45B5-A2A5-6E059609B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D35472-35F3-450B-B542-90BE3CD2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DBA2-5669-402F-A054-0CFB73B2894E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8C0904-20C3-490F-B54C-21A24852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56803C-5EBF-47B1-9CF1-2B5B307E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E4C-856C-4130-A3E2-2349186D2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23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B9B65-CBBB-4D6F-B8BE-081E0E07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C73331-EB6C-427C-B0AA-35776293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DBA2-5669-402F-A054-0CFB73B2894E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3B47E9-F8E2-4187-9386-D1F93220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6A1697-5E41-46E4-A4A6-E01DB182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E4C-856C-4130-A3E2-2349186D2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95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E4C6F8-034F-444C-854F-2AF1A602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DBA2-5669-402F-A054-0CFB73B2894E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E54355-8EBC-43A8-8B91-7D36EDBE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CF1F53-029A-415B-8A2D-244D112F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E4C-856C-4130-A3E2-2349186D2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33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82D74-766E-42A8-A59F-CF546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58EAD4-0FAC-4D6C-94C1-1EB117849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0F4231-C0CA-4F83-B3D0-7861B4540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D12047-37CF-42D1-BDF0-F9E330C9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DBA2-5669-402F-A054-0CFB73B2894E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358A3B-BBC8-4E4A-9A57-74F126AA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8CFF28-461B-4C68-AEFF-B3032D1C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E4C-856C-4130-A3E2-2349186D2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66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22144-FBDC-49A9-A031-115528E6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B66E85-1C98-4863-86FB-0C6AA43B0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3514CB-AF4B-4398-A8DA-7D64619C1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95770F-D60F-4420-A2AE-9FEC6EDE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DBA2-5669-402F-A054-0CFB73B2894E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4FA228-D9C5-464C-8AF1-BBF8E20E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6C0FBB-3ABD-4E23-A64C-DAE38261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5DE4C-856C-4130-A3E2-2349186D2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05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FED2E0-033D-4AED-9AD9-CD5163D99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D5E503-0C8E-4FDB-9D0C-0D1B6C57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B551C-7BAA-45A8-B54F-50B1837CD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4DBA2-5669-402F-A054-0CFB73B2894E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A4AEB3-ADB2-4F80-9C96-342657F05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AE98E-C275-4A37-A3AD-4F3D5CCB8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5DE4C-856C-4130-A3E2-2349186D2F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75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5A4AB-BCFA-4688-B69F-80C477C9C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281" y="1122363"/>
            <a:ext cx="10479741" cy="230663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Human-level control through deep reinforcement learning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DQN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269CA5-F8D0-4825-A0CC-A31240C7A7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论文理解</a:t>
            </a:r>
          </a:p>
        </p:txBody>
      </p:sp>
    </p:spTree>
    <p:extLst>
      <p:ext uri="{BB962C8B-B14F-4D97-AF65-F5344CB8AC3E}">
        <p14:creationId xmlns:p14="http://schemas.microsoft.com/office/powerpoint/2010/main" val="1580388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790EB-BDB1-4041-A8D2-44A3460F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908AF-222D-42FF-9937-B6EA61400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将算法应用到</a:t>
            </a:r>
            <a:r>
              <a:rPr lang="en-US" altLang="zh-CN" sz="1800" dirty="0"/>
              <a:t>Atari2600</a:t>
            </a:r>
            <a:r>
              <a:rPr lang="zh-CN" altLang="en-US" sz="1800" dirty="0"/>
              <a:t>游戏中，其中</a:t>
            </a:r>
            <a:r>
              <a:rPr lang="en-US" altLang="zh-CN" sz="1800" dirty="0"/>
              <a:t>49</a:t>
            </a:r>
            <a:r>
              <a:rPr lang="zh-CN" altLang="en-US" sz="1800" dirty="0"/>
              <a:t>个游戏水平超过人类</a:t>
            </a:r>
            <a:endParaRPr lang="en-US" altLang="zh-CN" sz="1800" dirty="0"/>
          </a:p>
          <a:p>
            <a:endParaRPr lang="zh-CN" altLang="en-US" dirty="0"/>
          </a:p>
        </p:txBody>
      </p:sp>
      <p:pic>
        <p:nvPicPr>
          <p:cNvPr id="5" name="图片 4" descr="图片包含 游戏机, 文字, 桌子, 房间&#10;&#10;描述已自动生成">
            <a:extLst>
              <a:ext uri="{FF2B5EF4-FFF2-40B4-BE49-F238E27FC236}">
                <a16:creationId xmlns:a16="http://schemas.microsoft.com/office/drawing/2014/main" id="{AF60E1C6-3293-4717-BC6C-B2DE57615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22" y="2428896"/>
            <a:ext cx="4807828" cy="357185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7DDF7B8-EB19-4EF7-838D-CD4BFCB0C70B}"/>
              </a:ext>
            </a:extLst>
          </p:cNvPr>
          <p:cNvSpPr txBox="1"/>
          <p:nvPr/>
        </p:nvSpPr>
        <p:spPr>
          <a:xfrm>
            <a:off x="6033247" y="2680447"/>
            <a:ext cx="4213412" cy="2647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t-SNE</a:t>
            </a:r>
            <a:r>
              <a:rPr lang="zh-CN" altLang="en-US" dirty="0"/>
              <a:t>算法来可视化高维数据，展示</a:t>
            </a:r>
            <a:r>
              <a:rPr lang="en-US" altLang="zh-CN" dirty="0"/>
              <a:t>DQN</a:t>
            </a:r>
            <a:r>
              <a:rPr lang="zh-CN" altLang="en-US" dirty="0"/>
              <a:t>最后一个隐藏层。说明了相似的</a:t>
            </a:r>
            <a:r>
              <a:rPr lang="en-US" altLang="zh-CN" dirty="0"/>
              <a:t>state</a:t>
            </a:r>
            <a:r>
              <a:rPr lang="zh-CN" altLang="en-US" dirty="0"/>
              <a:t>会放在接近的位置。有时候可能</a:t>
            </a:r>
            <a:r>
              <a:rPr lang="en-US" altLang="zh-CN" dirty="0"/>
              <a:t>state</a:t>
            </a:r>
            <a:r>
              <a:rPr lang="zh-CN" altLang="en-US" dirty="0"/>
              <a:t>不相似，但期望的</a:t>
            </a:r>
            <a:r>
              <a:rPr lang="en-US" altLang="zh-CN" dirty="0"/>
              <a:t>reward</a:t>
            </a:r>
            <a:r>
              <a:rPr lang="zh-CN" altLang="en-US" dirty="0"/>
              <a:t>相近。</a:t>
            </a:r>
            <a:endParaRPr lang="en-US" altLang="zh-CN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DQN</a:t>
            </a:r>
            <a:r>
              <a:rPr lang="zh-CN" altLang="en-US" dirty="0"/>
              <a:t>网络能够从高维的原始输入中学习支持可适应规则的表征。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466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6AABE-DEC6-4EA4-AD2C-6EECC3B0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E68DBC-513A-41BA-9A5D-38A2E4FC5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45B403-0A71-4F9A-ADF4-CBC1FAA6B4A6}"/>
              </a:ext>
            </a:extLst>
          </p:cNvPr>
          <p:cNvSpPr txBox="1"/>
          <p:nvPr/>
        </p:nvSpPr>
        <p:spPr>
          <a:xfrm>
            <a:off x="762000" y="1981199"/>
            <a:ext cx="104438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[1]Volodymyr Mnih1*, </a:t>
            </a:r>
            <a:r>
              <a:rPr lang="en-US" altLang="zh-CN" dirty="0" err="1"/>
              <a:t>Koray</a:t>
            </a:r>
            <a:r>
              <a:rPr lang="en-US" altLang="zh-CN" dirty="0"/>
              <a:t> Kavukcuoglu1*, David Silver1*,</a:t>
            </a:r>
            <a:r>
              <a:rPr lang="en-US" altLang="zh-CN" dirty="0" err="1"/>
              <a:t>etc.Human</a:t>
            </a:r>
            <a:r>
              <a:rPr lang="en-US" altLang="zh-CN" dirty="0"/>
              <a:t>-level control through deep reinforcement learning[J].nature,2015,518:529.</a:t>
            </a:r>
          </a:p>
          <a:p>
            <a:r>
              <a:rPr lang="en-US" altLang="zh-CN" dirty="0"/>
              <a:t>[2]Blog CSDN.</a:t>
            </a:r>
            <a:r>
              <a:rPr lang="zh-CN" altLang="en-US" dirty="0"/>
              <a:t>马尔科夫奖赏过程</a:t>
            </a:r>
            <a:r>
              <a:rPr lang="en-US" altLang="zh-CN" dirty="0"/>
              <a:t>[EB/OL].https://blog.csdn.net/Scythe666/article/details/83109474,2018-10-17.</a:t>
            </a:r>
          </a:p>
          <a:p>
            <a:r>
              <a:rPr lang="en-US" altLang="zh-CN" dirty="0"/>
              <a:t>[3].</a:t>
            </a:r>
            <a:r>
              <a:rPr lang="zh-CN" altLang="en-US" dirty="0"/>
              <a:t>知乎专栏 强化学习（</a:t>
            </a:r>
            <a:r>
              <a:rPr lang="en-US" altLang="zh-CN" dirty="0"/>
              <a:t>Reinforcement Learning</a:t>
            </a:r>
            <a:r>
              <a:rPr lang="zh-CN" altLang="en-US" dirty="0"/>
              <a:t>）知识整理</a:t>
            </a:r>
            <a:r>
              <a:rPr lang="en-US" altLang="zh-CN" dirty="0"/>
              <a:t>[EB/OL].https://zhuanlan.zhihu.com/p/25319023,2019.10.26.</a:t>
            </a:r>
          </a:p>
          <a:p>
            <a:r>
              <a:rPr lang="en-US" altLang="zh-CN" dirty="0"/>
              <a:t>[4]</a:t>
            </a:r>
            <a:r>
              <a:rPr lang="zh-CN" altLang="en-US" dirty="0"/>
              <a:t>简书</a:t>
            </a:r>
            <a:r>
              <a:rPr lang="en-US" altLang="zh-CN" dirty="0"/>
              <a:t>.</a:t>
            </a:r>
            <a:r>
              <a:rPr lang="zh-CN" altLang="en-US" dirty="0"/>
              <a:t>强化学习</a:t>
            </a:r>
            <a:r>
              <a:rPr lang="en-US" altLang="zh-CN" dirty="0"/>
              <a:t>[EB/OL].https://www.jianshu.com/p/f8b71a5e6b4d,2018.03.22.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33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ACAAB-3B98-4B48-98F4-CA8FF057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摘要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4F62F-A29E-4496-B042-A2FD4583C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提出了</a:t>
            </a:r>
            <a:r>
              <a:rPr lang="en-US" altLang="zh-CN" dirty="0"/>
              <a:t>deep Q-network</a:t>
            </a:r>
            <a:r>
              <a:rPr lang="zh-CN" altLang="en-US" dirty="0"/>
              <a:t>，通过端到端的强化学习，可以成功的从高维度输入中学习到策略（</a:t>
            </a:r>
            <a:r>
              <a:rPr lang="en-US" altLang="zh-CN" dirty="0"/>
              <a:t>policies</a:t>
            </a:r>
            <a:r>
              <a:rPr lang="zh-CN" altLang="en-US" dirty="0"/>
              <a:t>），创造一个智能体（</a:t>
            </a:r>
            <a:r>
              <a:rPr lang="en-US" altLang="zh-CN" dirty="0"/>
              <a:t>agent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Atari2600</a:t>
            </a:r>
            <a:r>
              <a:rPr lang="zh-CN" altLang="en-US" dirty="0"/>
              <a:t>中测试了这个智能体，发现它可以达到专业游戏玩家的水平，从而说明它可以完成一些具有挑战性的工作。</a:t>
            </a:r>
          </a:p>
        </p:txBody>
      </p:sp>
    </p:spTree>
    <p:extLst>
      <p:ext uri="{BB962C8B-B14F-4D97-AF65-F5344CB8AC3E}">
        <p14:creationId xmlns:p14="http://schemas.microsoft.com/office/powerpoint/2010/main" val="387557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A5A41-AADF-4C97-9D65-996B8CC9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6743F5-F05F-49AA-B21A-226DF3ED7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强化学习：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800" dirty="0"/>
              <a:t>组成部分：</a:t>
            </a:r>
            <a:r>
              <a:rPr lang="en-US" altLang="zh-CN" sz="1800" dirty="0"/>
              <a:t>Agent</a:t>
            </a:r>
            <a:r>
              <a:rPr lang="zh-CN" altLang="en-US" sz="1800" dirty="0"/>
              <a:t>（智能体）、</a:t>
            </a:r>
            <a:r>
              <a:rPr lang="en-US" altLang="zh-CN" sz="1800" dirty="0"/>
              <a:t>environment(</a:t>
            </a:r>
            <a:r>
              <a:rPr lang="zh-CN" altLang="en-US" sz="1800" dirty="0"/>
              <a:t>环境</a:t>
            </a:r>
            <a:r>
              <a:rPr lang="en-US" altLang="zh-CN" sz="1800" dirty="0"/>
              <a:t>)</a:t>
            </a:r>
            <a:r>
              <a:rPr lang="zh-CN" altLang="en-US" sz="1800" dirty="0"/>
              <a:t>、 </a:t>
            </a:r>
            <a:r>
              <a:rPr lang="en-US" altLang="zh-CN" sz="1800" dirty="0"/>
              <a:t>state</a:t>
            </a:r>
            <a:r>
              <a:rPr lang="zh-CN" altLang="en-US" sz="1800" dirty="0"/>
              <a:t>（状态）、</a:t>
            </a:r>
            <a:r>
              <a:rPr lang="en-US" altLang="zh-CN" sz="1800" dirty="0"/>
              <a:t>action</a:t>
            </a:r>
            <a:r>
              <a:rPr lang="zh-CN" altLang="en-US" sz="1800" dirty="0"/>
              <a:t>（行动）、</a:t>
            </a:r>
            <a:r>
              <a:rPr lang="en-US" altLang="zh-CN" sz="1800" dirty="0"/>
              <a:t>reward</a:t>
            </a:r>
            <a:r>
              <a:rPr lang="zh-CN" altLang="en-US" sz="1800" dirty="0"/>
              <a:t>（奖励）</a:t>
            </a:r>
          </a:p>
        </p:txBody>
      </p:sp>
      <p:pic>
        <p:nvPicPr>
          <p:cNvPr id="5" name="图片 4" descr="地图的截图&#10;&#10;描述已自动生成">
            <a:extLst>
              <a:ext uri="{FF2B5EF4-FFF2-40B4-BE49-F238E27FC236}">
                <a16:creationId xmlns:a16="http://schemas.microsoft.com/office/drawing/2014/main" id="{88A4E4AF-1320-4277-8A17-77542DB55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68" y="2839127"/>
            <a:ext cx="5951736" cy="30863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592E923-8938-44ED-9FC8-3122558B1346}"/>
              </a:ext>
            </a:extLst>
          </p:cNvPr>
          <p:cNvSpPr txBox="1"/>
          <p:nvPr/>
        </p:nvSpPr>
        <p:spPr>
          <a:xfrm>
            <a:off x="7348451" y="3854598"/>
            <a:ext cx="3858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一个智能体基于环境的反馈行动，通过不断与环境交互，最终达到某种目的（</a:t>
            </a:r>
            <a:r>
              <a:rPr lang="en-US" altLang="zh-CN" dirty="0"/>
              <a:t>reward</a:t>
            </a:r>
            <a:r>
              <a:rPr lang="zh-CN" altLang="en-US" dirty="0"/>
              <a:t>（反馈）的值最大）</a:t>
            </a:r>
          </a:p>
        </p:txBody>
      </p:sp>
    </p:spTree>
    <p:extLst>
      <p:ext uri="{BB962C8B-B14F-4D97-AF65-F5344CB8AC3E}">
        <p14:creationId xmlns:p14="http://schemas.microsoft.com/office/powerpoint/2010/main" val="3865518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52922-0979-42D6-B7A8-D33844A2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0825A-3AB6-42F9-B520-8D0F74827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524624" cy="4956175"/>
          </a:xfrm>
        </p:spPr>
        <p:txBody>
          <a:bodyPr/>
          <a:lstStyle/>
          <a:p>
            <a:r>
              <a:rPr lang="zh-CN" altLang="en-US" dirty="0"/>
              <a:t>马尔科夫决策过程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一个状态是马尔科夫的，下一个状态仅取决于当前的状态和当前的动作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回报</a:t>
            </a:r>
            <a:r>
              <a:rPr lang="en-US" altLang="zh-CN" sz="1800" dirty="0"/>
              <a:t>R</a:t>
            </a:r>
            <a:r>
              <a:rPr lang="zh-CN" altLang="en-US" sz="1800" dirty="0"/>
              <a:t>，表示某时刻</a:t>
            </a:r>
            <a:r>
              <a:rPr lang="en-US" altLang="zh-CN" sz="1800" dirty="0"/>
              <a:t>t</a:t>
            </a:r>
            <a:r>
              <a:rPr lang="zh-CN" altLang="en-US" sz="1800" dirty="0"/>
              <a:t>的状态，将具备的回报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价值函数，一个状态未来的潜在价值，回报的期望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/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5678B74A-12E2-4BA3-B0CE-CA946353F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4" y="3275565"/>
            <a:ext cx="3688400" cy="495343"/>
          </a:xfrm>
          <a:prstGeom prst="rect">
            <a:avLst/>
          </a:prstGeom>
        </p:spPr>
      </p:pic>
      <p:pic>
        <p:nvPicPr>
          <p:cNvPr id="7" name="图片 6" descr="图片包含 游戏机&#10;&#10;描述已自动生成">
            <a:extLst>
              <a:ext uri="{FF2B5EF4-FFF2-40B4-BE49-F238E27FC236}">
                <a16:creationId xmlns:a16="http://schemas.microsoft.com/office/drawing/2014/main" id="{A1664D8A-92F1-4FD9-86C9-92CE9C97D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03711"/>
            <a:ext cx="3779848" cy="685859"/>
          </a:xfrm>
          <a:prstGeom prst="rect">
            <a:avLst/>
          </a:prstGeom>
        </p:spPr>
      </p:pic>
      <p:pic>
        <p:nvPicPr>
          <p:cNvPr id="9" name="图片 8" descr="图片包含 游戏机, 物体, 桌子&#10;&#10;描述已自动生成">
            <a:extLst>
              <a:ext uri="{FF2B5EF4-FFF2-40B4-BE49-F238E27FC236}">
                <a16:creationId xmlns:a16="http://schemas.microsoft.com/office/drawing/2014/main" id="{75BC67FF-4762-4FBB-B48B-A437E0038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4" y="5522373"/>
            <a:ext cx="2270957" cy="449619"/>
          </a:xfrm>
          <a:prstGeom prst="rect">
            <a:avLst/>
          </a:prstGeom>
        </p:spPr>
      </p:pic>
      <p:pic>
        <p:nvPicPr>
          <p:cNvPr id="11" name="图片 10" descr="手机屏幕截图&#10;&#10;描述已自动生成">
            <a:extLst>
              <a:ext uri="{FF2B5EF4-FFF2-40B4-BE49-F238E27FC236}">
                <a16:creationId xmlns:a16="http://schemas.microsoft.com/office/drawing/2014/main" id="{47578DD9-FC23-4E2D-8955-B5530D659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827" y="2842914"/>
            <a:ext cx="4564776" cy="255292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E3DDC7A-59E8-45D0-BE82-E70E330EFB96}"/>
              </a:ext>
            </a:extLst>
          </p:cNvPr>
          <p:cNvSpPr/>
          <p:nvPr/>
        </p:nvSpPr>
        <p:spPr>
          <a:xfrm>
            <a:off x="7604872" y="4850938"/>
            <a:ext cx="2937622" cy="67143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5BB8DD4A-6628-4DEE-B666-1D7773E1C480}"/>
              </a:ext>
            </a:extLst>
          </p:cNvPr>
          <p:cNvSpPr/>
          <p:nvPr/>
        </p:nvSpPr>
        <p:spPr>
          <a:xfrm rot="16200000">
            <a:off x="7770159" y="5726206"/>
            <a:ext cx="434788" cy="331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EF2E6DC-5B31-4F93-B9DB-6765820479DD}"/>
              </a:ext>
            </a:extLst>
          </p:cNvPr>
          <p:cNvSpPr txBox="1"/>
          <p:nvPr/>
        </p:nvSpPr>
        <p:spPr>
          <a:xfrm>
            <a:off x="8426591" y="5771491"/>
            <a:ext cx="222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Bellman 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60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5E900-4DDC-4B4D-A865-01872F03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模型建立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1EF04-83CA-4B5E-93C2-001861C32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67590"/>
          </a:xfrm>
        </p:spPr>
        <p:txBody>
          <a:bodyPr/>
          <a:lstStyle/>
          <a:p>
            <a:r>
              <a:rPr lang="en-US" altLang="zh-CN" sz="2000" dirty="0"/>
              <a:t>Agent</a:t>
            </a:r>
            <a:r>
              <a:rPr lang="zh-CN" altLang="en-US" sz="2000" dirty="0"/>
              <a:t>的目标是，通过选择动作，最大化积累未来的奖励（</a:t>
            </a:r>
            <a:r>
              <a:rPr lang="en-US" altLang="zh-CN" sz="2000" dirty="0"/>
              <a:t>reward</a:t>
            </a:r>
            <a:r>
              <a:rPr lang="zh-CN" altLang="en-US" sz="2000" dirty="0"/>
              <a:t>）。用</a:t>
            </a:r>
            <a:r>
              <a:rPr lang="en-US" altLang="zh-CN" sz="2000" dirty="0"/>
              <a:t>CNN</a:t>
            </a:r>
            <a:r>
              <a:rPr lang="zh-CN" altLang="en-US" sz="2000" dirty="0"/>
              <a:t>，近似最优动作价值函数（</a:t>
            </a:r>
            <a:r>
              <a:rPr lang="en-US" altLang="zh-CN" sz="2000" dirty="0"/>
              <a:t>action-value function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A9545C-4978-420B-A79A-49CB96491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667" y="2548819"/>
            <a:ext cx="7360335" cy="6154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06B2B5B-A50D-4E20-9E9F-6BF8B47B2B95}"/>
                  </a:ext>
                </a:extLst>
              </p:cNvPr>
              <p:cNvSpPr txBox="1"/>
              <p:nvPr/>
            </p:nvSpPr>
            <p:spPr>
              <a:xfrm>
                <a:off x="964276" y="4239491"/>
                <a:ext cx="1025790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𝑜𝑏𝑒𝑟𝑠𝑒𝑟𝑣𝑎𝑡𝑖𝑜𝑛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所处状态</m:t>
                    </m:r>
                  </m:oMath>
                </a14:m>
                <a:r>
                  <a:rPr lang="zh-CN" altLang="en-US" dirty="0"/>
                  <a:t>的序列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action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动作的序列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𝑑𝑖𝑠𝑐𝑜𝑢𝑛𝑡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折扣系数，体现未来奖励在当前时刻的价值比例，取值在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之间，接近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，表明侧重考虑近期的收益，接近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，表面侧重考虑远期的收益。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在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时刻</m:t>
                    </m:r>
                  </m:oMath>
                </a14:m>
                <a:r>
                  <a:rPr lang="en-US" altLang="zh-CN" dirty="0"/>
                  <a:t>t</a:t>
                </a:r>
                <a:r>
                  <a:rPr lang="zh-CN" altLang="en-US" dirty="0"/>
                  <a:t>，折扣过后的最大奖励值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a</a:t>
                </a:r>
                <a:r>
                  <a:rPr lang="zh-CN" altLang="en-US" dirty="0"/>
                  <a:t>（动作）和 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（状态）之间存在映射关系，一个状态对应一个动作的概率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06B2B5B-A50D-4E20-9E9F-6BF8B47B2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76" y="4239491"/>
                <a:ext cx="10257906" cy="2031325"/>
              </a:xfrm>
              <a:prstGeom prst="rect">
                <a:avLst/>
              </a:prstGeom>
              <a:blipFill>
                <a:blip r:embed="rId3"/>
                <a:stretch>
                  <a:fillRect l="-475" t="-1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 descr="手机屏幕截图&#10;&#10;描述已自动生成">
            <a:extLst>
              <a:ext uri="{FF2B5EF4-FFF2-40B4-BE49-F238E27FC236}">
                <a16:creationId xmlns:a16="http://schemas.microsoft.com/office/drawing/2014/main" id="{584165A2-E088-41F1-BCA0-4524529E2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98" y="3164273"/>
            <a:ext cx="6115926" cy="91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5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5BAC8-9D47-4E37-93B0-C973CAEF6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5FB687-6EB7-465E-8BFD-565F509DF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Q-Learning</a:t>
            </a:r>
            <a:endParaRPr lang="zh-CN" altLang="en-US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DD931E13-DB60-4F2D-A074-1EF8FD0AA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69" y="2265642"/>
            <a:ext cx="7060277" cy="347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7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94D11-B28A-4269-834A-31274A03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743" y="258325"/>
            <a:ext cx="10433878" cy="876570"/>
          </a:xfrm>
        </p:spPr>
        <p:txBody>
          <a:bodyPr/>
          <a:lstStyle/>
          <a:p>
            <a:r>
              <a:rPr lang="zh-CN" altLang="en-US" dirty="0"/>
              <a:t>模型求解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1B1508-9264-476B-826E-AFEDA3D2D3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4244" y="1281593"/>
                <a:ext cx="10552577" cy="555485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Q-network with weight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b="0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non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𝑙𝑖𝑛𝑒𝑎𝑟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𝑎𝑝𝑝𝑟𝑜𝑥𝑖𝑚𝑎𝑡𝑜𝑟</m:t>
                    </m:r>
                  </m:oMath>
                </a14:m>
                <a:r>
                  <a:rPr lang="en-US" altLang="zh-CN" dirty="0"/>
                  <a:t>):</a:t>
                </a:r>
              </a:p>
              <a:p>
                <a:pPr marL="0" indent="0">
                  <a:buNone/>
                </a:pPr>
                <a:endParaRPr lang="en-US" altLang="zh-CN" b="0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1B1508-9264-476B-826E-AFEDA3D2D3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4244" y="1281593"/>
                <a:ext cx="10552577" cy="5554855"/>
              </a:xfrm>
              <a:blipFill>
                <a:blip r:embed="rId2"/>
                <a:stretch>
                  <a:fillRect l="-1040" t="-1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970224C-3B1A-4FC4-AB30-B7DC9F8E5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79" y="1976277"/>
            <a:ext cx="2403951" cy="483477"/>
          </a:xfrm>
          <a:prstGeom prst="rect">
            <a:avLst/>
          </a:prstGeom>
        </p:spPr>
      </p:pic>
      <p:pic>
        <p:nvPicPr>
          <p:cNvPr id="6" name="图片 5" descr="图片包含 地图, 桌子, 电脑, 灯光&#10;&#10;描述已自动生成">
            <a:extLst>
              <a:ext uri="{FF2B5EF4-FFF2-40B4-BE49-F238E27FC236}">
                <a16:creationId xmlns:a16="http://schemas.microsoft.com/office/drawing/2014/main" id="{A63C159A-92D4-40B6-A25A-BDFB33153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79" y="2718347"/>
            <a:ext cx="7616702" cy="362492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0DB6E4B-CB9A-4E1A-B235-C7DE0168EA0E}"/>
              </a:ext>
            </a:extLst>
          </p:cNvPr>
          <p:cNvSpPr txBox="1"/>
          <p:nvPr/>
        </p:nvSpPr>
        <p:spPr>
          <a:xfrm>
            <a:off x="8390965" y="2949388"/>
            <a:ext cx="2339788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输入是经过处理的</a:t>
            </a:r>
            <a:r>
              <a:rPr lang="en-US" altLang="zh-CN" dirty="0"/>
              <a:t>4</a:t>
            </a:r>
            <a:r>
              <a:rPr lang="zh-CN" altLang="en-US" dirty="0"/>
              <a:t>个连续的</a:t>
            </a:r>
            <a:r>
              <a:rPr lang="en-US" altLang="zh-CN" dirty="0"/>
              <a:t>84x84</a:t>
            </a:r>
            <a:r>
              <a:rPr lang="zh-CN" altLang="en-US" dirty="0"/>
              <a:t>图像，然后经过两个卷积层，两个全连接层，最后输出包含每一个动作</a:t>
            </a:r>
            <a:r>
              <a:rPr lang="en-US" altLang="zh-CN" dirty="0"/>
              <a:t>Q</a:t>
            </a:r>
            <a:r>
              <a:rPr lang="zh-CN" altLang="en-US" dirty="0"/>
              <a:t>值的向量。</a:t>
            </a:r>
          </a:p>
        </p:txBody>
      </p:sp>
    </p:spTree>
    <p:extLst>
      <p:ext uri="{BB962C8B-B14F-4D97-AF65-F5344CB8AC3E}">
        <p14:creationId xmlns:p14="http://schemas.microsoft.com/office/powerpoint/2010/main" val="2588435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BF136-F041-4396-BE8E-EC1773CD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B2AB2A-E5BE-45D3-9D42-851C9F6BE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损失函数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梯度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 descr="手机屏幕的截图&#10;&#10;描述已自动生成">
            <a:extLst>
              <a:ext uri="{FF2B5EF4-FFF2-40B4-BE49-F238E27FC236}">
                <a16:creationId xmlns:a16="http://schemas.microsoft.com/office/drawing/2014/main" id="{B337DFDD-6F72-4C30-AFE6-ED3057111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61" y="2361837"/>
            <a:ext cx="5384343" cy="11346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A418C6-8E72-40D3-BC35-639EFD207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24" y="5132267"/>
            <a:ext cx="5563082" cy="60965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993DF-406C-4607-AE7E-1AD1E02FCFA2}"/>
              </a:ext>
            </a:extLst>
          </p:cNvPr>
          <p:cNvSpPr txBox="1"/>
          <p:nvPr/>
        </p:nvSpPr>
        <p:spPr>
          <a:xfrm>
            <a:off x="7553325" y="1825625"/>
            <a:ext cx="418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FF6ECAF-8116-4072-982C-20EA962325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98" y="3393955"/>
            <a:ext cx="4358577" cy="661133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8641F743-8C44-42D3-B7F0-3E7DAEED84F3}"/>
              </a:ext>
            </a:extLst>
          </p:cNvPr>
          <p:cNvSpPr/>
          <p:nvPr/>
        </p:nvSpPr>
        <p:spPr>
          <a:xfrm rot="10800000">
            <a:off x="5738812" y="3644229"/>
            <a:ext cx="714375" cy="160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CBFD6BC-D1FC-4B7E-8527-12E85EC8E95F}"/>
              </a:ext>
            </a:extLst>
          </p:cNvPr>
          <p:cNvSpPr txBox="1"/>
          <p:nvPr/>
        </p:nvSpPr>
        <p:spPr>
          <a:xfrm>
            <a:off x="6689440" y="3496469"/>
            <a:ext cx="12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Target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40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A891D-87C0-4C47-8875-1BF83C12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模型求解</a:t>
            </a:r>
          </a:p>
        </p:txBody>
      </p:sp>
      <p:pic>
        <p:nvPicPr>
          <p:cNvPr id="5" name="内容占位符 4" descr="手机屏幕截图&#10;&#10;描述已自动生成">
            <a:extLst>
              <a:ext uri="{FF2B5EF4-FFF2-40B4-BE49-F238E27FC236}">
                <a16:creationId xmlns:a16="http://schemas.microsoft.com/office/drawing/2014/main" id="{AA151262-2DA1-42A4-9733-3D84D62AA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77" y="1690688"/>
            <a:ext cx="5763878" cy="4500562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6FF3511-C9AA-44E4-9535-9AC9E0AA9AC9}"/>
              </a:ext>
            </a:extLst>
          </p:cNvPr>
          <p:cNvSpPr txBox="1"/>
          <p:nvPr/>
        </p:nvSpPr>
        <p:spPr>
          <a:xfrm>
            <a:off x="7292170" y="1414562"/>
            <a:ext cx="40616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两个方法使其拟合，不发散：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Experience replay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每次更新的时候，随机抽取之前的的一些经历进行学习，打乱经历之间的相关性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增加一个</a:t>
            </a:r>
            <a:r>
              <a:rPr lang="en-US" altLang="zh-CN" dirty="0"/>
              <a:t>target Q</a:t>
            </a:r>
            <a:r>
              <a:rPr lang="zh-CN" altLang="en-US" dirty="0"/>
              <a:t>网络：</a:t>
            </a:r>
            <a:endParaRPr lang="en-US" altLang="zh-CN" dirty="0"/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在计算目标</a:t>
            </a:r>
            <a:r>
              <a:rPr lang="en-US" altLang="zh-CN" dirty="0"/>
              <a:t>Q</a:t>
            </a:r>
            <a:r>
              <a:rPr lang="zh-CN" altLang="en-US" dirty="0"/>
              <a:t>值时使用专门的一个目标</a:t>
            </a:r>
            <a:r>
              <a:rPr lang="en-US" altLang="zh-CN" dirty="0"/>
              <a:t>Q</a:t>
            </a:r>
            <a:r>
              <a:rPr lang="zh-CN" altLang="en-US" dirty="0"/>
              <a:t>网络来计算，而不是直接使用预更新的</a:t>
            </a:r>
            <a:r>
              <a:rPr lang="en-US" altLang="zh-CN" dirty="0"/>
              <a:t>Q</a:t>
            </a:r>
            <a:r>
              <a:rPr lang="zh-CN" altLang="en-US" dirty="0"/>
              <a:t>网络，减少目标计算与当前值的相关性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295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659</Words>
  <Application>Microsoft Office PowerPoint</Application>
  <PresentationFormat>宽屏</PresentationFormat>
  <Paragraphs>59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Times New Roman</vt:lpstr>
      <vt:lpstr>Office 主题​​</vt:lpstr>
      <vt:lpstr>Human-level control through deep reinforcement learning（DQN） </vt:lpstr>
      <vt:lpstr>摘要</vt:lpstr>
      <vt:lpstr>背景知识</vt:lpstr>
      <vt:lpstr>背景知识</vt:lpstr>
      <vt:lpstr>模型建立</vt:lpstr>
      <vt:lpstr>模型求解</vt:lpstr>
      <vt:lpstr>模型求解</vt:lpstr>
      <vt:lpstr>模型求解</vt:lpstr>
      <vt:lpstr>模型求解</vt:lpstr>
      <vt:lpstr>模型结果</vt:lpstr>
      <vt:lpstr>引用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Human-level control through deep reinforcement learning（DQN） </dc:title>
  <dc:creator>m730026139@mail.uic.edu.hk</dc:creator>
  <cp:lastModifiedBy>m730026139@mail.uic.edu.hk</cp:lastModifiedBy>
  <cp:revision>7</cp:revision>
  <dcterms:created xsi:type="dcterms:W3CDTF">2020-07-06T11:17:07Z</dcterms:created>
  <dcterms:modified xsi:type="dcterms:W3CDTF">2020-10-20T03:22:26Z</dcterms:modified>
</cp:coreProperties>
</file>