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0" r:id="rId3"/>
    <p:sldId id="262" r:id="rId4"/>
    <p:sldId id="304" r:id="rId5"/>
    <p:sldId id="303" r:id="rId6"/>
    <p:sldId id="305" r:id="rId7"/>
    <p:sldId id="296" r:id="rId8"/>
    <p:sldId id="300" r:id="rId9"/>
    <p:sldId id="297" r:id="rId10"/>
    <p:sldId id="306" r:id="rId11"/>
    <p:sldId id="298" r:id="rId12"/>
    <p:sldId id="301" r:id="rId13"/>
    <p:sldId id="299" r:id="rId14"/>
    <p:sldId id="307" r:id="rId15"/>
    <p:sldId id="295" r:id="rId16"/>
    <p:sldId id="294" r:id="rId17"/>
    <p:sldId id="308" r:id="rId18"/>
    <p:sldId id="309" r:id="rId19"/>
  </p:sldIdLst>
  <p:sldSz cx="18288000" cy="10287000"/>
  <p:notesSz cx="6858000" cy="9144000"/>
  <p:embeddedFontLs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AAEB"/>
    <a:srgbClr val="E9CDF3"/>
    <a:srgbClr val="BEE0F0"/>
    <a:srgbClr val="F4E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autoAdjust="0"/>
    <p:restoredTop sz="94622" autoAdjust="0"/>
  </p:normalViewPr>
  <p:slideViewPr>
    <p:cSldViewPr>
      <p:cViewPr varScale="1">
        <p:scale>
          <a:sx n="29" d="100"/>
          <a:sy n="29" d="100"/>
        </p:scale>
        <p:origin x="272" y="18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1/relationships/webextension" Target="../webextensions/webextension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1/relationships/webextension" Target="../webextensions/webextension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1/relationships/webextension" Target="../webextensions/webextension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webextension" Target="../webextensions/webextension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21" t="12473" r="3321" b="20477"/>
          <a:stretch/>
        </p:blipFill>
        <p:spPr>
          <a:xfrm>
            <a:off x="0" y="0"/>
            <a:ext cx="18288000" cy="10287000"/>
          </a:xfrm>
          <a:prstGeom prst="rect">
            <a:avLst/>
          </a:prstGeom>
        </p:spPr>
      </p:pic>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12879" y="0"/>
                  </a:moveTo>
                  <a:lnTo>
                    <a:pt x="4261847" y="0"/>
                  </a:lnTo>
                  <a:cubicBezTo>
                    <a:pt x="4268960" y="0"/>
                    <a:pt x="4274726" y="5766"/>
                    <a:pt x="4274726" y="12879"/>
                  </a:cubicBezTo>
                  <a:lnTo>
                    <a:pt x="4274726" y="2154588"/>
                  </a:lnTo>
                  <a:cubicBezTo>
                    <a:pt x="4274726" y="2161701"/>
                    <a:pt x="4268960" y="2167467"/>
                    <a:pt x="4261847" y="2167467"/>
                  </a:cubicBezTo>
                  <a:lnTo>
                    <a:pt x="12879" y="2167467"/>
                  </a:lnTo>
                  <a:cubicBezTo>
                    <a:pt x="5766" y="2167467"/>
                    <a:pt x="0" y="2161701"/>
                    <a:pt x="0" y="2154588"/>
                  </a:cubicBezTo>
                  <a:lnTo>
                    <a:pt x="0" y="12879"/>
                  </a:lnTo>
                  <a:cubicBezTo>
                    <a:pt x="0" y="5766"/>
                    <a:pt x="5766" y="0"/>
                    <a:pt x="12879" y="0"/>
                  </a:cubicBezTo>
                  <a:close/>
                </a:path>
              </a:pathLst>
            </a:custGeom>
            <a:solidFill>
              <a:srgbClr val="FFFFFF"/>
            </a:solidFill>
            <a:ln w="85725">
              <a:solidFill>
                <a:srgbClr val="DAAAEB"/>
              </a:solidFill>
            </a:ln>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rot="-316027">
            <a:off x="4431587" y="3614527"/>
            <a:ext cx="9243287" cy="2696294"/>
            <a:chOff x="0" y="0"/>
            <a:chExt cx="6376262" cy="1859975"/>
          </a:xfrm>
        </p:grpSpPr>
        <p:sp>
          <p:nvSpPr>
            <p:cNvPr id="7" name="Freeform 7"/>
            <p:cNvSpPr/>
            <p:nvPr/>
          </p:nvSpPr>
          <p:spPr>
            <a:xfrm>
              <a:off x="0" y="0"/>
              <a:ext cx="6376262" cy="1859975"/>
            </a:xfrm>
            <a:custGeom>
              <a:avLst/>
              <a:gdLst/>
              <a:ahLst/>
              <a:cxnLst/>
              <a:rect l="l" t="t" r="r" b="b"/>
              <a:pathLst>
                <a:path w="6376262" h="1859975">
                  <a:moveTo>
                    <a:pt x="22614" y="0"/>
                  </a:moveTo>
                  <a:lnTo>
                    <a:pt x="6353648" y="0"/>
                  </a:lnTo>
                  <a:cubicBezTo>
                    <a:pt x="6366137" y="0"/>
                    <a:pt x="6376262" y="10125"/>
                    <a:pt x="6376262" y="22614"/>
                  </a:cubicBezTo>
                  <a:lnTo>
                    <a:pt x="6376262" y="1837360"/>
                  </a:lnTo>
                  <a:cubicBezTo>
                    <a:pt x="6376262" y="1849850"/>
                    <a:pt x="6366137" y="1859975"/>
                    <a:pt x="6353648" y="1859975"/>
                  </a:cubicBezTo>
                  <a:lnTo>
                    <a:pt x="22614" y="1859975"/>
                  </a:lnTo>
                  <a:cubicBezTo>
                    <a:pt x="16617" y="1859975"/>
                    <a:pt x="10865" y="1857592"/>
                    <a:pt x="6624" y="1853351"/>
                  </a:cubicBezTo>
                  <a:cubicBezTo>
                    <a:pt x="2383" y="1849110"/>
                    <a:pt x="0" y="1843358"/>
                    <a:pt x="0" y="1837360"/>
                  </a:cubicBezTo>
                  <a:lnTo>
                    <a:pt x="0" y="22614"/>
                  </a:lnTo>
                  <a:cubicBezTo>
                    <a:pt x="0" y="10125"/>
                    <a:pt x="10125" y="0"/>
                    <a:pt x="22614" y="0"/>
                  </a:cubicBezTo>
                  <a:close/>
                </a:path>
              </a:pathLst>
            </a:custGeom>
            <a:solidFill>
              <a:srgbClr val="37319D"/>
            </a:solidFill>
            <a:ln>
              <a:no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rot="-316027">
            <a:off x="4265202" y="3773576"/>
            <a:ext cx="9243287" cy="2765333"/>
            <a:chOff x="0" y="-47625"/>
            <a:chExt cx="6376262" cy="1907600"/>
          </a:xfrm>
        </p:grpSpPr>
        <p:sp>
          <p:nvSpPr>
            <p:cNvPr id="10" name="Freeform 10"/>
            <p:cNvSpPr/>
            <p:nvPr/>
          </p:nvSpPr>
          <p:spPr>
            <a:xfrm>
              <a:off x="0" y="0"/>
              <a:ext cx="6376262" cy="1859975"/>
            </a:xfrm>
            <a:custGeom>
              <a:avLst/>
              <a:gdLst/>
              <a:ahLst/>
              <a:cxnLst/>
              <a:rect l="l" t="t" r="r" b="b"/>
              <a:pathLst>
                <a:path w="6376262" h="1859975">
                  <a:moveTo>
                    <a:pt x="22614" y="0"/>
                  </a:moveTo>
                  <a:lnTo>
                    <a:pt x="6353648" y="0"/>
                  </a:lnTo>
                  <a:cubicBezTo>
                    <a:pt x="6366137" y="0"/>
                    <a:pt x="6376262" y="10125"/>
                    <a:pt x="6376262" y="22614"/>
                  </a:cubicBezTo>
                  <a:lnTo>
                    <a:pt x="6376262" y="1837360"/>
                  </a:lnTo>
                  <a:cubicBezTo>
                    <a:pt x="6376262" y="1849850"/>
                    <a:pt x="6366137" y="1859975"/>
                    <a:pt x="6353648" y="1859975"/>
                  </a:cubicBezTo>
                  <a:lnTo>
                    <a:pt x="22614" y="1859975"/>
                  </a:lnTo>
                  <a:cubicBezTo>
                    <a:pt x="16617" y="1859975"/>
                    <a:pt x="10865" y="1857592"/>
                    <a:pt x="6624" y="1853351"/>
                  </a:cubicBezTo>
                  <a:cubicBezTo>
                    <a:pt x="2383" y="1849110"/>
                    <a:pt x="0" y="1843358"/>
                    <a:pt x="0" y="1837360"/>
                  </a:cubicBezTo>
                  <a:lnTo>
                    <a:pt x="0" y="22614"/>
                  </a:lnTo>
                  <a:cubicBezTo>
                    <a:pt x="0" y="10125"/>
                    <a:pt x="10125" y="0"/>
                    <a:pt x="22614" y="0"/>
                  </a:cubicBezTo>
                  <a:close/>
                </a:path>
              </a:pathLst>
            </a:custGeom>
            <a:solidFill>
              <a:srgbClr val="FFC744"/>
            </a:solidFill>
            <a:ln w="28575">
              <a:solidFill>
                <a:srgbClr val="37319D"/>
              </a:solidFill>
            </a:ln>
          </p:spPr>
          <p:txBody>
            <a:bodyPr/>
            <a:lstStyle/>
            <a:p>
              <a:endParaRPr lang="en-US" sz="4000" dirty="0"/>
            </a:p>
            <a:p>
              <a:r>
                <a:rPr lang="en-US" sz="4400" dirty="0"/>
                <a:t>	   </a:t>
              </a:r>
              <a:r>
                <a:rPr lang="en-US" sz="6600" b="1" dirty="0"/>
                <a:t>Video games sales</a:t>
              </a:r>
              <a:endParaRPr lang="ar-SA" sz="6600" b="1" dirty="0"/>
            </a:p>
          </p:txBody>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pic>
        <p:nvPicPr>
          <p:cNvPr id="18" name="Picture 1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609259">
            <a:off x="724946" y="534764"/>
            <a:ext cx="2498037" cy="3837766"/>
          </a:xfrm>
          <a:prstGeom prst="rect">
            <a:avLst/>
          </a:prstGeom>
        </p:spPr>
      </p:pic>
      <p:pic>
        <p:nvPicPr>
          <p:cNvPr id="19" name="Picture 1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99036" y="4606020"/>
            <a:ext cx="2675495" cy="1999324"/>
          </a:xfrm>
          <a:prstGeom prst="rect">
            <a:avLst/>
          </a:prstGeom>
        </p:spPr>
      </p:pic>
      <p:pic>
        <p:nvPicPr>
          <p:cNvPr id="20" name="Picture 2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5395665" y="6605345"/>
            <a:ext cx="2892335" cy="23980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81000" y="-1485900"/>
            <a:ext cx="19050000" cy="12954000"/>
          </a:xfrm>
          <a:prstGeom prst="rect">
            <a:avLst/>
          </a:prstGeom>
        </p:spPr>
      </p:pic>
      <p:grpSp>
        <p:nvGrpSpPr>
          <p:cNvPr id="3" name="Group 3"/>
          <p:cNvGrpSpPr/>
          <p:nvPr/>
        </p:nvGrpSpPr>
        <p:grpSpPr>
          <a:xfrm>
            <a:off x="438316" y="307186"/>
            <a:ext cx="17411367" cy="9672628"/>
            <a:chOff x="0" y="0"/>
            <a:chExt cx="4274726" cy="2374761"/>
          </a:xfrm>
        </p:grpSpPr>
        <p:sp>
          <p:nvSpPr>
            <p:cNvPr id="4" name="Freeform 4"/>
            <p:cNvSpPr/>
            <p:nvPr/>
          </p:nvSpPr>
          <p:spPr>
            <a:xfrm>
              <a:off x="0" y="0"/>
              <a:ext cx="4274726" cy="2374761"/>
            </a:xfrm>
            <a:custGeom>
              <a:avLst/>
              <a:gdLst/>
              <a:ahLst/>
              <a:cxnLst/>
              <a:rect l="l" t="t" r="r" b="b"/>
              <a:pathLst>
                <a:path w="4274726" h="2374761">
                  <a:moveTo>
                    <a:pt x="12005" y="0"/>
                  </a:moveTo>
                  <a:lnTo>
                    <a:pt x="4262720" y="0"/>
                  </a:lnTo>
                  <a:cubicBezTo>
                    <a:pt x="4269351" y="0"/>
                    <a:pt x="4274726" y="5375"/>
                    <a:pt x="4274726" y="12005"/>
                  </a:cubicBezTo>
                  <a:lnTo>
                    <a:pt x="4274726" y="2362755"/>
                  </a:lnTo>
                  <a:cubicBezTo>
                    <a:pt x="4274726" y="2365940"/>
                    <a:pt x="4273461" y="2368993"/>
                    <a:pt x="4271209" y="2371245"/>
                  </a:cubicBezTo>
                  <a:cubicBezTo>
                    <a:pt x="4268958" y="2373496"/>
                    <a:pt x="4265904" y="2374761"/>
                    <a:pt x="4262720" y="2374761"/>
                  </a:cubicBezTo>
                  <a:lnTo>
                    <a:pt x="12005" y="2374761"/>
                  </a:lnTo>
                  <a:cubicBezTo>
                    <a:pt x="5375" y="2374761"/>
                    <a:pt x="0" y="2369386"/>
                    <a:pt x="0" y="2362755"/>
                  </a:cubicBezTo>
                  <a:lnTo>
                    <a:pt x="0" y="12005"/>
                  </a:lnTo>
                  <a:cubicBezTo>
                    <a:pt x="0" y="5375"/>
                    <a:pt x="5375" y="0"/>
                    <a:pt x="12005" y="0"/>
                  </a:cubicBezTo>
                  <a:close/>
                </a:path>
              </a:pathLst>
            </a:custGeom>
            <a:solidFill>
              <a:srgbClr val="FFFFFF"/>
            </a:solidFill>
            <a:ln w="85725">
              <a:solidFill>
                <a:srgbClr val="BFE1F1"/>
              </a:solidFill>
            </a:ln>
          </p:spPr>
          <p:txBody>
            <a:bodyPr/>
            <a:lstStyle/>
            <a:p>
              <a:pPr marR="0" lvl="0" algn="ctr">
                <a:lnSpc>
                  <a:spcPct val="150000"/>
                </a:lnSpc>
                <a:spcBef>
                  <a:spcPts val="0"/>
                </a:spcBef>
                <a:spcAft>
                  <a:spcPts val="0"/>
                </a:spcAft>
              </a:pPr>
              <a:r>
                <a:rPr lang="en-US" sz="4000" b="1" dirty="0">
                  <a:effectLst/>
                  <a:ea typeface="Times New Roman" panose="02020603050405020304" pitchFamily="18" charset="0"/>
                </a:rPr>
                <a:t>Analyze the dataset</a:t>
              </a:r>
              <a:endParaRPr lang="en-US" sz="4000" dirty="0">
                <a:effectLst/>
                <a:ea typeface="Times New Roman" panose="02020603050405020304" pitchFamily="18" charset="0"/>
              </a:endParaRPr>
            </a:p>
            <a:p>
              <a:pPr marL="457200" marR="0" lvl="0" indent="-457200">
                <a:lnSpc>
                  <a:spcPct val="150000"/>
                </a:lnSpc>
                <a:spcBef>
                  <a:spcPts val="0"/>
                </a:spcBef>
                <a:spcAft>
                  <a:spcPts val="0"/>
                </a:spcAft>
                <a:buFont typeface="Arial" panose="020B0604020202020204" pitchFamily="34" charset="0"/>
                <a:buChar char="•"/>
                <a:tabLst>
                  <a:tab pos="457200" algn="l"/>
                  <a:tab pos="685800" algn="l"/>
                </a:tabLst>
              </a:pPr>
              <a:endParaRPr lang="en-US" sz="3200" dirty="0">
                <a:effectLst/>
                <a:ea typeface="Times New Roman" panose="02020603050405020304" pitchFamily="18" charset="0"/>
              </a:endParaRPr>
            </a:p>
            <a:p>
              <a:pPr marR="0" lvl="0">
                <a:lnSpc>
                  <a:spcPct val="150000"/>
                </a:lnSpc>
                <a:spcBef>
                  <a:spcPts val="0"/>
                </a:spcBef>
                <a:spcAft>
                  <a:spcPts val="0"/>
                </a:spcAft>
                <a:tabLst>
                  <a:tab pos="457200" algn="l"/>
                  <a:tab pos="685800" algn="l"/>
                </a:tabLst>
              </a:pPr>
              <a:endParaRPr lang="en-US" sz="3200" dirty="0">
                <a:ea typeface="Times New Roman" panose="02020603050405020304" pitchFamily="18" charset="0"/>
              </a:endParaRPr>
            </a:p>
            <a:p>
              <a:pPr marR="0" lvl="0">
                <a:lnSpc>
                  <a:spcPct val="150000"/>
                </a:lnSpc>
                <a:spcBef>
                  <a:spcPts val="0"/>
                </a:spcBef>
                <a:spcAft>
                  <a:spcPts val="0"/>
                </a:spcAft>
                <a:tabLst>
                  <a:tab pos="457200" algn="l"/>
                  <a:tab pos="685800" algn="l"/>
                </a:tabLst>
              </a:pPr>
              <a:endParaRPr lang="en-US" sz="3200" dirty="0">
                <a:effectLst/>
                <a:ea typeface="Times New Roman" panose="02020603050405020304" pitchFamily="18" charset="0"/>
              </a:endParaRPr>
            </a:p>
            <a:p>
              <a:pPr marL="231775" marR="0" lvl="0">
                <a:lnSpc>
                  <a:spcPct val="150000"/>
                </a:lnSpc>
                <a:spcBef>
                  <a:spcPts val="0"/>
                </a:spcBef>
                <a:spcAft>
                  <a:spcPts val="0"/>
                </a:spcAft>
                <a:tabLst>
                  <a:tab pos="457200" algn="l"/>
                  <a:tab pos="685800" algn="l"/>
                </a:tabLst>
              </a:pPr>
              <a:r>
                <a:rPr lang="en-US" sz="3200" dirty="0">
                  <a:effectLst/>
                  <a:ea typeface="Times New Roman" panose="02020603050405020304" pitchFamily="18" charset="0"/>
                </a:rPr>
                <a:t>Top 10 Platforms Based on Total Sales: We determined the platforms with the highest total sales by analyzing the dataset. This analysis helped identify the most popular and commercially successful gaming platforms, providing valuable insights for developers and marketers.</a:t>
              </a:r>
            </a:p>
            <a:p>
              <a:endParaRPr lang="ar-SA" dirty="0"/>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extLst>
      <p:ext uri="{BB962C8B-B14F-4D97-AF65-F5344CB8AC3E}">
        <p14:creationId xmlns:p14="http://schemas.microsoft.com/office/powerpoint/2010/main" val="115869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VizSlides">
                <a:extLst>
                  <a:ext uri="{FF2B5EF4-FFF2-40B4-BE49-F238E27FC236}">
                    <a16:creationId xmlns:a16="http://schemas.microsoft.com/office/drawing/2014/main" id="{7158A979-8CE0-0204-298B-08D750A33EA8}"/>
                  </a:ext>
                </a:extLst>
              </p:cNvPr>
              <p:cNvGraphicFramePr>
                <a:graphicFrameLocks noGrp="1"/>
              </p:cNvGraphicFramePr>
              <p:nvPr>
                <p:extLst>
                  <p:ext uri="{D42A27DB-BD31-4B8C-83A1-F6EECF244321}">
                    <p14:modId xmlns:p14="http://schemas.microsoft.com/office/powerpoint/2010/main" val="4002140720"/>
                  </p:ext>
                </p:extLst>
              </p:nvPr>
            </p:nvGraphicFramePr>
            <p:xfrm>
              <a:off x="304800" y="-114300"/>
              <a:ext cx="18745200" cy="140589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1" title="VizSlides">
                <a:extLst>
                  <a:ext uri="{FF2B5EF4-FFF2-40B4-BE49-F238E27FC236}">
                    <a16:creationId xmlns:a16="http://schemas.microsoft.com/office/drawing/2014/main" id="{7158A979-8CE0-0204-298B-08D750A33EA8}"/>
                  </a:ext>
                </a:extLst>
              </p:cNvPr>
              <p:cNvPicPr>
                <a:picLocks noGrp="1" noRot="1" noChangeAspect="1" noMove="1" noResize="1" noEditPoints="1" noAdjustHandles="1" noChangeArrowheads="1" noChangeShapeType="1"/>
              </p:cNvPicPr>
              <p:nvPr/>
            </p:nvPicPr>
            <p:blipFill>
              <a:blip r:embed="rId3"/>
              <a:stretch>
                <a:fillRect/>
              </a:stretch>
            </p:blipFill>
            <p:spPr>
              <a:xfrm>
                <a:off x="304800" y="-114300"/>
                <a:ext cx="18745200" cy="14058900"/>
              </a:xfrm>
              <a:prstGeom prst="rect">
                <a:avLst/>
              </a:prstGeom>
            </p:spPr>
          </p:pic>
        </mc:Fallback>
      </mc:AlternateContent>
    </p:spTree>
    <p:extLst>
      <p:ext uri="{BB962C8B-B14F-4D97-AF65-F5344CB8AC3E}">
        <p14:creationId xmlns:p14="http://schemas.microsoft.com/office/powerpoint/2010/main" val="45000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21" t="12473" r="3321" b="20477"/>
          <a:stretch/>
        </p:blipFill>
        <p:spPr>
          <a:xfrm>
            <a:off x="0" y="0"/>
            <a:ext cx="18288000" cy="10287000"/>
          </a:xfrm>
          <a:prstGeom prst="rect">
            <a:avLst/>
          </a:prstGeom>
        </p:spPr>
      </p:pic>
      <p:grpSp>
        <p:nvGrpSpPr>
          <p:cNvPr id="3" name="Group 3"/>
          <p:cNvGrpSpPr/>
          <p:nvPr/>
        </p:nvGrpSpPr>
        <p:grpSpPr>
          <a:xfrm>
            <a:off x="438316" y="307186"/>
            <a:ext cx="17411367" cy="9639359"/>
            <a:chOff x="0" y="0"/>
            <a:chExt cx="4585710" cy="2538761"/>
          </a:xfrm>
        </p:grpSpPr>
        <p:sp>
          <p:nvSpPr>
            <p:cNvPr id="4" name="Freeform 4"/>
            <p:cNvSpPr/>
            <p:nvPr/>
          </p:nvSpPr>
          <p:spPr>
            <a:xfrm>
              <a:off x="0" y="0"/>
              <a:ext cx="4585710" cy="2538761"/>
            </a:xfrm>
            <a:custGeom>
              <a:avLst/>
              <a:gdLst/>
              <a:ahLst/>
              <a:cxnLst/>
              <a:rect l="l" t="t" r="r" b="b"/>
              <a:pathLst>
                <a:path w="4585710" h="2538761">
                  <a:moveTo>
                    <a:pt x="12005" y="0"/>
                  </a:moveTo>
                  <a:lnTo>
                    <a:pt x="4573705" y="0"/>
                  </a:lnTo>
                  <a:cubicBezTo>
                    <a:pt x="4576888" y="0"/>
                    <a:pt x="4579942" y="1265"/>
                    <a:pt x="4582194" y="3516"/>
                  </a:cubicBezTo>
                  <a:cubicBezTo>
                    <a:pt x="4584445" y="5768"/>
                    <a:pt x="4585710" y="8821"/>
                    <a:pt x="4585710" y="12005"/>
                  </a:cubicBezTo>
                  <a:lnTo>
                    <a:pt x="4585710" y="2526756"/>
                  </a:lnTo>
                  <a:cubicBezTo>
                    <a:pt x="4585710" y="2533386"/>
                    <a:pt x="4580335" y="2538761"/>
                    <a:pt x="4573705" y="2538761"/>
                  </a:cubicBezTo>
                  <a:lnTo>
                    <a:pt x="12005" y="2538761"/>
                  </a:lnTo>
                  <a:cubicBezTo>
                    <a:pt x="5375" y="2538761"/>
                    <a:pt x="0" y="2533386"/>
                    <a:pt x="0" y="2526756"/>
                  </a:cubicBezTo>
                  <a:lnTo>
                    <a:pt x="0" y="12005"/>
                  </a:lnTo>
                  <a:cubicBezTo>
                    <a:pt x="0" y="5375"/>
                    <a:pt x="5375" y="0"/>
                    <a:pt x="12005" y="0"/>
                  </a:cubicBezTo>
                  <a:close/>
                </a:path>
              </a:pathLst>
            </a:custGeom>
            <a:solidFill>
              <a:srgbClr val="FFFFFF"/>
            </a:solidFill>
            <a:ln w="85725">
              <a:solidFill>
                <a:srgbClr val="DAAAEB"/>
              </a:solidFill>
            </a:ln>
          </p:spPr>
          <p:txBody>
            <a:bodyPr/>
            <a:lstStyle/>
            <a:p>
              <a:pPr algn="ctr">
                <a:lnSpc>
                  <a:spcPct val="150000"/>
                </a:lnSpc>
              </a:pPr>
              <a:r>
                <a:rPr lang="en-US" sz="4000" b="1" dirty="0"/>
                <a:t>Analyze the dataset</a:t>
              </a:r>
            </a:p>
            <a:p>
              <a:pPr marL="174625">
                <a:lnSpc>
                  <a:spcPct val="150000"/>
                </a:lnSpc>
              </a:pPr>
              <a:endParaRPr lang="en-US" sz="3200" dirty="0">
                <a:effectLst/>
                <a:ea typeface="Times New Roman" panose="02020603050405020304" pitchFamily="18" charset="0"/>
              </a:endParaRPr>
            </a:p>
            <a:p>
              <a:pPr marL="174625">
                <a:lnSpc>
                  <a:spcPct val="150000"/>
                </a:lnSpc>
              </a:pPr>
              <a:endParaRPr lang="en-US" sz="3200" dirty="0">
                <a:ea typeface="Times New Roman" panose="02020603050405020304" pitchFamily="18" charset="0"/>
              </a:endParaRPr>
            </a:p>
            <a:p>
              <a:pPr marL="174625">
                <a:lnSpc>
                  <a:spcPct val="150000"/>
                </a:lnSpc>
              </a:pPr>
              <a:endParaRPr lang="en-US" sz="3200" dirty="0">
                <a:effectLst/>
                <a:ea typeface="Times New Roman" panose="02020603050405020304" pitchFamily="18" charset="0"/>
              </a:endParaRPr>
            </a:p>
            <a:p>
              <a:pPr marL="174625">
                <a:lnSpc>
                  <a:spcPct val="150000"/>
                </a:lnSpc>
              </a:pPr>
              <a:r>
                <a:rPr lang="en-US" sz="3200" dirty="0">
                  <a:effectLst/>
                  <a:ea typeface="Times New Roman" panose="02020603050405020304" pitchFamily="18" charset="0"/>
                </a:rPr>
                <a:t>Genre Analysis Based on Number of Games: By examining the dataset's genre attribute, we analyzed the number of games falling within each genre category. This analysis allowed us to identify the most prevalent and sought-after genres in the video game industry.</a:t>
              </a:r>
            </a:p>
            <a:p>
              <a:endParaRPr lang="ar-SA" dirty="0"/>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extLst>
      <p:ext uri="{BB962C8B-B14F-4D97-AF65-F5344CB8AC3E}">
        <p14:creationId xmlns:p14="http://schemas.microsoft.com/office/powerpoint/2010/main" val="1013777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VizSlides">
                <a:extLst>
                  <a:ext uri="{FF2B5EF4-FFF2-40B4-BE49-F238E27FC236}">
                    <a16:creationId xmlns:a16="http://schemas.microsoft.com/office/drawing/2014/main" id="{48AF0F14-93B7-E234-812D-95445737C08D}"/>
                  </a:ext>
                </a:extLst>
              </p:cNvPr>
              <p:cNvGraphicFramePr>
                <a:graphicFrameLocks noGrp="1"/>
              </p:cNvGraphicFramePr>
              <p:nvPr>
                <p:extLst>
                  <p:ext uri="{D42A27DB-BD31-4B8C-83A1-F6EECF244321}">
                    <p14:modId xmlns:p14="http://schemas.microsoft.com/office/powerpoint/2010/main" val="1257470540"/>
                  </p:ext>
                </p:extLst>
              </p:nvPr>
            </p:nvGraphicFramePr>
            <p:xfrm>
              <a:off x="228600" y="0"/>
              <a:ext cx="19050000" cy="142113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1" title="VizSlides">
                <a:extLst>
                  <a:ext uri="{FF2B5EF4-FFF2-40B4-BE49-F238E27FC236}">
                    <a16:creationId xmlns:a16="http://schemas.microsoft.com/office/drawing/2014/main" id="{48AF0F14-93B7-E234-812D-95445737C08D}"/>
                  </a:ext>
                </a:extLst>
              </p:cNvPr>
              <p:cNvPicPr>
                <a:picLocks noGrp="1" noRot="1" noChangeAspect="1" noMove="1" noResize="1" noEditPoints="1" noAdjustHandles="1" noChangeArrowheads="1" noChangeShapeType="1"/>
              </p:cNvPicPr>
              <p:nvPr/>
            </p:nvPicPr>
            <p:blipFill>
              <a:blip r:embed="rId3"/>
              <a:stretch>
                <a:fillRect/>
              </a:stretch>
            </p:blipFill>
            <p:spPr>
              <a:xfrm>
                <a:off x="228600" y="0"/>
                <a:ext cx="19050000" cy="14211300"/>
              </a:xfrm>
              <a:prstGeom prst="rect">
                <a:avLst/>
              </a:prstGeom>
            </p:spPr>
          </p:pic>
        </mc:Fallback>
      </mc:AlternateContent>
    </p:spTree>
    <p:extLst>
      <p:ext uri="{BB962C8B-B14F-4D97-AF65-F5344CB8AC3E}">
        <p14:creationId xmlns:p14="http://schemas.microsoft.com/office/powerpoint/2010/main" val="3797181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21" t="12473" r="3321" b="20477"/>
          <a:stretch/>
        </p:blipFill>
        <p:spPr>
          <a:xfrm>
            <a:off x="0" y="0"/>
            <a:ext cx="18288000" cy="10287000"/>
          </a:xfrm>
          <a:prstGeom prst="rect">
            <a:avLst/>
          </a:prstGeom>
        </p:spPr>
      </p:pic>
      <p:grpSp>
        <p:nvGrpSpPr>
          <p:cNvPr id="3" name="Group 3"/>
          <p:cNvGrpSpPr/>
          <p:nvPr/>
        </p:nvGrpSpPr>
        <p:grpSpPr>
          <a:xfrm>
            <a:off x="438316" y="307186"/>
            <a:ext cx="17411367" cy="9639359"/>
            <a:chOff x="0" y="0"/>
            <a:chExt cx="4585710" cy="2538761"/>
          </a:xfrm>
        </p:grpSpPr>
        <p:sp>
          <p:nvSpPr>
            <p:cNvPr id="4" name="Freeform 4"/>
            <p:cNvSpPr/>
            <p:nvPr/>
          </p:nvSpPr>
          <p:spPr>
            <a:xfrm>
              <a:off x="0" y="0"/>
              <a:ext cx="4585710" cy="2538761"/>
            </a:xfrm>
            <a:custGeom>
              <a:avLst/>
              <a:gdLst/>
              <a:ahLst/>
              <a:cxnLst/>
              <a:rect l="l" t="t" r="r" b="b"/>
              <a:pathLst>
                <a:path w="4585710" h="2538761">
                  <a:moveTo>
                    <a:pt x="12005" y="0"/>
                  </a:moveTo>
                  <a:lnTo>
                    <a:pt x="4573705" y="0"/>
                  </a:lnTo>
                  <a:cubicBezTo>
                    <a:pt x="4576888" y="0"/>
                    <a:pt x="4579942" y="1265"/>
                    <a:pt x="4582194" y="3516"/>
                  </a:cubicBezTo>
                  <a:cubicBezTo>
                    <a:pt x="4584445" y="5768"/>
                    <a:pt x="4585710" y="8821"/>
                    <a:pt x="4585710" y="12005"/>
                  </a:cubicBezTo>
                  <a:lnTo>
                    <a:pt x="4585710" y="2526756"/>
                  </a:lnTo>
                  <a:cubicBezTo>
                    <a:pt x="4585710" y="2533386"/>
                    <a:pt x="4580335" y="2538761"/>
                    <a:pt x="4573705" y="2538761"/>
                  </a:cubicBezTo>
                  <a:lnTo>
                    <a:pt x="12005" y="2538761"/>
                  </a:lnTo>
                  <a:cubicBezTo>
                    <a:pt x="5375" y="2538761"/>
                    <a:pt x="0" y="2533386"/>
                    <a:pt x="0" y="2526756"/>
                  </a:cubicBezTo>
                  <a:lnTo>
                    <a:pt x="0" y="12005"/>
                  </a:lnTo>
                  <a:cubicBezTo>
                    <a:pt x="0" y="5375"/>
                    <a:pt x="5375" y="0"/>
                    <a:pt x="12005" y="0"/>
                  </a:cubicBezTo>
                  <a:close/>
                </a:path>
              </a:pathLst>
            </a:custGeom>
            <a:solidFill>
              <a:srgbClr val="FFFFFF"/>
            </a:solidFill>
            <a:ln w="85725">
              <a:solidFill>
                <a:srgbClr val="DAAAEB"/>
              </a:solidFill>
            </a:ln>
          </p:spPr>
          <p:txBody>
            <a:bodyPr/>
            <a:lstStyle/>
            <a:p>
              <a:pPr algn="ctr">
                <a:lnSpc>
                  <a:spcPct val="150000"/>
                </a:lnSpc>
              </a:pPr>
              <a:r>
                <a:rPr lang="en-US" sz="4000" b="1" dirty="0"/>
                <a:t>Analyze the dataset</a:t>
              </a:r>
            </a:p>
            <a:p>
              <a:pPr>
                <a:lnSpc>
                  <a:spcPct val="150000"/>
                </a:lnSpc>
              </a:pPr>
              <a:endParaRPr lang="en-US" sz="3200" dirty="0">
                <a:effectLst/>
                <a:ea typeface="Times New Roman" panose="02020603050405020304" pitchFamily="18" charset="0"/>
              </a:endParaRPr>
            </a:p>
            <a:p>
              <a:pPr>
                <a:lnSpc>
                  <a:spcPct val="150000"/>
                </a:lnSpc>
              </a:pPr>
              <a:endParaRPr lang="en-US" sz="3200" dirty="0">
                <a:ea typeface="Times New Roman" panose="02020603050405020304" pitchFamily="18" charset="0"/>
              </a:endParaRPr>
            </a:p>
            <a:p>
              <a:pPr>
                <a:lnSpc>
                  <a:spcPct val="150000"/>
                </a:lnSpc>
              </a:pPr>
              <a:endParaRPr lang="en-US" sz="3200" dirty="0">
                <a:effectLst/>
                <a:ea typeface="Times New Roman" panose="02020603050405020304" pitchFamily="18" charset="0"/>
              </a:endParaRPr>
            </a:p>
            <a:p>
              <a:pPr marL="174625">
                <a:lnSpc>
                  <a:spcPct val="150000"/>
                </a:lnSpc>
              </a:pPr>
              <a:r>
                <a:rPr lang="en-US" sz="3200" dirty="0">
                  <a:effectLst/>
                  <a:ea typeface="Times New Roman" panose="02020603050405020304" pitchFamily="18" charset="0"/>
                </a:rPr>
                <a:t>KPI of the profit in Total Sales Analysis Based on Years: We further explored the dataset by examining the total sales figures across different years. This analysis revealed the profit between the last year and the year before it which was between 2016 &amp; 2017.</a:t>
              </a:r>
              <a:endParaRPr lang="ar-SA" dirty="0"/>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extLst>
      <p:ext uri="{BB962C8B-B14F-4D97-AF65-F5344CB8AC3E}">
        <p14:creationId xmlns:p14="http://schemas.microsoft.com/office/powerpoint/2010/main" val="259197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7158A979-8CE0-0204-298B-08D750A33EA8}"/>
                  </a:ext>
                </a:extLst>
              </p:cNvPr>
              <p:cNvGraphicFramePr>
                <a:graphicFrameLocks noGrp="1"/>
              </p:cNvGraphicFramePr>
              <p:nvPr>
                <p:extLst>
                  <p:ext uri="{D42A27DB-BD31-4B8C-83A1-F6EECF244321}">
                    <p14:modId xmlns:p14="http://schemas.microsoft.com/office/powerpoint/2010/main" val="752338832"/>
                  </p:ext>
                </p:extLst>
              </p:nvPr>
            </p:nvGraphicFramePr>
            <p:xfrm>
              <a:off x="228600" y="-266700"/>
              <a:ext cx="19050000" cy="141732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VizSlides">
                <a:extLst>
                  <a:ext uri="{FF2B5EF4-FFF2-40B4-BE49-F238E27FC236}">
                    <a16:creationId xmlns:a16="http://schemas.microsoft.com/office/drawing/2014/main" id="{7158A979-8CE0-0204-298B-08D750A33EA8}"/>
                  </a:ext>
                </a:extLst>
              </p:cNvPr>
              <p:cNvPicPr>
                <a:picLocks noGrp="1" noRot="1" noChangeAspect="1" noMove="1" noResize="1" noEditPoints="1" noAdjustHandles="1" noChangeArrowheads="1" noChangeShapeType="1"/>
              </p:cNvPicPr>
              <p:nvPr/>
            </p:nvPicPr>
            <p:blipFill>
              <a:blip r:embed="rId3"/>
              <a:stretch>
                <a:fillRect/>
              </a:stretch>
            </p:blipFill>
            <p:spPr>
              <a:xfrm>
                <a:off x="228600" y="-266700"/>
                <a:ext cx="19050000" cy="14173200"/>
              </a:xfrm>
              <a:prstGeom prst="rect">
                <a:avLst/>
              </a:prstGeom>
            </p:spPr>
          </p:pic>
        </mc:Fallback>
      </mc:AlternateContent>
    </p:spTree>
    <p:extLst>
      <p:ext uri="{BB962C8B-B14F-4D97-AF65-F5344CB8AC3E}">
        <p14:creationId xmlns:p14="http://schemas.microsoft.com/office/powerpoint/2010/main" val="198061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7E450CBC-1F18-D30D-285F-AB53437D07A7}"/>
                  </a:ext>
                </a:extLst>
              </p:cNvPr>
              <p:cNvGraphicFramePr>
                <a:graphicFrameLocks noGrp="1"/>
              </p:cNvGraphicFramePr>
              <p:nvPr>
                <p:extLst>
                  <p:ext uri="{D42A27DB-BD31-4B8C-83A1-F6EECF244321}">
                    <p14:modId xmlns:p14="http://schemas.microsoft.com/office/powerpoint/2010/main" val="2631079293"/>
                  </p:ext>
                </p:extLst>
              </p:nvPr>
            </p:nvGraphicFramePr>
            <p:xfrm>
              <a:off x="381000" y="-7620"/>
              <a:ext cx="19050000" cy="1068324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VizSlides">
                <a:extLst>
                  <a:ext uri="{FF2B5EF4-FFF2-40B4-BE49-F238E27FC236}">
                    <a16:creationId xmlns:a16="http://schemas.microsoft.com/office/drawing/2014/main" id="{7E450CBC-1F18-D30D-285F-AB53437D07A7}"/>
                  </a:ext>
                </a:extLst>
              </p:cNvPr>
              <p:cNvPicPr>
                <a:picLocks noGrp="1" noRot="1" noChangeAspect="1" noMove="1" noResize="1" noEditPoints="1" noAdjustHandles="1" noChangeArrowheads="1" noChangeShapeType="1"/>
              </p:cNvPicPr>
              <p:nvPr/>
            </p:nvPicPr>
            <p:blipFill>
              <a:blip r:embed="rId3"/>
              <a:stretch>
                <a:fillRect/>
              </a:stretch>
            </p:blipFill>
            <p:spPr>
              <a:xfrm>
                <a:off x="381000" y="-7620"/>
                <a:ext cx="19050000" cy="10683240"/>
              </a:xfrm>
              <a:prstGeom prst="rect">
                <a:avLst/>
              </a:prstGeom>
            </p:spPr>
          </p:pic>
        </mc:Fallback>
      </mc:AlternateContent>
    </p:spTree>
    <p:extLst>
      <p:ext uri="{BB962C8B-B14F-4D97-AF65-F5344CB8AC3E}">
        <p14:creationId xmlns:p14="http://schemas.microsoft.com/office/powerpoint/2010/main" val="4006190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21" t="12473" r="3321" b="20477"/>
          <a:stretch/>
        </p:blipFill>
        <p:spPr>
          <a:xfrm>
            <a:off x="0" y="0"/>
            <a:ext cx="18288000" cy="10287000"/>
          </a:xfrm>
          <a:prstGeom prst="rect">
            <a:avLst/>
          </a:prstGeom>
        </p:spPr>
      </p:pic>
      <p:grpSp>
        <p:nvGrpSpPr>
          <p:cNvPr id="3" name="Group 3"/>
          <p:cNvGrpSpPr/>
          <p:nvPr/>
        </p:nvGrpSpPr>
        <p:grpSpPr>
          <a:xfrm>
            <a:off x="438316" y="307186"/>
            <a:ext cx="17411367" cy="9639359"/>
            <a:chOff x="0" y="0"/>
            <a:chExt cx="4585710" cy="2538761"/>
          </a:xfrm>
        </p:grpSpPr>
        <p:sp>
          <p:nvSpPr>
            <p:cNvPr id="4" name="Freeform 4"/>
            <p:cNvSpPr/>
            <p:nvPr/>
          </p:nvSpPr>
          <p:spPr>
            <a:xfrm>
              <a:off x="0" y="0"/>
              <a:ext cx="4585710" cy="2538761"/>
            </a:xfrm>
            <a:custGeom>
              <a:avLst/>
              <a:gdLst/>
              <a:ahLst/>
              <a:cxnLst/>
              <a:rect l="l" t="t" r="r" b="b"/>
              <a:pathLst>
                <a:path w="4585710" h="2538761">
                  <a:moveTo>
                    <a:pt x="12005" y="0"/>
                  </a:moveTo>
                  <a:lnTo>
                    <a:pt x="4573705" y="0"/>
                  </a:lnTo>
                  <a:cubicBezTo>
                    <a:pt x="4576888" y="0"/>
                    <a:pt x="4579942" y="1265"/>
                    <a:pt x="4582194" y="3516"/>
                  </a:cubicBezTo>
                  <a:cubicBezTo>
                    <a:pt x="4584445" y="5768"/>
                    <a:pt x="4585710" y="8821"/>
                    <a:pt x="4585710" y="12005"/>
                  </a:cubicBezTo>
                  <a:lnTo>
                    <a:pt x="4585710" y="2526756"/>
                  </a:lnTo>
                  <a:cubicBezTo>
                    <a:pt x="4585710" y="2533386"/>
                    <a:pt x="4580335" y="2538761"/>
                    <a:pt x="4573705" y="2538761"/>
                  </a:cubicBezTo>
                  <a:lnTo>
                    <a:pt x="12005" y="2538761"/>
                  </a:lnTo>
                  <a:cubicBezTo>
                    <a:pt x="5375" y="2538761"/>
                    <a:pt x="0" y="2533386"/>
                    <a:pt x="0" y="2526756"/>
                  </a:cubicBezTo>
                  <a:lnTo>
                    <a:pt x="0" y="12005"/>
                  </a:lnTo>
                  <a:cubicBezTo>
                    <a:pt x="0" y="5375"/>
                    <a:pt x="5375" y="0"/>
                    <a:pt x="12005" y="0"/>
                  </a:cubicBezTo>
                  <a:close/>
                </a:path>
              </a:pathLst>
            </a:custGeom>
            <a:solidFill>
              <a:srgbClr val="FFFFFF"/>
            </a:solidFill>
            <a:ln w="85725">
              <a:solidFill>
                <a:srgbClr val="DAAAEB"/>
              </a:solidFill>
            </a:ln>
          </p:spPr>
          <p:txBody>
            <a:bodyPr/>
            <a:lstStyle/>
            <a:p>
              <a:pPr algn="ctr">
                <a:lnSpc>
                  <a:spcPct val="150000"/>
                </a:lnSpc>
              </a:pPr>
              <a:r>
                <a:rPr lang="en-AU" sz="4000" b="1" dirty="0">
                  <a:effectLst/>
                  <a:latin typeface="+mj-lt"/>
                  <a:ea typeface="Times New Roman" panose="02020603050405020304" pitchFamily="18" charset="0"/>
                </a:rPr>
                <a:t>Powerful Tools Used In Tableau</a:t>
              </a:r>
              <a:endParaRPr lang="en-US" sz="2800" dirty="0">
                <a:effectLst/>
                <a:latin typeface="+mj-lt"/>
                <a:ea typeface="Times New Roman" panose="02020603050405020304" pitchFamily="18" charset="0"/>
              </a:endParaRPr>
            </a:p>
            <a:p>
              <a:pPr marL="685800" indent="-457200">
                <a:lnSpc>
                  <a:spcPct val="150000"/>
                </a:lnSpc>
              </a:pPr>
              <a:endParaRPr lang="en-US" sz="2800">
                <a:effectLst/>
                <a:ea typeface="Times New Roman" panose="02020603050405020304" pitchFamily="18" charset="0"/>
              </a:endParaRPr>
            </a:p>
            <a:p>
              <a:pPr marL="685800" indent="-457200">
                <a:lnSpc>
                  <a:spcPct val="150000"/>
                </a:lnSpc>
              </a:pPr>
              <a:r>
                <a:rPr lang="en-US" sz="2800">
                  <a:effectLst/>
                  <a:ea typeface="Times New Roman" panose="02020603050405020304" pitchFamily="18" charset="0"/>
                </a:rPr>
                <a:t>Tableau </a:t>
              </a:r>
              <a:r>
                <a:rPr lang="en-US" sz="2800" dirty="0">
                  <a:effectLst/>
                  <a:ea typeface="Times New Roman" panose="02020603050405020304" pitchFamily="18" charset="0"/>
                </a:rPr>
                <a:t>provides powerful tools for enhancing visualization flexibility and control</a:t>
              </a:r>
            </a:p>
            <a:p>
              <a:pPr marL="685800" indent="-457200">
                <a:lnSpc>
                  <a:spcPct val="150000"/>
                </a:lnSpc>
                <a:buFont typeface="Arial" panose="020B0604020202020204" pitchFamily="34" charset="0"/>
                <a:buChar char="•"/>
              </a:pPr>
              <a:r>
                <a:rPr lang="en-US" sz="2800" dirty="0">
                  <a:ea typeface="Times New Roman" panose="02020603050405020304" pitchFamily="18" charset="0"/>
                </a:rPr>
                <a:t>we implemented a filter for the publisher names. This allowed us to selectively view and analyze data based on specific publishers, enabling us to gain a more focused understanding of their performance in the video game market.</a:t>
              </a:r>
            </a:p>
            <a:p>
              <a:pPr marL="685800" indent="-457200">
                <a:lnSpc>
                  <a:spcPct val="150000"/>
                </a:lnSpc>
                <a:buFont typeface="Arial" panose="020B0604020202020204" pitchFamily="34" charset="0"/>
                <a:buChar char="•"/>
              </a:pPr>
              <a:r>
                <a:rPr lang="en-US" sz="2800" dirty="0">
                  <a:ea typeface="Times New Roman" panose="02020603050405020304" pitchFamily="18" charset="0"/>
                </a:rPr>
                <a:t> Tableau enables visual analysis, supporting the exploration of data through visual storytelling. This feature facilitates the communication of insights on the fly and helps users stay in the flow of analysis.</a:t>
              </a:r>
            </a:p>
            <a:p>
              <a:pPr marL="685800" indent="-457200">
                <a:lnSpc>
                  <a:spcPct val="150000"/>
                </a:lnSpc>
                <a:buFont typeface="Arial" panose="020B0604020202020204" pitchFamily="34" charset="0"/>
                <a:buChar char="•"/>
              </a:pPr>
              <a:r>
                <a:rPr lang="en-US" sz="2800" dirty="0">
                  <a:ea typeface="Times New Roman" panose="02020603050405020304" pitchFamily="18" charset="0"/>
                </a:rPr>
                <a:t>Tableau allows users to transform data analysis into visually compelling representations such as charts, graphs, and histograms.</a:t>
              </a:r>
            </a:p>
            <a:p>
              <a:pPr marL="685800" indent="-457200">
                <a:lnSpc>
                  <a:spcPct val="150000"/>
                </a:lnSpc>
                <a:buFont typeface="Arial" panose="020B0604020202020204" pitchFamily="34" charset="0"/>
                <a:buChar char="•"/>
              </a:pPr>
              <a:r>
                <a:rPr lang="en-US" sz="2800" dirty="0">
                  <a:ea typeface="Times New Roman" panose="02020603050405020304" pitchFamily="18" charset="0"/>
                </a:rPr>
                <a:t>It also offers performance metrics enabling the comparison of the data.</a:t>
              </a:r>
            </a:p>
            <a:p>
              <a:pPr marL="685800" indent="-457200">
                <a:lnSpc>
                  <a:spcPct val="150000"/>
                </a:lnSpc>
                <a:buFont typeface="Arial" panose="020B0604020202020204" pitchFamily="34" charset="0"/>
                <a:buChar char="•"/>
              </a:pPr>
              <a:r>
                <a:rPr lang="en-US" sz="2800" dirty="0">
                  <a:ea typeface="Times New Roman" panose="02020603050405020304" pitchFamily="18" charset="0"/>
                </a:rPr>
                <a:t>Tableau also facilitates easy collaboration and sharing among the group as we can invite each other and choose the responsibilities. By allowing seamless communication and real-time exchange of data.</a:t>
              </a:r>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extLst>
      <p:ext uri="{BB962C8B-B14F-4D97-AF65-F5344CB8AC3E}">
        <p14:creationId xmlns:p14="http://schemas.microsoft.com/office/powerpoint/2010/main" val="1121730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21" t="12473" r="3321" b="20477"/>
          <a:stretch/>
        </p:blipFill>
        <p:spPr>
          <a:xfrm>
            <a:off x="0" y="0"/>
            <a:ext cx="18288000" cy="10287000"/>
          </a:xfrm>
          <a:prstGeom prst="rect">
            <a:avLst/>
          </a:prstGeom>
        </p:spPr>
      </p:pic>
      <p:grpSp>
        <p:nvGrpSpPr>
          <p:cNvPr id="3" name="Group 3"/>
          <p:cNvGrpSpPr/>
          <p:nvPr/>
        </p:nvGrpSpPr>
        <p:grpSpPr>
          <a:xfrm>
            <a:off x="438316" y="307186"/>
            <a:ext cx="17411367" cy="9639359"/>
            <a:chOff x="0" y="0"/>
            <a:chExt cx="4585710" cy="2538761"/>
          </a:xfrm>
        </p:grpSpPr>
        <p:sp>
          <p:nvSpPr>
            <p:cNvPr id="4" name="Freeform 4"/>
            <p:cNvSpPr/>
            <p:nvPr/>
          </p:nvSpPr>
          <p:spPr>
            <a:xfrm>
              <a:off x="0" y="0"/>
              <a:ext cx="4585710" cy="2538761"/>
            </a:xfrm>
            <a:custGeom>
              <a:avLst/>
              <a:gdLst/>
              <a:ahLst/>
              <a:cxnLst/>
              <a:rect l="l" t="t" r="r" b="b"/>
              <a:pathLst>
                <a:path w="4585710" h="2538761">
                  <a:moveTo>
                    <a:pt x="12005" y="0"/>
                  </a:moveTo>
                  <a:lnTo>
                    <a:pt x="4573705" y="0"/>
                  </a:lnTo>
                  <a:cubicBezTo>
                    <a:pt x="4576888" y="0"/>
                    <a:pt x="4579942" y="1265"/>
                    <a:pt x="4582194" y="3516"/>
                  </a:cubicBezTo>
                  <a:cubicBezTo>
                    <a:pt x="4584445" y="5768"/>
                    <a:pt x="4585710" y="8821"/>
                    <a:pt x="4585710" y="12005"/>
                  </a:cubicBezTo>
                  <a:lnTo>
                    <a:pt x="4585710" y="2526756"/>
                  </a:lnTo>
                  <a:cubicBezTo>
                    <a:pt x="4585710" y="2533386"/>
                    <a:pt x="4580335" y="2538761"/>
                    <a:pt x="4573705" y="2538761"/>
                  </a:cubicBezTo>
                  <a:lnTo>
                    <a:pt x="12005" y="2538761"/>
                  </a:lnTo>
                  <a:cubicBezTo>
                    <a:pt x="5375" y="2538761"/>
                    <a:pt x="0" y="2533386"/>
                    <a:pt x="0" y="2526756"/>
                  </a:cubicBezTo>
                  <a:lnTo>
                    <a:pt x="0" y="12005"/>
                  </a:lnTo>
                  <a:cubicBezTo>
                    <a:pt x="0" y="5375"/>
                    <a:pt x="5375" y="0"/>
                    <a:pt x="12005" y="0"/>
                  </a:cubicBezTo>
                  <a:close/>
                </a:path>
              </a:pathLst>
            </a:custGeom>
            <a:solidFill>
              <a:srgbClr val="FFFFFF"/>
            </a:solidFill>
            <a:ln w="85725">
              <a:solidFill>
                <a:srgbClr val="DAAAEB"/>
              </a:solidFill>
            </a:ln>
          </p:spPr>
          <p:txBody>
            <a:bodyPr/>
            <a:lstStyle/>
            <a:p>
              <a:pPr algn="ctr">
                <a:lnSpc>
                  <a:spcPct val="150000"/>
                </a:lnSpc>
              </a:pPr>
              <a:endParaRPr lang="en-US" sz="6000" b="1" dirty="0"/>
            </a:p>
            <a:p>
              <a:pPr algn="ctr">
                <a:lnSpc>
                  <a:spcPct val="150000"/>
                </a:lnSpc>
              </a:pPr>
              <a:endParaRPr lang="en-US" sz="6000" b="1" dirty="0"/>
            </a:p>
            <a:p>
              <a:pPr algn="ctr">
                <a:lnSpc>
                  <a:spcPct val="150000"/>
                </a:lnSpc>
              </a:pPr>
              <a:endParaRPr lang="en-US" sz="6000" b="1" dirty="0"/>
            </a:p>
            <a:p>
              <a:pPr algn="ctr">
                <a:lnSpc>
                  <a:spcPct val="150000"/>
                </a:lnSpc>
              </a:pPr>
              <a:r>
                <a:rPr lang="en-US" sz="6000" b="1" dirty="0"/>
                <a:t>THANK YOU</a:t>
              </a:r>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extLst>
      <p:ext uri="{BB962C8B-B14F-4D97-AF65-F5344CB8AC3E}">
        <p14:creationId xmlns:p14="http://schemas.microsoft.com/office/powerpoint/2010/main" val="358965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70460" y="-1485900"/>
            <a:ext cx="18558459" cy="12420600"/>
          </a:xfrm>
          <a:prstGeom prst="rect">
            <a:avLst/>
          </a:prstGeom>
        </p:spPr>
      </p:pic>
      <p:grpSp>
        <p:nvGrpSpPr>
          <p:cNvPr id="3" name="Group 3"/>
          <p:cNvGrpSpPr/>
          <p:nvPr/>
        </p:nvGrpSpPr>
        <p:grpSpPr>
          <a:xfrm>
            <a:off x="438316" y="113205"/>
            <a:ext cx="17411367" cy="9866609"/>
            <a:chOff x="0" y="-47625"/>
            <a:chExt cx="4274726" cy="2422386"/>
          </a:xfrm>
        </p:grpSpPr>
        <p:sp>
          <p:nvSpPr>
            <p:cNvPr id="4" name="Freeform 4"/>
            <p:cNvSpPr/>
            <p:nvPr/>
          </p:nvSpPr>
          <p:spPr>
            <a:xfrm>
              <a:off x="0" y="0"/>
              <a:ext cx="4274726" cy="2374761"/>
            </a:xfrm>
            <a:custGeom>
              <a:avLst/>
              <a:gdLst/>
              <a:ahLst/>
              <a:cxnLst/>
              <a:rect l="l" t="t" r="r" b="b"/>
              <a:pathLst>
                <a:path w="4274726" h="2374761">
                  <a:moveTo>
                    <a:pt x="12005" y="0"/>
                  </a:moveTo>
                  <a:lnTo>
                    <a:pt x="4262720" y="0"/>
                  </a:lnTo>
                  <a:cubicBezTo>
                    <a:pt x="4269351" y="0"/>
                    <a:pt x="4274726" y="5375"/>
                    <a:pt x="4274726" y="12005"/>
                  </a:cubicBezTo>
                  <a:lnTo>
                    <a:pt x="4274726" y="2362755"/>
                  </a:lnTo>
                  <a:cubicBezTo>
                    <a:pt x="4274726" y="2365940"/>
                    <a:pt x="4273461" y="2368993"/>
                    <a:pt x="4271209" y="2371245"/>
                  </a:cubicBezTo>
                  <a:cubicBezTo>
                    <a:pt x="4268958" y="2373496"/>
                    <a:pt x="4265904" y="2374761"/>
                    <a:pt x="4262720" y="2374761"/>
                  </a:cubicBezTo>
                  <a:lnTo>
                    <a:pt x="12005" y="2374761"/>
                  </a:lnTo>
                  <a:cubicBezTo>
                    <a:pt x="5375" y="2374761"/>
                    <a:pt x="0" y="2369386"/>
                    <a:pt x="0" y="2362755"/>
                  </a:cubicBezTo>
                  <a:lnTo>
                    <a:pt x="0" y="12005"/>
                  </a:lnTo>
                  <a:cubicBezTo>
                    <a:pt x="0" y="5375"/>
                    <a:pt x="5375" y="0"/>
                    <a:pt x="12005" y="0"/>
                  </a:cubicBezTo>
                  <a:close/>
                </a:path>
              </a:pathLst>
            </a:custGeom>
            <a:solidFill>
              <a:srgbClr val="FFFFFF"/>
            </a:solidFill>
            <a:ln w="85725">
              <a:solidFill>
                <a:srgbClr val="BFE1F1"/>
              </a:solidFill>
            </a:ln>
          </p:spPr>
          <p:txBody>
            <a:bodyPr/>
            <a:lstStyle/>
            <a:p>
              <a:pPr>
                <a:lnSpc>
                  <a:spcPct val="150000"/>
                </a:lnSpc>
              </a:pPr>
              <a:r>
                <a:rPr lang="en-US" sz="4000" b="1" dirty="0">
                  <a:cs typeface="+mj-cs"/>
                </a:rPr>
                <a:t>								Introduction</a:t>
              </a:r>
            </a:p>
            <a:p>
              <a:pPr marL="866775" indent="-571500">
                <a:lnSpc>
                  <a:spcPct val="150000"/>
                </a:lnSpc>
                <a:buFont typeface="Arial" panose="020B0604020202020204" pitchFamily="34" charset="0"/>
                <a:buChar char="•"/>
              </a:pPr>
              <a:r>
                <a:rPr lang="en-US" sz="3200" dirty="0">
                  <a:cs typeface="+mj-cs"/>
                </a:rPr>
                <a:t>With the ever-growing popularity of video games, understanding the sales trends within the industry is crucial for game developers, publishers, and marketers.</a:t>
              </a:r>
            </a:p>
            <a:p>
              <a:pPr marL="866775" indent="-571500">
                <a:lnSpc>
                  <a:spcPct val="150000"/>
                </a:lnSpc>
                <a:buFont typeface="Arial" panose="020B0604020202020204" pitchFamily="34" charset="0"/>
                <a:buChar char="•"/>
              </a:pPr>
              <a:r>
                <a:rPr lang="en-US" sz="3200" dirty="0">
                  <a:cs typeface="+mj-cs"/>
                </a:rPr>
                <a:t>This dataset provides a rich collection of information about video game sales, including attributes such as the game's title, platform, year of release, genre, publisher, and global sales.</a:t>
              </a:r>
            </a:p>
            <a:p>
              <a:pPr marL="866775" indent="-571500">
                <a:lnSpc>
                  <a:spcPct val="150000"/>
                </a:lnSpc>
                <a:buFont typeface="Arial" panose="020B0604020202020204" pitchFamily="34" charset="0"/>
                <a:buChar char="•"/>
              </a:pPr>
              <a:r>
                <a:rPr lang="en-US" sz="3200" dirty="0">
                  <a:cs typeface="+mj-cs"/>
                </a:rPr>
                <a:t>To ensure accurate and meaningful analysis, it is essential to address any inconsistencies, missing values, or outliers present in the dataset. By implementing data cleaning techniques, we aim to enhance the dataset's reliability and usability.</a:t>
              </a:r>
            </a:p>
            <a:p>
              <a:pPr marL="866775" indent="-571500">
                <a:lnSpc>
                  <a:spcPct val="150000"/>
                </a:lnSpc>
                <a:buFont typeface="Arial" panose="020B0604020202020204" pitchFamily="34" charset="0"/>
                <a:buChar char="•"/>
              </a:pPr>
              <a:r>
                <a:rPr lang="en-US" sz="3200" dirty="0">
                  <a:cs typeface="+mj-cs"/>
                </a:rPr>
                <a:t>Furthermore, preprocessing the data will involve transforming and structuring it in a way that allows for effective analysis and visualization. Once the cleaning and preprocessing stages are complete, we will delve into exploring and analyzing the dataset.</a:t>
              </a:r>
            </a:p>
            <a:p>
              <a:endParaRPr lang="en-US" sz="4000" b="1" dirty="0"/>
            </a:p>
            <a:p>
              <a:endParaRPr lang="ar-SA" sz="2000" b="1" dirty="0"/>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21" t="12473" r="3321" b="20477"/>
          <a:stretch/>
        </p:blipFill>
        <p:spPr>
          <a:xfrm>
            <a:off x="-745067" y="0"/>
            <a:ext cx="19033067" cy="10706100"/>
          </a:xfrm>
          <a:prstGeom prst="rect">
            <a:avLst/>
          </a:prstGeom>
        </p:spPr>
      </p:pic>
      <p:grpSp>
        <p:nvGrpSpPr>
          <p:cNvPr id="3" name="Group 3"/>
          <p:cNvGrpSpPr/>
          <p:nvPr/>
        </p:nvGrpSpPr>
        <p:grpSpPr>
          <a:xfrm>
            <a:off x="0" y="117829"/>
            <a:ext cx="17849683" cy="10283471"/>
            <a:chOff x="0" y="-47625"/>
            <a:chExt cx="4585710" cy="2586386"/>
          </a:xfrm>
        </p:grpSpPr>
        <p:sp>
          <p:nvSpPr>
            <p:cNvPr id="4" name="Freeform 4"/>
            <p:cNvSpPr/>
            <p:nvPr/>
          </p:nvSpPr>
          <p:spPr>
            <a:xfrm>
              <a:off x="0" y="0"/>
              <a:ext cx="4585710" cy="2538761"/>
            </a:xfrm>
            <a:custGeom>
              <a:avLst/>
              <a:gdLst/>
              <a:ahLst/>
              <a:cxnLst/>
              <a:rect l="l" t="t" r="r" b="b"/>
              <a:pathLst>
                <a:path w="4585710" h="2538761">
                  <a:moveTo>
                    <a:pt x="12005" y="0"/>
                  </a:moveTo>
                  <a:lnTo>
                    <a:pt x="4573705" y="0"/>
                  </a:lnTo>
                  <a:cubicBezTo>
                    <a:pt x="4576888" y="0"/>
                    <a:pt x="4579942" y="1265"/>
                    <a:pt x="4582194" y="3516"/>
                  </a:cubicBezTo>
                  <a:cubicBezTo>
                    <a:pt x="4584445" y="5768"/>
                    <a:pt x="4585710" y="8821"/>
                    <a:pt x="4585710" y="12005"/>
                  </a:cubicBezTo>
                  <a:lnTo>
                    <a:pt x="4585710" y="2526756"/>
                  </a:lnTo>
                  <a:cubicBezTo>
                    <a:pt x="4585710" y="2533386"/>
                    <a:pt x="4580335" y="2538761"/>
                    <a:pt x="4573705" y="2538761"/>
                  </a:cubicBezTo>
                  <a:lnTo>
                    <a:pt x="12005" y="2538761"/>
                  </a:lnTo>
                  <a:cubicBezTo>
                    <a:pt x="5375" y="2538761"/>
                    <a:pt x="0" y="2533386"/>
                    <a:pt x="0" y="2526756"/>
                  </a:cubicBezTo>
                  <a:lnTo>
                    <a:pt x="0" y="12005"/>
                  </a:lnTo>
                  <a:cubicBezTo>
                    <a:pt x="0" y="5375"/>
                    <a:pt x="5375" y="0"/>
                    <a:pt x="12005" y="0"/>
                  </a:cubicBezTo>
                  <a:close/>
                </a:path>
              </a:pathLst>
            </a:custGeom>
            <a:solidFill>
              <a:srgbClr val="FFFFFF"/>
            </a:solidFill>
            <a:ln w="85725">
              <a:solidFill>
                <a:srgbClr val="DAAAEB"/>
              </a:solidFill>
            </a:ln>
          </p:spPr>
          <p:txBody>
            <a:bodyPr/>
            <a:lstStyle/>
            <a:p>
              <a:pPr marR="0" lvl="0" algn="ctr">
                <a:lnSpc>
                  <a:spcPct val="200000"/>
                </a:lnSpc>
                <a:spcBef>
                  <a:spcPts val="0"/>
                </a:spcBef>
                <a:spcAft>
                  <a:spcPts val="0"/>
                </a:spcAft>
              </a:pPr>
              <a:r>
                <a:rPr lang="en-US" sz="4000" b="1" dirty="0">
                  <a:effectLst/>
                  <a:latin typeface="+mj-lt"/>
                  <a:ea typeface="Times New Roman" panose="02020603050405020304" pitchFamily="18" charset="0"/>
                </a:rPr>
                <a:t>Cleaning the data</a:t>
              </a:r>
              <a:endParaRPr lang="en-US" sz="3200" dirty="0">
                <a:effectLst/>
                <a:ea typeface="Times New Roman" panose="02020603050405020304" pitchFamily="18" charset="0"/>
              </a:endParaRPr>
            </a:p>
            <a:p>
              <a:pPr marL="914400" marR="0" indent="-457200">
                <a:lnSpc>
                  <a:spcPct val="150000"/>
                </a:lnSpc>
                <a:spcBef>
                  <a:spcPts val="0"/>
                </a:spcBef>
                <a:spcAft>
                  <a:spcPts val="0"/>
                </a:spcAft>
                <a:buFont typeface="Arial" panose="020B0604020202020204" pitchFamily="34" charset="0"/>
                <a:buChar char="•"/>
              </a:pPr>
              <a:r>
                <a:rPr lang="en-US" sz="3200" dirty="0">
                  <a:effectLst/>
                  <a:ea typeface="Times New Roman" panose="02020603050405020304" pitchFamily="18" charset="0"/>
                </a:rPr>
                <a:t>To clean the data, we utilized Excel as our primary tool for data preparation and transformation. First, we converted the original CSV format to Excel format to leverage its functionalities effectively. </a:t>
              </a:r>
            </a:p>
            <a:p>
              <a:pPr marL="914400" marR="0" indent="-457200">
                <a:lnSpc>
                  <a:spcPct val="150000"/>
                </a:lnSpc>
                <a:spcBef>
                  <a:spcPts val="0"/>
                </a:spcBef>
                <a:spcAft>
                  <a:spcPts val="0"/>
                </a:spcAft>
                <a:buFont typeface="Arial" panose="020B0604020202020204" pitchFamily="34" charset="0"/>
                <a:buChar char="•"/>
              </a:pPr>
              <a:r>
                <a:rPr lang="en-US" sz="3200" dirty="0">
                  <a:effectLst/>
                  <a:ea typeface="Times New Roman" panose="02020603050405020304" pitchFamily="18" charset="0"/>
                </a:rPr>
                <a:t>We then addressed data quality issues by removing null and blank values, eliminating unknown years, and converting sales figures to a uniform format (millions). </a:t>
              </a:r>
            </a:p>
            <a:p>
              <a:pPr marL="914400" marR="0" indent="-457200">
                <a:lnSpc>
                  <a:spcPct val="150000"/>
                </a:lnSpc>
                <a:spcBef>
                  <a:spcPts val="0"/>
                </a:spcBef>
                <a:spcAft>
                  <a:spcPts val="0"/>
                </a:spcAft>
                <a:buFont typeface="Arial" panose="020B0604020202020204" pitchFamily="34" charset="0"/>
                <a:buChar char="•"/>
              </a:pPr>
              <a:r>
                <a:rPr lang="en-US" sz="3200" dirty="0">
                  <a:effectLst/>
                  <a:ea typeface="Times New Roman" panose="02020603050405020304" pitchFamily="18" charset="0"/>
                </a:rPr>
                <a:t>To focus our analysis, we limited the dataset to the top 10 publishers, ensuring a comprehensive examination of industry leaders. </a:t>
              </a:r>
            </a:p>
            <a:p>
              <a:pPr marL="914400" marR="0" indent="-457200">
                <a:lnSpc>
                  <a:spcPct val="150000"/>
                </a:lnSpc>
                <a:spcBef>
                  <a:spcPts val="0"/>
                </a:spcBef>
                <a:spcAft>
                  <a:spcPts val="0"/>
                </a:spcAft>
                <a:buFont typeface="Arial" panose="020B0604020202020204" pitchFamily="34" charset="0"/>
                <a:buChar char="•"/>
              </a:pPr>
              <a:r>
                <a:rPr lang="en-US" sz="3200" dirty="0">
                  <a:effectLst/>
                  <a:ea typeface="Times New Roman" panose="02020603050405020304" pitchFamily="18" charset="0"/>
                </a:rPr>
                <a:t>Additionally, we carefully scanned and eliminated any duplicate entries to maintain data integrity. These steps in Excel allowed us to create a refined and reliable dataset, laying the groundwork for an accurate and insightful. </a:t>
              </a:r>
              <a:r>
                <a:rPr lang="en-US" sz="3200" dirty="0">
                  <a:effectLst/>
                  <a:latin typeface="Times New Roman" panose="02020603050405020304" pitchFamily="18" charset="0"/>
                  <a:ea typeface="Times New Roman" panose="02020603050405020304" pitchFamily="18" charset="0"/>
                </a:rPr>
                <a:t>analysis of the video game sales industry.</a:t>
              </a:r>
            </a:p>
            <a:p>
              <a:endParaRPr lang="ar-SA" dirty="0"/>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2254" y="-1333500"/>
            <a:ext cx="18500254" cy="12496800"/>
          </a:xfrm>
          <a:prstGeom prst="rect">
            <a:avLst/>
          </a:prstGeom>
        </p:spPr>
      </p:pic>
      <p:grpSp>
        <p:nvGrpSpPr>
          <p:cNvPr id="3" name="Group 3"/>
          <p:cNvGrpSpPr/>
          <p:nvPr/>
        </p:nvGrpSpPr>
        <p:grpSpPr>
          <a:xfrm>
            <a:off x="438316" y="307186"/>
            <a:ext cx="17411367" cy="9672628"/>
            <a:chOff x="0" y="0"/>
            <a:chExt cx="4274726" cy="2374761"/>
          </a:xfrm>
        </p:grpSpPr>
        <p:sp>
          <p:nvSpPr>
            <p:cNvPr id="4" name="Freeform 4"/>
            <p:cNvSpPr/>
            <p:nvPr/>
          </p:nvSpPr>
          <p:spPr>
            <a:xfrm>
              <a:off x="0" y="0"/>
              <a:ext cx="4274726" cy="2374761"/>
            </a:xfrm>
            <a:custGeom>
              <a:avLst/>
              <a:gdLst/>
              <a:ahLst/>
              <a:cxnLst/>
              <a:rect l="l" t="t" r="r" b="b"/>
              <a:pathLst>
                <a:path w="4274726" h="2374761">
                  <a:moveTo>
                    <a:pt x="12005" y="0"/>
                  </a:moveTo>
                  <a:lnTo>
                    <a:pt x="4262720" y="0"/>
                  </a:lnTo>
                  <a:cubicBezTo>
                    <a:pt x="4269351" y="0"/>
                    <a:pt x="4274726" y="5375"/>
                    <a:pt x="4274726" y="12005"/>
                  </a:cubicBezTo>
                  <a:lnTo>
                    <a:pt x="4274726" y="2362755"/>
                  </a:lnTo>
                  <a:cubicBezTo>
                    <a:pt x="4274726" y="2365940"/>
                    <a:pt x="4273461" y="2368993"/>
                    <a:pt x="4271209" y="2371245"/>
                  </a:cubicBezTo>
                  <a:cubicBezTo>
                    <a:pt x="4268958" y="2373496"/>
                    <a:pt x="4265904" y="2374761"/>
                    <a:pt x="4262720" y="2374761"/>
                  </a:cubicBezTo>
                  <a:lnTo>
                    <a:pt x="12005" y="2374761"/>
                  </a:lnTo>
                  <a:cubicBezTo>
                    <a:pt x="5375" y="2374761"/>
                    <a:pt x="0" y="2369386"/>
                    <a:pt x="0" y="2362755"/>
                  </a:cubicBezTo>
                  <a:lnTo>
                    <a:pt x="0" y="12005"/>
                  </a:lnTo>
                  <a:cubicBezTo>
                    <a:pt x="0" y="5375"/>
                    <a:pt x="5375" y="0"/>
                    <a:pt x="12005" y="0"/>
                  </a:cubicBezTo>
                  <a:close/>
                </a:path>
              </a:pathLst>
            </a:custGeom>
            <a:solidFill>
              <a:srgbClr val="FFFFFF"/>
            </a:solidFill>
            <a:ln w="85725">
              <a:solidFill>
                <a:srgbClr val="BFE1F1"/>
              </a:solidFill>
            </a:ln>
          </p:spPr>
          <p:txBody>
            <a:bodyPr/>
            <a:lstStyle/>
            <a:p>
              <a:pPr algn="ctr"/>
              <a:r>
                <a:rPr lang="en-US" sz="4000" b="1" dirty="0"/>
                <a:t>Before cleaning </a:t>
              </a:r>
              <a:endParaRPr lang="ar-SA" sz="4000" b="1" dirty="0"/>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pic>
        <p:nvPicPr>
          <p:cNvPr id="9" name="Picture 8">
            <a:extLst>
              <a:ext uri="{FF2B5EF4-FFF2-40B4-BE49-F238E27FC236}">
                <a16:creationId xmlns:a16="http://schemas.microsoft.com/office/drawing/2014/main" id="{6374E9DA-D1B5-5D5B-D23D-C17768E14428}"/>
              </a:ext>
            </a:extLst>
          </p:cNvPr>
          <p:cNvPicPr>
            <a:picLocks noChangeAspect="1"/>
          </p:cNvPicPr>
          <p:nvPr/>
        </p:nvPicPr>
        <p:blipFill>
          <a:blip r:embed="rId4"/>
          <a:stretch>
            <a:fillRect/>
          </a:stretch>
        </p:blipFill>
        <p:spPr>
          <a:xfrm>
            <a:off x="688913" y="1299445"/>
            <a:ext cx="9662997" cy="5235394"/>
          </a:xfrm>
          <a:prstGeom prst="rect">
            <a:avLst/>
          </a:prstGeom>
        </p:spPr>
      </p:pic>
      <p:pic>
        <p:nvPicPr>
          <p:cNvPr id="11" name="Picture 10">
            <a:extLst>
              <a:ext uri="{FF2B5EF4-FFF2-40B4-BE49-F238E27FC236}">
                <a16:creationId xmlns:a16="http://schemas.microsoft.com/office/drawing/2014/main" id="{37B3D706-C55D-95B3-C674-65F843DFB1D2}"/>
              </a:ext>
            </a:extLst>
          </p:cNvPr>
          <p:cNvPicPr>
            <a:picLocks noChangeAspect="1"/>
          </p:cNvPicPr>
          <p:nvPr/>
        </p:nvPicPr>
        <p:blipFill>
          <a:blip r:embed="rId5"/>
          <a:stretch>
            <a:fillRect/>
          </a:stretch>
        </p:blipFill>
        <p:spPr>
          <a:xfrm>
            <a:off x="3748928" y="4496980"/>
            <a:ext cx="9662997" cy="5273497"/>
          </a:xfrm>
          <a:prstGeom prst="rect">
            <a:avLst/>
          </a:prstGeom>
        </p:spPr>
      </p:pic>
      <p:pic>
        <p:nvPicPr>
          <p:cNvPr id="15" name="Picture 14">
            <a:extLst>
              <a:ext uri="{FF2B5EF4-FFF2-40B4-BE49-F238E27FC236}">
                <a16:creationId xmlns:a16="http://schemas.microsoft.com/office/drawing/2014/main" id="{85F85EB8-380C-E7E6-0D66-0C378E8311EB}"/>
              </a:ext>
            </a:extLst>
          </p:cNvPr>
          <p:cNvPicPr>
            <a:picLocks noChangeAspect="1"/>
          </p:cNvPicPr>
          <p:nvPr/>
        </p:nvPicPr>
        <p:blipFill>
          <a:blip r:embed="rId6"/>
          <a:stretch>
            <a:fillRect/>
          </a:stretch>
        </p:blipFill>
        <p:spPr>
          <a:xfrm>
            <a:off x="8525071" y="1485900"/>
            <a:ext cx="9007877" cy="4671511"/>
          </a:xfrm>
          <a:prstGeom prst="rect">
            <a:avLst/>
          </a:prstGeom>
        </p:spPr>
      </p:pic>
    </p:spTree>
    <p:extLst>
      <p:ext uri="{BB962C8B-B14F-4D97-AF65-F5344CB8AC3E}">
        <p14:creationId xmlns:p14="http://schemas.microsoft.com/office/powerpoint/2010/main" val="262895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21" t="12473" r="3321" b="20477"/>
          <a:stretch/>
        </p:blipFill>
        <p:spPr>
          <a:xfrm>
            <a:off x="0" y="0"/>
            <a:ext cx="18288000" cy="10287000"/>
          </a:xfrm>
          <a:prstGeom prst="rect">
            <a:avLst/>
          </a:prstGeom>
        </p:spPr>
      </p:pic>
      <p:grpSp>
        <p:nvGrpSpPr>
          <p:cNvPr id="3" name="Group 3"/>
          <p:cNvGrpSpPr/>
          <p:nvPr/>
        </p:nvGrpSpPr>
        <p:grpSpPr>
          <a:xfrm>
            <a:off x="438316" y="307186"/>
            <a:ext cx="17411367" cy="9639359"/>
            <a:chOff x="0" y="0"/>
            <a:chExt cx="4585710" cy="2538761"/>
          </a:xfrm>
        </p:grpSpPr>
        <p:sp>
          <p:nvSpPr>
            <p:cNvPr id="4" name="Freeform 4"/>
            <p:cNvSpPr/>
            <p:nvPr/>
          </p:nvSpPr>
          <p:spPr>
            <a:xfrm>
              <a:off x="0" y="0"/>
              <a:ext cx="4585710" cy="2538761"/>
            </a:xfrm>
            <a:custGeom>
              <a:avLst/>
              <a:gdLst/>
              <a:ahLst/>
              <a:cxnLst/>
              <a:rect l="l" t="t" r="r" b="b"/>
              <a:pathLst>
                <a:path w="4585710" h="2538761">
                  <a:moveTo>
                    <a:pt x="12005" y="0"/>
                  </a:moveTo>
                  <a:lnTo>
                    <a:pt x="4573705" y="0"/>
                  </a:lnTo>
                  <a:cubicBezTo>
                    <a:pt x="4576888" y="0"/>
                    <a:pt x="4579942" y="1265"/>
                    <a:pt x="4582194" y="3516"/>
                  </a:cubicBezTo>
                  <a:cubicBezTo>
                    <a:pt x="4584445" y="5768"/>
                    <a:pt x="4585710" y="8821"/>
                    <a:pt x="4585710" y="12005"/>
                  </a:cubicBezTo>
                  <a:lnTo>
                    <a:pt x="4585710" y="2526756"/>
                  </a:lnTo>
                  <a:cubicBezTo>
                    <a:pt x="4585710" y="2533386"/>
                    <a:pt x="4580335" y="2538761"/>
                    <a:pt x="4573705" y="2538761"/>
                  </a:cubicBezTo>
                  <a:lnTo>
                    <a:pt x="12005" y="2538761"/>
                  </a:lnTo>
                  <a:cubicBezTo>
                    <a:pt x="5375" y="2538761"/>
                    <a:pt x="0" y="2533386"/>
                    <a:pt x="0" y="2526756"/>
                  </a:cubicBezTo>
                  <a:lnTo>
                    <a:pt x="0" y="12005"/>
                  </a:lnTo>
                  <a:cubicBezTo>
                    <a:pt x="0" y="5375"/>
                    <a:pt x="5375" y="0"/>
                    <a:pt x="12005" y="0"/>
                  </a:cubicBezTo>
                  <a:close/>
                </a:path>
              </a:pathLst>
            </a:custGeom>
            <a:solidFill>
              <a:srgbClr val="FFFFFF"/>
            </a:solidFill>
            <a:ln w="85725">
              <a:solidFill>
                <a:srgbClr val="DAAAEB"/>
              </a:solidFill>
            </a:ln>
          </p:spPr>
          <p:txBody>
            <a:bodyPr/>
            <a:lstStyle/>
            <a:p>
              <a:pPr algn="ctr"/>
              <a:r>
                <a:rPr lang="en-US" sz="4000" b="1" dirty="0"/>
                <a:t>After Cleaning</a:t>
              </a:r>
              <a:endParaRPr lang="ar-SA" sz="4000" b="1" dirty="0"/>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pic>
        <p:nvPicPr>
          <p:cNvPr id="6" name="Picture 5">
            <a:extLst>
              <a:ext uri="{FF2B5EF4-FFF2-40B4-BE49-F238E27FC236}">
                <a16:creationId xmlns:a16="http://schemas.microsoft.com/office/drawing/2014/main" id="{197BFB78-4789-6008-DF83-202F7489AD18}"/>
              </a:ext>
            </a:extLst>
          </p:cNvPr>
          <p:cNvPicPr>
            <a:picLocks noChangeAspect="1"/>
          </p:cNvPicPr>
          <p:nvPr/>
        </p:nvPicPr>
        <p:blipFill>
          <a:blip r:embed="rId4"/>
          <a:stretch>
            <a:fillRect/>
          </a:stretch>
        </p:blipFill>
        <p:spPr>
          <a:xfrm>
            <a:off x="928813" y="1366996"/>
            <a:ext cx="9548687" cy="5212532"/>
          </a:xfrm>
          <a:prstGeom prst="rect">
            <a:avLst/>
          </a:prstGeom>
        </p:spPr>
      </p:pic>
      <p:pic>
        <p:nvPicPr>
          <p:cNvPr id="8" name="Picture 7">
            <a:extLst>
              <a:ext uri="{FF2B5EF4-FFF2-40B4-BE49-F238E27FC236}">
                <a16:creationId xmlns:a16="http://schemas.microsoft.com/office/drawing/2014/main" id="{C5FA50ED-CD35-42AB-FB6F-852038629EC4}"/>
              </a:ext>
            </a:extLst>
          </p:cNvPr>
          <p:cNvPicPr>
            <a:picLocks noChangeAspect="1"/>
          </p:cNvPicPr>
          <p:nvPr/>
        </p:nvPicPr>
        <p:blipFill>
          <a:blip r:embed="rId5"/>
          <a:stretch>
            <a:fillRect/>
          </a:stretch>
        </p:blipFill>
        <p:spPr>
          <a:xfrm>
            <a:off x="7391400" y="4052218"/>
            <a:ext cx="10021168" cy="5235394"/>
          </a:xfrm>
          <a:prstGeom prst="rect">
            <a:avLst/>
          </a:prstGeom>
        </p:spPr>
      </p:pic>
    </p:spTree>
    <p:extLst>
      <p:ext uri="{BB962C8B-B14F-4D97-AF65-F5344CB8AC3E}">
        <p14:creationId xmlns:p14="http://schemas.microsoft.com/office/powerpoint/2010/main" val="353650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81000" y="-1485900"/>
            <a:ext cx="19050000" cy="12954000"/>
          </a:xfrm>
          <a:prstGeom prst="rect">
            <a:avLst/>
          </a:prstGeom>
        </p:spPr>
      </p:pic>
      <p:grpSp>
        <p:nvGrpSpPr>
          <p:cNvPr id="3" name="Group 3"/>
          <p:cNvGrpSpPr/>
          <p:nvPr/>
        </p:nvGrpSpPr>
        <p:grpSpPr>
          <a:xfrm>
            <a:off x="438316" y="307186"/>
            <a:ext cx="17411367" cy="9672628"/>
            <a:chOff x="0" y="0"/>
            <a:chExt cx="4274726" cy="2374761"/>
          </a:xfrm>
        </p:grpSpPr>
        <p:sp>
          <p:nvSpPr>
            <p:cNvPr id="4" name="Freeform 4"/>
            <p:cNvSpPr/>
            <p:nvPr/>
          </p:nvSpPr>
          <p:spPr>
            <a:xfrm>
              <a:off x="0" y="0"/>
              <a:ext cx="4274726" cy="2374761"/>
            </a:xfrm>
            <a:custGeom>
              <a:avLst/>
              <a:gdLst/>
              <a:ahLst/>
              <a:cxnLst/>
              <a:rect l="l" t="t" r="r" b="b"/>
              <a:pathLst>
                <a:path w="4274726" h="2374761">
                  <a:moveTo>
                    <a:pt x="12005" y="0"/>
                  </a:moveTo>
                  <a:lnTo>
                    <a:pt x="4262720" y="0"/>
                  </a:lnTo>
                  <a:cubicBezTo>
                    <a:pt x="4269351" y="0"/>
                    <a:pt x="4274726" y="5375"/>
                    <a:pt x="4274726" y="12005"/>
                  </a:cubicBezTo>
                  <a:lnTo>
                    <a:pt x="4274726" y="2362755"/>
                  </a:lnTo>
                  <a:cubicBezTo>
                    <a:pt x="4274726" y="2365940"/>
                    <a:pt x="4273461" y="2368993"/>
                    <a:pt x="4271209" y="2371245"/>
                  </a:cubicBezTo>
                  <a:cubicBezTo>
                    <a:pt x="4268958" y="2373496"/>
                    <a:pt x="4265904" y="2374761"/>
                    <a:pt x="4262720" y="2374761"/>
                  </a:cubicBezTo>
                  <a:lnTo>
                    <a:pt x="12005" y="2374761"/>
                  </a:lnTo>
                  <a:cubicBezTo>
                    <a:pt x="5375" y="2374761"/>
                    <a:pt x="0" y="2369386"/>
                    <a:pt x="0" y="2362755"/>
                  </a:cubicBezTo>
                  <a:lnTo>
                    <a:pt x="0" y="12005"/>
                  </a:lnTo>
                  <a:cubicBezTo>
                    <a:pt x="0" y="5375"/>
                    <a:pt x="5375" y="0"/>
                    <a:pt x="12005" y="0"/>
                  </a:cubicBezTo>
                  <a:close/>
                </a:path>
              </a:pathLst>
            </a:custGeom>
            <a:solidFill>
              <a:srgbClr val="FFFFFF"/>
            </a:solidFill>
            <a:ln w="85725">
              <a:solidFill>
                <a:srgbClr val="BFE1F1"/>
              </a:solidFill>
            </a:ln>
          </p:spPr>
          <p:txBody>
            <a:bodyPr/>
            <a:lstStyle/>
            <a:p>
              <a:pPr marR="0" lvl="0" algn="ctr">
                <a:lnSpc>
                  <a:spcPct val="150000"/>
                </a:lnSpc>
                <a:spcBef>
                  <a:spcPts val="0"/>
                </a:spcBef>
                <a:spcAft>
                  <a:spcPts val="0"/>
                </a:spcAft>
              </a:pPr>
              <a:endParaRPr lang="en-US" sz="4000" b="1" dirty="0">
                <a:effectLst/>
                <a:ea typeface="Times New Roman" panose="02020603050405020304" pitchFamily="18" charset="0"/>
              </a:endParaRPr>
            </a:p>
            <a:p>
              <a:pPr marR="0" lvl="0" algn="ctr">
                <a:lnSpc>
                  <a:spcPct val="150000"/>
                </a:lnSpc>
                <a:spcBef>
                  <a:spcPts val="0"/>
                </a:spcBef>
                <a:spcAft>
                  <a:spcPts val="0"/>
                </a:spcAft>
              </a:pPr>
              <a:r>
                <a:rPr lang="en-US" sz="4000" b="1" dirty="0">
                  <a:effectLst/>
                  <a:ea typeface="Times New Roman" panose="02020603050405020304" pitchFamily="18" charset="0"/>
                </a:rPr>
                <a:t>Analyze the dataset</a:t>
              </a:r>
            </a:p>
            <a:p>
              <a:pPr marR="0" lvl="0" algn="ctr">
                <a:lnSpc>
                  <a:spcPct val="150000"/>
                </a:lnSpc>
                <a:spcBef>
                  <a:spcPts val="0"/>
                </a:spcBef>
                <a:spcAft>
                  <a:spcPts val="0"/>
                </a:spcAft>
              </a:pPr>
              <a:endParaRPr lang="en-US" sz="4000" b="1" dirty="0">
                <a:ea typeface="Times New Roman" panose="02020603050405020304" pitchFamily="18" charset="0"/>
              </a:endParaRPr>
            </a:p>
            <a:p>
              <a:pPr marR="0" lvl="0" algn="ctr">
                <a:lnSpc>
                  <a:spcPct val="150000"/>
                </a:lnSpc>
                <a:spcBef>
                  <a:spcPts val="0"/>
                </a:spcBef>
                <a:spcAft>
                  <a:spcPts val="0"/>
                </a:spcAft>
              </a:pPr>
              <a:endParaRPr lang="en-US" sz="4000" dirty="0">
                <a:effectLst/>
                <a:ea typeface="Times New Roman" panose="02020603050405020304" pitchFamily="18" charset="0"/>
              </a:endParaRPr>
            </a:p>
            <a:p>
              <a:pPr marL="174625" marR="0" lvl="0">
                <a:lnSpc>
                  <a:spcPct val="150000"/>
                </a:lnSpc>
                <a:spcBef>
                  <a:spcPts val="0"/>
                </a:spcBef>
                <a:spcAft>
                  <a:spcPts val="0"/>
                </a:spcAft>
                <a:tabLst>
                  <a:tab pos="457200" algn="l"/>
                  <a:tab pos="685800" algn="l"/>
                </a:tabLst>
              </a:pPr>
              <a:r>
                <a:rPr lang="en-US" sz="3200" dirty="0">
                  <a:effectLst/>
                  <a:ea typeface="Times New Roman" panose="02020603050405020304" pitchFamily="18" charset="0"/>
                </a:rPr>
                <a:t>Analysis by Number of Games, Total platforms and Total Sales: We examined the dataset to determine the number of games available and calculated the total sales across all games. This analysis provided a comprehensive overview of the dataset's scope and the overall sales volume.</a:t>
              </a:r>
            </a:p>
            <a:p>
              <a:endParaRPr lang="ar-SA" dirty="0"/>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extLst>
      <p:ext uri="{BB962C8B-B14F-4D97-AF65-F5344CB8AC3E}">
        <p14:creationId xmlns:p14="http://schemas.microsoft.com/office/powerpoint/2010/main" val="13216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7158A979-8CE0-0204-298B-08D750A33EA8}"/>
                  </a:ext>
                </a:extLst>
              </p:cNvPr>
              <p:cNvGraphicFramePr>
                <a:graphicFrameLocks noGrp="1"/>
              </p:cNvGraphicFramePr>
              <p:nvPr>
                <p:extLst>
                  <p:ext uri="{D42A27DB-BD31-4B8C-83A1-F6EECF244321}">
                    <p14:modId xmlns:p14="http://schemas.microsoft.com/office/powerpoint/2010/main" val="2865262403"/>
                  </p:ext>
                </p:extLst>
              </p:nvPr>
            </p:nvGraphicFramePr>
            <p:xfrm>
              <a:off x="457200" y="0"/>
              <a:ext cx="18440400" cy="13906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VizSlides">
                <a:extLst>
                  <a:ext uri="{FF2B5EF4-FFF2-40B4-BE49-F238E27FC236}">
                    <a16:creationId xmlns:a16="http://schemas.microsoft.com/office/drawing/2014/main" id="{7158A979-8CE0-0204-298B-08D750A33EA8}"/>
                  </a:ext>
                </a:extLst>
              </p:cNvPr>
              <p:cNvPicPr>
                <a:picLocks noGrp="1" noRot="1" noChangeAspect="1" noMove="1" noResize="1" noEditPoints="1" noAdjustHandles="1" noChangeArrowheads="1" noChangeShapeType="1"/>
              </p:cNvPicPr>
              <p:nvPr/>
            </p:nvPicPr>
            <p:blipFill>
              <a:blip r:embed="rId3"/>
              <a:stretch>
                <a:fillRect/>
              </a:stretch>
            </p:blipFill>
            <p:spPr>
              <a:xfrm>
                <a:off x="457200" y="0"/>
                <a:ext cx="18440400" cy="13906500"/>
              </a:xfrm>
              <a:prstGeom prst="rect">
                <a:avLst/>
              </a:prstGeom>
            </p:spPr>
          </p:pic>
        </mc:Fallback>
      </mc:AlternateContent>
    </p:spTree>
    <p:extLst>
      <p:ext uri="{BB962C8B-B14F-4D97-AF65-F5344CB8AC3E}">
        <p14:creationId xmlns:p14="http://schemas.microsoft.com/office/powerpoint/2010/main" val="376524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81000" y="-1485900"/>
            <a:ext cx="19050000" cy="12954000"/>
          </a:xfrm>
          <a:prstGeom prst="rect">
            <a:avLst/>
          </a:prstGeom>
        </p:spPr>
      </p:pic>
      <p:grpSp>
        <p:nvGrpSpPr>
          <p:cNvPr id="3" name="Group 3"/>
          <p:cNvGrpSpPr/>
          <p:nvPr/>
        </p:nvGrpSpPr>
        <p:grpSpPr>
          <a:xfrm>
            <a:off x="438316" y="307186"/>
            <a:ext cx="17411367" cy="9672628"/>
            <a:chOff x="0" y="0"/>
            <a:chExt cx="4274726" cy="2374761"/>
          </a:xfrm>
        </p:grpSpPr>
        <p:sp>
          <p:nvSpPr>
            <p:cNvPr id="4" name="Freeform 4"/>
            <p:cNvSpPr/>
            <p:nvPr/>
          </p:nvSpPr>
          <p:spPr>
            <a:xfrm>
              <a:off x="0" y="0"/>
              <a:ext cx="4274726" cy="2374761"/>
            </a:xfrm>
            <a:custGeom>
              <a:avLst/>
              <a:gdLst/>
              <a:ahLst/>
              <a:cxnLst/>
              <a:rect l="l" t="t" r="r" b="b"/>
              <a:pathLst>
                <a:path w="4274726" h="2374761">
                  <a:moveTo>
                    <a:pt x="12005" y="0"/>
                  </a:moveTo>
                  <a:lnTo>
                    <a:pt x="4262720" y="0"/>
                  </a:lnTo>
                  <a:cubicBezTo>
                    <a:pt x="4269351" y="0"/>
                    <a:pt x="4274726" y="5375"/>
                    <a:pt x="4274726" y="12005"/>
                  </a:cubicBezTo>
                  <a:lnTo>
                    <a:pt x="4274726" y="2362755"/>
                  </a:lnTo>
                  <a:cubicBezTo>
                    <a:pt x="4274726" y="2365940"/>
                    <a:pt x="4273461" y="2368993"/>
                    <a:pt x="4271209" y="2371245"/>
                  </a:cubicBezTo>
                  <a:cubicBezTo>
                    <a:pt x="4268958" y="2373496"/>
                    <a:pt x="4265904" y="2374761"/>
                    <a:pt x="4262720" y="2374761"/>
                  </a:cubicBezTo>
                  <a:lnTo>
                    <a:pt x="12005" y="2374761"/>
                  </a:lnTo>
                  <a:cubicBezTo>
                    <a:pt x="5375" y="2374761"/>
                    <a:pt x="0" y="2369386"/>
                    <a:pt x="0" y="2362755"/>
                  </a:cubicBezTo>
                  <a:lnTo>
                    <a:pt x="0" y="12005"/>
                  </a:lnTo>
                  <a:cubicBezTo>
                    <a:pt x="0" y="5375"/>
                    <a:pt x="5375" y="0"/>
                    <a:pt x="12005" y="0"/>
                  </a:cubicBezTo>
                  <a:close/>
                </a:path>
              </a:pathLst>
            </a:custGeom>
            <a:solidFill>
              <a:srgbClr val="FFFFFF"/>
            </a:solidFill>
            <a:ln w="85725">
              <a:solidFill>
                <a:srgbClr val="BFE1F1"/>
              </a:solidFill>
            </a:ln>
          </p:spPr>
          <p:txBody>
            <a:bodyPr/>
            <a:lstStyle/>
            <a:p>
              <a:pPr marR="0" lvl="0" algn="ctr">
                <a:lnSpc>
                  <a:spcPct val="150000"/>
                </a:lnSpc>
                <a:spcBef>
                  <a:spcPts val="0"/>
                </a:spcBef>
                <a:spcAft>
                  <a:spcPts val="0"/>
                </a:spcAft>
              </a:pPr>
              <a:r>
                <a:rPr lang="en-US" sz="4000" b="1" dirty="0">
                  <a:effectLst/>
                  <a:ea typeface="Times New Roman" panose="02020603050405020304" pitchFamily="18" charset="0"/>
                </a:rPr>
                <a:t>Analyze the dataset</a:t>
              </a:r>
            </a:p>
            <a:p>
              <a:pPr marR="0" lvl="0" algn="ctr">
                <a:lnSpc>
                  <a:spcPct val="150000"/>
                </a:lnSpc>
                <a:spcBef>
                  <a:spcPts val="0"/>
                </a:spcBef>
                <a:spcAft>
                  <a:spcPts val="0"/>
                </a:spcAft>
              </a:pPr>
              <a:endParaRPr lang="en-US" sz="4000" b="1" dirty="0">
                <a:ea typeface="Times New Roman" panose="02020603050405020304" pitchFamily="18" charset="0"/>
              </a:endParaRPr>
            </a:p>
            <a:p>
              <a:pPr marR="0" lvl="0" algn="ctr">
                <a:lnSpc>
                  <a:spcPct val="150000"/>
                </a:lnSpc>
                <a:spcBef>
                  <a:spcPts val="0"/>
                </a:spcBef>
                <a:spcAft>
                  <a:spcPts val="0"/>
                </a:spcAft>
              </a:pPr>
              <a:endParaRPr lang="en-US" sz="4000" dirty="0">
                <a:effectLst/>
                <a:ea typeface="Times New Roman" panose="02020603050405020304" pitchFamily="18" charset="0"/>
              </a:endParaRPr>
            </a:p>
            <a:p>
              <a:pPr marL="231775" marR="0" lvl="0">
                <a:lnSpc>
                  <a:spcPct val="150000"/>
                </a:lnSpc>
                <a:spcBef>
                  <a:spcPts val="0"/>
                </a:spcBef>
                <a:spcAft>
                  <a:spcPts val="0"/>
                </a:spcAft>
                <a:tabLst>
                  <a:tab pos="457200" algn="l"/>
                  <a:tab pos="685800" algn="l"/>
                </a:tabLst>
              </a:pPr>
              <a:r>
                <a:rPr lang="en-US" sz="3200" dirty="0">
                  <a:effectLst/>
                  <a:ea typeface="Times New Roman" panose="02020603050405020304" pitchFamily="18" charset="0"/>
                </a:rPr>
                <a:t>Value of Each Sale in the countries in Top 5 Years: We focused on the top 5 years with the highest sales in the countries and analyzed the value of each sale during those years. This analysis allowed us to identify the highest sales in the countries within each and understand the revenue generated within those periods.</a:t>
              </a:r>
            </a:p>
            <a:p>
              <a:endParaRPr lang="ar-SA" dirty="0"/>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extLst>
      <p:ext uri="{BB962C8B-B14F-4D97-AF65-F5344CB8AC3E}">
        <p14:creationId xmlns:p14="http://schemas.microsoft.com/office/powerpoint/2010/main" val="242969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7158A979-8CE0-0204-298B-08D750A33EA8}"/>
                  </a:ext>
                </a:extLst>
              </p:cNvPr>
              <p:cNvGraphicFramePr>
                <a:graphicFrameLocks noGrp="1"/>
              </p:cNvGraphicFramePr>
              <p:nvPr>
                <p:extLst>
                  <p:ext uri="{D42A27DB-BD31-4B8C-83A1-F6EECF244321}">
                    <p14:modId xmlns:p14="http://schemas.microsoft.com/office/powerpoint/2010/main" val="4121908050"/>
                  </p:ext>
                </p:extLst>
              </p:nvPr>
            </p:nvGraphicFramePr>
            <p:xfrm>
              <a:off x="228600" y="-114300"/>
              <a:ext cx="19050000" cy="139827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VizSlides">
                <a:extLst>
                  <a:ext uri="{FF2B5EF4-FFF2-40B4-BE49-F238E27FC236}">
                    <a16:creationId xmlns:a16="http://schemas.microsoft.com/office/drawing/2014/main" id="{7158A979-8CE0-0204-298B-08D750A33EA8}"/>
                  </a:ext>
                </a:extLst>
              </p:cNvPr>
              <p:cNvPicPr>
                <a:picLocks noGrp="1" noRot="1" noChangeAspect="1" noMove="1" noResize="1" noEditPoints="1" noAdjustHandles="1" noChangeArrowheads="1" noChangeShapeType="1"/>
              </p:cNvPicPr>
              <p:nvPr/>
            </p:nvPicPr>
            <p:blipFill>
              <a:blip r:embed="rId3"/>
              <a:stretch>
                <a:fillRect/>
              </a:stretch>
            </p:blipFill>
            <p:spPr>
              <a:xfrm>
                <a:off x="228600" y="-114300"/>
                <a:ext cx="19050000" cy="13982700"/>
              </a:xfrm>
              <a:prstGeom prst="rect">
                <a:avLst/>
              </a:prstGeom>
            </p:spPr>
          </p:pic>
        </mc:Fallback>
      </mc:AlternateContent>
    </p:spTree>
    <p:extLst>
      <p:ext uri="{BB962C8B-B14F-4D97-AF65-F5344CB8AC3E}">
        <p14:creationId xmlns:p14="http://schemas.microsoft.com/office/powerpoint/2010/main" val="3904736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21.png"/></Relationships>
</file>

<file path=ppt/webextensions/webextension1.xml><?xml version="1.0" encoding="utf-8"?>
<we:webextension xmlns:we="http://schemas.microsoft.com/office/webextensions/webextension/2010/11" id="{AE24D3CD-9C5E-4D75-AF2B-CDDCE2A5AE30}">
  <we:reference id="wa200004798" version="1.0.1.0" store="en-US" storeType="OMEX"/>
  <we:alternateReferences>
    <we:reference id="wa200004798" version="1.0.1.0" store="wa200004798" storeType="OMEX"/>
  </we:alternateReferences>
  <we:properties>
    <we:property name="embedUrl" value="&quot;\&quot;https://public.tableau.com/views/video-games-sales_16845489769170/SlideDashboard32\&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Dashboard32\&quot;,\&quot;dashboard\&quot;:\&quot;video-games-sales_16845489769170\&quot;,\&quot;tabs\&quot;:true,\&quot;toolbar\&quot;:tru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AE24D3CD-9C5E-4D75-AF2B-CDDCE2A5AE30}">
  <we:reference id="wa200004798" version="1.0.1.0" store="en-US" storeType="OMEX"/>
  <we:alternateReferences>
    <we:reference id="wa200004798" version="1.0.1.0" store="wa200004798" storeType="OMEX"/>
  </we:alternateReferences>
  <we:properties>
    <we:property name="embedUrl" value="&quot;\&quot;https://public.tableau.com/views/video-games-sales_16845489769170/SlideDashboard42\&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Dashboard42\&quot;,\&quot;dashboard\&quot;:\&quot;video-games-sales_16845489769170\&quot;,\&quot;tabs\&quot;:true,\&quot;toolbar\&quot;:true}&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AE24D3CD-9C5E-4D75-AF2B-CDDCE2A5AE30}">
  <we:reference id="wa200004798" version="1.0.1.0" store="en-US" storeType="OMEX"/>
  <we:alternateReferences>
    <we:reference id="wa200004798" version="1.0.1.0" store="wa200004798" storeType="OMEX"/>
  </we:alternateReferences>
  <we:properties>
    <we:property name="embedUrl" value="&quot;\&quot;https://public.tableau.com/views/video-games-sales_16845489769170/SlideDashboard52\&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Dashboard52\&quot;,\&quot;dashboard\&quot;:\&quot;video-games-sales_16845489769170\&quot;,\&quot;tabs\&quot;:true,\&quot;toolbar\&quot;:true}&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E804A036-5EAE-4C18-B5D3-86FAE75FAB47}">
  <we:reference id="wa200004798" version="1.0.1.0" store="en-US" storeType="OMEX"/>
  <we:alternateReferences>
    <we:reference id="wa200004798" version="1.0.1.0" store="wa200004798" storeType="OMEX"/>
  </we:alternateReferences>
  <we:properties>
    <we:property name="embedUrl" value="&quot;\&quot;https://public.tableau.com/views/video-games-sales_16845489769170/SlideDashboard62\&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Dashboard62\&quot;,\&quot;dashboard\&quot;:\&quot;video-games-sales_16845489769170\&quot;,\&quot;tabs\&quot;:true,\&quot;toolbar\&quot;:true}&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AE24D3CD-9C5E-4D75-AF2B-CDDCE2A5AE30}">
  <we:reference id="wa200004798" version="1.0.1.0" store="en-US" storeType="OMEX"/>
  <we:alternateReferences>
    <we:reference id="wa200004798" version="1.0.1.0" store="wa200004798" storeType="OMEX"/>
  </we:alternateReferences>
  <we:properties>
    <we:property name="embedUrl" value="&quot;\&quot;https://public.tableau.com/views/video-games-sales_16845489769170/SlideDashboard22\&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Dashboard22\&quot;,\&quot;dashboard\&quot;:\&quot;video-games-sales_16845489769170\&quot;,\&quot;tabs\&quot;:true,\&quot;toolbar\&quot;:true}&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CDD36969-AC43-4A2C-A25F-5AF75C81A7A9}">
  <we:reference id="wa200004798" version="1.0.1.0" store="en-US" storeType="OMEX"/>
  <we:alternateReferences>
    <we:reference id="wa200004798" version="1.0.1.0" store="wa200004798" storeType="OMEX"/>
  </we:alternateReferences>
  <we:properties>
    <we:property name="embedUrl" value="&quot;\&quot;https://public.tableau.com/views/video-games-sales_16845489769170/SlideDashboard12\&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Dashboard12\&quot;,\&quot;dashboard\&quot;:\&quot;video-games-sales_16845489769170\&quot;,\&quot;tabs\&quot;:true,\&quot;toolbar\&quot;:tru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395</TotalTime>
  <Words>710</Words>
  <Application>Microsoft Macintosh PowerPoint</Application>
  <PresentationFormat>Custom</PresentationFormat>
  <Paragraphs>50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Purple Retro Illustration Word Puzzle Game Presentation</dc:title>
  <dc:creator>Sara</dc:creator>
  <cp:lastModifiedBy>Sarah Ali Ibrahim almussa</cp:lastModifiedBy>
  <cp:revision>16</cp:revision>
  <dcterms:created xsi:type="dcterms:W3CDTF">2006-08-16T00:00:00Z</dcterms:created>
  <dcterms:modified xsi:type="dcterms:W3CDTF">2023-06-21T22:12:09Z</dcterms:modified>
  <dc:identifier>DAFjZYvCe-g</dc:identifier>
</cp:coreProperties>
</file>