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aleway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bold.fntdata"/><Relationship Id="rId10" Type="http://schemas.openxmlformats.org/officeDocument/2006/relationships/font" Target="fonts/Raleway-regular.fntdata"/><Relationship Id="rId13" Type="http://schemas.openxmlformats.org/officeDocument/2006/relationships/font" Target="fonts/Raleway-boldItalic.fntdata"/><Relationship Id="rId12" Type="http://schemas.openxmlformats.org/officeDocument/2006/relationships/font" Target="fonts/Raleway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" name="Google Shape;19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0" name="Google Shape;20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Google Shape;22;p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7" name="Google Shape;27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29;p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3750" y="1322450"/>
            <a:ext cx="80322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3198"/>
              <a:buNone/>
            </a:pPr>
            <a:r>
              <a:rPr lang="en" sz="2933"/>
              <a:t>Familiarize yourself with phishing attacks</a:t>
            </a:r>
            <a:endParaRPr sz="2933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61538"/>
              <a:buNone/>
            </a:pPr>
            <a:r>
              <a:t/>
            </a:r>
            <a:endParaRPr sz="2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61538"/>
              <a:buNone/>
            </a:pPr>
            <a:r>
              <a:rPr lang="en" sz="2600"/>
              <a:t>Human Resources</a:t>
            </a:r>
            <a:endParaRPr sz="2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61538"/>
              <a:buNone/>
            </a:pPr>
            <a:r>
              <a:rPr lang="en" sz="2600"/>
              <a:t>Marketing Services</a:t>
            </a:r>
            <a:endParaRPr sz="2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What is phishing?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rPr lang="en" sz="1600"/>
              <a:t>Phishing attacks are a type of online scam which uses emails or malicious websites to trick the recipient  into providing personal information such as password, login id, account number, social security #, or other personal identification details.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Learn to spot phishing emails</a:t>
            </a:r>
            <a:endParaRPr/>
          </a:p>
        </p:txBody>
      </p:sp>
      <p:pic>
        <p:nvPicPr>
          <p:cNvPr id="98" name="Google Shape;9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225" y="1802675"/>
            <a:ext cx="4640561" cy="33408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5"/>
          <p:cNvSpPr txBox="1"/>
          <p:nvPr/>
        </p:nvSpPr>
        <p:spPr>
          <a:xfrm>
            <a:off x="5633350" y="1802675"/>
            <a:ext cx="2939100" cy="31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Common Indicators:</a:t>
            </a:r>
            <a:endParaRPr b="1"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Suspicious sender's address. Look closely at domain name</a:t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Generic greetings and signature</a:t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Spoofed hyperlinks and websites. Hover over links.</a:t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Poor grammar, misspellings, inconsistent layout</a:t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Suspicious attachments: request ing download or opening</a:t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 sense of urgency</a:t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How do we stop getting phished?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9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500"/>
              <a:t>➤ Consider every email suspicious.  Examine each email closely.</a:t>
            </a:r>
            <a:endParaRPr sz="15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500"/>
              <a:t>➤ Never provide password over the phone or in response to an unsolicited internet request.</a:t>
            </a:r>
            <a:endParaRPr sz="15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500"/>
              <a:t>➤ Exercise caution when clicking on links. Hover over the  link to check the URL.</a:t>
            </a:r>
            <a:endParaRPr sz="15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500"/>
              <a:t>➤ Avoid downloading attachments unless they are expected AND from a trusted source.</a:t>
            </a:r>
            <a:endParaRPr sz="15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500"/>
              <a:t>➤ If you ar</a:t>
            </a:r>
            <a:r>
              <a:rPr lang="en" sz="1500"/>
              <a:t>e suspicious about an email confirm the sender actually sent it. Don't use information in the email to confirm it is a valid email.</a:t>
            </a:r>
            <a:endParaRPr sz="15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500"/>
              <a:t>➤ If an email looks suspicious, </a:t>
            </a:r>
            <a:r>
              <a:rPr b="1" lang="en" sz="1500">
                <a:solidFill>
                  <a:srgbClr val="FF0000"/>
                </a:solidFill>
              </a:rPr>
              <a:t>click the phish button</a:t>
            </a:r>
            <a:r>
              <a:rPr lang="en" sz="1500"/>
              <a:t> in the </a:t>
            </a:r>
            <a:r>
              <a:rPr lang="en" sz="1500"/>
              <a:t>upper-right hand corner to report it.  </a:t>
            </a:r>
            <a:r>
              <a:rPr b="1" lang="en" sz="1500">
                <a:solidFill>
                  <a:srgbClr val="FF0000"/>
                </a:solidFill>
              </a:rPr>
              <a:t>Do Not</a:t>
            </a:r>
            <a:r>
              <a:rPr lang="en" sz="1500"/>
              <a:t> click on any links or attachments. Delete the email.</a:t>
            </a:r>
            <a:endParaRPr sz="15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325"/>
              <a:buNone/>
            </a:pPr>
            <a:r>
              <a:t/>
            </a:r>
            <a:endParaRPr sz="1400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