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A61459-12FE-4D99-ADD0-7F50F449E6D6}">
  <a:tblStyle styleId="{17A61459-12FE-4D99-ADD0-7F50F449E6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Roboto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37125" y="148150"/>
            <a:ext cx="4141500" cy="61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Credit Card Default (Taiwan)</a:t>
            </a:r>
            <a:endParaRPr sz="42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988075" y="657725"/>
            <a:ext cx="4977600" cy="43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300">
                <a:solidFill>
                  <a:schemeClr val="lt1"/>
                </a:solidFill>
              </a:rPr>
              <a:t>Problem: </a:t>
            </a:r>
            <a:r>
              <a:rPr lang="en" sz="1300">
                <a:solidFill>
                  <a:schemeClr val="lt1"/>
                </a:solidFill>
              </a:rPr>
              <a:t> </a:t>
            </a:r>
            <a:r>
              <a:rPr lang="en" sz="1300"/>
              <a:t>How to </a:t>
            </a:r>
            <a:r>
              <a:rPr lang="en" sz="1300">
                <a:solidFill>
                  <a:schemeClr val="lt1"/>
                </a:solidFill>
              </a:rPr>
              <a:t>predict whether a customer will default on a credit card.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300">
                <a:solidFill>
                  <a:schemeClr val="lt1"/>
                </a:solidFill>
              </a:rPr>
              <a:t>Solution: </a:t>
            </a:r>
            <a:r>
              <a:rPr lang="en" sz="1300">
                <a:solidFill>
                  <a:schemeClr val="lt1"/>
                </a:solidFill>
              </a:rPr>
              <a:t>Use supervised machine learning classification and train models to make predictions based on data.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300">
                <a:solidFill>
                  <a:schemeClr val="lt1"/>
                </a:solidFill>
              </a:rPr>
              <a:t>Findings:</a:t>
            </a:r>
            <a:r>
              <a:rPr lang="en" sz="1300">
                <a:solidFill>
                  <a:schemeClr val="lt1"/>
                </a:solidFill>
              </a:rPr>
              <a:t> Five models were built and evaluated. Three model</a:t>
            </a:r>
            <a:r>
              <a:rPr lang="en" sz="1300"/>
              <a:t>s</a:t>
            </a:r>
            <a:r>
              <a:rPr lang="en" sz="1300">
                <a:solidFill>
                  <a:schemeClr val="lt1"/>
                </a:solidFill>
              </a:rPr>
              <a:t> had a prediction accuracy above 80%.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300"/>
              <a:t>A m</a:t>
            </a:r>
            <a:r>
              <a:rPr lang="en" sz="1300">
                <a:solidFill>
                  <a:schemeClr val="lt1"/>
                </a:solidFill>
              </a:rPr>
              <a:t>ajority of the customers are college educated and single. Average customer age was 35. Average card limit was 167,484 NT$ ($5,341.28 USD).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300">
                <a:solidFill>
                  <a:schemeClr val="lt1"/>
                </a:solidFill>
              </a:rPr>
              <a:t>Limitations: </a:t>
            </a:r>
            <a:r>
              <a:rPr lang="en" sz="1300">
                <a:solidFill>
                  <a:schemeClr val="lt1"/>
                </a:solidFill>
              </a:rPr>
              <a:t>  </a:t>
            </a:r>
            <a:r>
              <a:rPr lang="en" sz="1300"/>
              <a:t>All of </a:t>
            </a:r>
            <a:r>
              <a:rPr lang="en" sz="1300">
                <a:solidFill>
                  <a:schemeClr val="lt1"/>
                </a:solidFill>
              </a:rPr>
              <a:t> the features (age, education, card balance, monthly payment, card limit, gender</a:t>
            </a:r>
            <a:r>
              <a:rPr lang="en" sz="1300"/>
              <a:t>, etc.)</a:t>
            </a:r>
            <a:r>
              <a:rPr lang="en" sz="1300">
                <a:solidFill>
                  <a:schemeClr val="lt1"/>
                </a:solidFill>
              </a:rPr>
              <a:t>  had a very weak </a:t>
            </a:r>
            <a:r>
              <a:rPr lang="en" sz="1300"/>
              <a:t> </a:t>
            </a:r>
            <a:r>
              <a:rPr lang="en" sz="1300">
                <a:solidFill>
                  <a:schemeClr val="lt1"/>
                </a:solidFill>
              </a:rPr>
              <a:t>correlation to default/no default.   85% of the customers were no default.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300">
                <a:solidFill>
                  <a:schemeClr val="lt1"/>
                </a:solidFill>
              </a:rPr>
              <a:t>Conclusion:</a:t>
            </a:r>
            <a:r>
              <a:rPr lang="en" sz="1300">
                <a:solidFill>
                  <a:schemeClr val="lt1"/>
                </a:solidFill>
              </a:rPr>
              <a:t>  Random Forest performed the best for this data having 92% accuracy.  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105"/>
          </a:p>
        </p:txBody>
      </p:sp>
      <p:graphicFrame>
        <p:nvGraphicFramePr>
          <p:cNvPr id="87" name="Google Shape;87;p13"/>
          <p:cNvGraphicFramePr/>
          <p:nvPr/>
        </p:nvGraphicFramePr>
        <p:xfrm>
          <a:off x="137125" y="123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{17A61459-12FE-4D99-ADD0-7F50F449E6D6}</a:tableStyleId>
              </a:tblPr>
              <a:tblGrid>
                <a:gridCol w="1961975"/>
                <a:gridCol w="1211825"/>
              </a:tblGrid>
              <a:tr h="36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Model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Accuracy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92%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Decision Tree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86%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XGBoosterClassifier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82%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2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Support Vector Machines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71%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Logistic Regression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 67%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