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Montserrat"/>
      <p:regular r:id="rId28"/>
      <p:bold r:id="rId29"/>
      <p:italic r:id="rId30"/>
      <p:boldItalic r:id="rId31"/>
    </p:embeddedFont>
    <p:embeddedFont>
      <p:font typeface="Open Sans ExtraBold"/>
      <p:bold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schemas.openxmlformats.org/officeDocument/2006/relationships/font" Target="fonts/OpenSansExtraBold-boldItalic.fntdata"/><Relationship Id="rId10" Type="http://schemas.openxmlformats.org/officeDocument/2006/relationships/slide" Target="slides/slide6.xml"/><Relationship Id="rId32" Type="http://schemas.openxmlformats.org/officeDocument/2006/relationships/font" Target="fonts/OpenSansExtraBold-bold.fntdata"/><Relationship Id="rId13" Type="http://schemas.openxmlformats.org/officeDocument/2006/relationships/slide" Target="slides/slide9.xml"/><Relationship Id="rId35" Type="http://schemas.openxmlformats.org/officeDocument/2006/relationships/font" Target="fonts/OpenSans-bold.fntdata"/><Relationship Id="rId12" Type="http://schemas.openxmlformats.org/officeDocument/2006/relationships/slide" Target="slides/slide8.xml"/><Relationship Id="rId34" Type="http://schemas.openxmlformats.org/officeDocument/2006/relationships/font" Target="fonts/OpenSans-regular.fntdata"/><Relationship Id="rId15" Type="http://schemas.openxmlformats.org/officeDocument/2006/relationships/slide" Target="slides/slide11.xml"/><Relationship Id="rId37" Type="http://schemas.openxmlformats.org/officeDocument/2006/relationships/font" Target="fonts/OpenSans-boldItalic.fntdata"/><Relationship Id="rId14" Type="http://schemas.openxmlformats.org/officeDocument/2006/relationships/slide" Target="slides/slide10.xml"/><Relationship Id="rId36"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b0ede4ac7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b0ede4ac7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300"/>
              <a:t>American airlines have the highest time for flight delay and United airlines has second</a:t>
            </a:r>
            <a:endParaRPr sz="1300"/>
          </a:p>
          <a:p>
            <a:pPr indent="0" lvl="0" marL="0" rtl="0" algn="l">
              <a:spcBef>
                <a:spcPts val="0"/>
              </a:spcBef>
              <a:spcAft>
                <a:spcPts val="0"/>
              </a:spcAft>
              <a:buNone/>
            </a:pPr>
            <a:r>
              <a:rPr lang="en" sz="1300"/>
              <a:t>highest time for flight delay time. </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 sz="1300"/>
              <a:t>Which could be due to the high volume</a:t>
            </a:r>
            <a:endParaRPr sz="1300"/>
          </a:p>
          <a:p>
            <a:pPr indent="0" lvl="0" marL="0" rtl="0" algn="l">
              <a:spcBef>
                <a:spcPts val="0"/>
              </a:spcBef>
              <a:spcAft>
                <a:spcPts val="0"/>
              </a:spcAft>
              <a:buClr>
                <a:schemeClr val="dk1"/>
              </a:buClr>
              <a:buSzPts val="1100"/>
              <a:buFont typeface="Arial"/>
              <a:buNone/>
            </a:pPr>
            <a:r>
              <a:rPr lang="en" sz="1300"/>
              <a:t>of flights that these airlines operate, which can lead to more opportunities for delays.</a:t>
            </a:r>
            <a:endParaRPr sz="1300"/>
          </a:p>
          <a:p>
            <a:pPr indent="0" lvl="0" marL="0" rtl="0" algn="l">
              <a:spcBef>
                <a:spcPts val="0"/>
              </a:spcBef>
              <a:spcAft>
                <a:spcPts val="0"/>
              </a:spcAft>
              <a:buClr>
                <a:schemeClr val="dk1"/>
              </a:buClr>
              <a:buSzPts val="1100"/>
              <a:buFont typeface="Arial"/>
              <a:buNone/>
            </a:pPr>
            <a:r>
              <a:rPr lang="en" sz="1300"/>
              <a:t>Additionally, these airlines may have a larger number of flights to and from busy airports, which</a:t>
            </a:r>
            <a:endParaRPr sz="1300"/>
          </a:p>
          <a:p>
            <a:pPr indent="0" lvl="0" marL="0" rtl="0" algn="l">
              <a:spcBef>
                <a:spcPts val="0"/>
              </a:spcBef>
              <a:spcAft>
                <a:spcPts val="0"/>
              </a:spcAft>
              <a:buNone/>
            </a:pPr>
            <a:r>
              <a:rPr lang="en" sz="1300"/>
              <a:t>can also contribute to delays. </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 sz="1300"/>
              <a:t>Southwest airlines have the lowest flight delay time which could</a:t>
            </a:r>
            <a:endParaRPr sz="1300"/>
          </a:p>
          <a:p>
            <a:pPr indent="0" lvl="0" marL="0" rtl="0" algn="l">
              <a:spcBef>
                <a:spcPts val="0"/>
              </a:spcBef>
              <a:spcAft>
                <a:spcPts val="0"/>
              </a:spcAft>
              <a:buClr>
                <a:schemeClr val="dk1"/>
              </a:buClr>
              <a:buSzPts val="1100"/>
              <a:buFont typeface="Arial"/>
              <a:buNone/>
            </a:pPr>
            <a:r>
              <a:rPr lang="en" sz="1300"/>
              <a:t>be due to efficiency of the airline's operations, the routes it operates, and the types of aircraft it</a:t>
            </a:r>
            <a:endParaRPr sz="1300"/>
          </a:p>
          <a:p>
            <a:pPr indent="0" lvl="0" marL="0" rtl="0" algn="l">
              <a:spcBef>
                <a:spcPts val="0"/>
              </a:spcBef>
              <a:spcAft>
                <a:spcPts val="0"/>
              </a:spcAft>
              <a:buClr>
                <a:schemeClr val="dk1"/>
              </a:buClr>
              <a:buSzPts val="1100"/>
              <a:buFont typeface="Arial"/>
              <a:buNone/>
            </a:pPr>
            <a:r>
              <a:rPr lang="en" sz="1300"/>
              <a:t>uses. Southwest Airlines has a reputation for being one of the most efficient airlines in the</a:t>
            </a:r>
            <a:endParaRPr sz="1300"/>
          </a:p>
          <a:p>
            <a:pPr indent="0" lvl="0" marL="0" rtl="0" algn="l">
              <a:spcBef>
                <a:spcPts val="0"/>
              </a:spcBef>
              <a:spcAft>
                <a:spcPts val="0"/>
              </a:spcAft>
              <a:buClr>
                <a:schemeClr val="dk1"/>
              </a:buClr>
              <a:buSzPts val="1100"/>
              <a:buFont typeface="Arial"/>
              <a:buNone/>
            </a:pPr>
            <a:r>
              <a:rPr lang="en" sz="1300"/>
              <a:t>industry, with a focus on on-time performance and customer satisfaction. Southwest Airlines</a:t>
            </a:r>
            <a:endParaRPr sz="1300"/>
          </a:p>
          <a:p>
            <a:pPr indent="0" lvl="0" marL="0" rtl="0" algn="l">
              <a:spcBef>
                <a:spcPts val="0"/>
              </a:spcBef>
              <a:spcAft>
                <a:spcPts val="0"/>
              </a:spcAft>
              <a:buClr>
                <a:schemeClr val="dk1"/>
              </a:buClr>
              <a:buSzPts val="1100"/>
              <a:buFont typeface="Arial"/>
              <a:buNone/>
            </a:pPr>
            <a:r>
              <a:rPr lang="en" sz="1300"/>
              <a:t>also primarily uses Boeing 737 aircraft, which are known for their reliability and efficiency.</a:t>
            </a:r>
            <a:endParaRPr sz="1300"/>
          </a:p>
          <a:p>
            <a:pPr indent="0" lvl="0" marL="0" rtl="0" algn="l">
              <a:spcBef>
                <a:spcPts val="0"/>
              </a:spcBef>
              <a:spcAft>
                <a:spcPts val="0"/>
              </a:spcAft>
              <a:buNone/>
            </a:pPr>
            <a:r>
              <a:t/>
            </a:r>
            <a:endParaRPr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b0ede4ac7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b0ede4ac7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300"/>
              <a:t>In our exploratory analysis of the relationship between delay types and delay time, we</a:t>
            </a:r>
            <a:endParaRPr sz="1300"/>
          </a:p>
          <a:p>
            <a:pPr indent="0" lvl="0" marL="0" rtl="0" algn="l">
              <a:spcBef>
                <a:spcPts val="0"/>
              </a:spcBef>
              <a:spcAft>
                <a:spcPts val="0"/>
              </a:spcAft>
              <a:buClr>
                <a:schemeClr val="dk1"/>
              </a:buClr>
              <a:buSzPts val="1100"/>
              <a:buFont typeface="Arial"/>
              <a:buNone/>
            </a:pPr>
            <a:r>
              <a:rPr lang="en" sz="1300"/>
              <a:t>found that carrier delay had the highest range of values for departure delay time, followed by late</a:t>
            </a:r>
            <a:endParaRPr sz="1300"/>
          </a:p>
          <a:p>
            <a:pPr indent="0" lvl="0" marL="0" rtl="0" algn="l">
              <a:spcBef>
                <a:spcPts val="0"/>
              </a:spcBef>
              <a:spcAft>
                <a:spcPts val="0"/>
              </a:spcAft>
              <a:buClr>
                <a:schemeClr val="dk1"/>
              </a:buClr>
              <a:buSzPts val="1100"/>
              <a:buFont typeface="Arial"/>
              <a:buNone/>
            </a:pPr>
            <a:r>
              <a:rPr lang="en" sz="1300"/>
              <a:t>aircraft delay. We found that the relationship between delay types and</a:t>
            </a:r>
            <a:endParaRPr sz="1300"/>
          </a:p>
          <a:p>
            <a:pPr indent="0" lvl="0" marL="0" rtl="0" algn="l">
              <a:spcBef>
                <a:spcPts val="0"/>
              </a:spcBef>
              <a:spcAft>
                <a:spcPts val="0"/>
              </a:spcAft>
              <a:buClr>
                <a:schemeClr val="dk1"/>
              </a:buClr>
              <a:buSzPts val="1100"/>
              <a:buFont typeface="Arial"/>
              <a:buNone/>
            </a:pPr>
            <a:r>
              <a:rPr lang="en" sz="1300"/>
              <a:t>delay time was strongly positive, with most of the data points falling within the range of less than</a:t>
            </a:r>
            <a:endParaRPr sz="1300"/>
          </a:p>
          <a:p>
            <a:pPr indent="0" lvl="0" marL="0" rtl="0" algn="l">
              <a:spcBef>
                <a:spcPts val="0"/>
              </a:spcBef>
              <a:spcAft>
                <a:spcPts val="0"/>
              </a:spcAft>
              <a:buClr>
                <a:schemeClr val="dk1"/>
              </a:buClr>
              <a:buSzPts val="1100"/>
              <a:buFont typeface="Arial"/>
              <a:buNone/>
            </a:pPr>
            <a:r>
              <a:rPr lang="en" sz="1300"/>
              <a:t>500 minutes for each delay type. This indicates that other factors, in addition to the specific delay</a:t>
            </a:r>
            <a:endParaRPr sz="1300"/>
          </a:p>
          <a:p>
            <a:pPr indent="0" lvl="0" marL="0" rtl="0" algn="l">
              <a:spcBef>
                <a:spcPts val="0"/>
              </a:spcBef>
              <a:spcAft>
                <a:spcPts val="0"/>
              </a:spcAft>
              <a:buClr>
                <a:schemeClr val="dk1"/>
              </a:buClr>
              <a:buSzPts val="1100"/>
              <a:buFont typeface="Arial"/>
              <a:buNone/>
            </a:pPr>
            <a:r>
              <a:rPr lang="en" sz="1300"/>
              <a:t>type, can affect the total delay time. Furthermore, we observed that when the weather delay time</a:t>
            </a:r>
            <a:endParaRPr sz="1300"/>
          </a:p>
          <a:p>
            <a:pPr indent="0" lvl="0" marL="0" rtl="0" algn="l">
              <a:spcBef>
                <a:spcPts val="0"/>
              </a:spcBef>
              <a:spcAft>
                <a:spcPts val="0"/>
              </a:spcAft>
              <a:buClr>
                <a:schemeClr val="dk1"/>
              </a:buClr>
              <a:buSzPts val="1100"/>
              <a:buFont typeface="Arial"/>
              <a:buNone/>
            </a:pPr>
            <a:r>
              <a:rPr lang="en" sz="1300"/>
              <a:t>was above 1000 minutes, the total delay time was around 1400 minutes. This suggests that</a:t>
            </a:r>
            <a:endParaRPr sz="1300"/>
          </a:p>
          <a:p>
            <a:pPr indent="0" lvl="0" marL="0" rtl="0" algn="l">
              <a:spcBef>
                <a:spcPts val="0"/>
              </a:spcBef>
              <a:spcAft>
                <a:spcPts val="0"/>
              </a:spcAft>
              <a:buClr>
                <a:schemeClr val="dk1"/>
              </a:buClr>
              <a:buSzPts val="1100"/>
              <a:buFont typeface="Arial"/>
              <a:buNone/>
            </a:pPr>
            <a:r>
              <a:rPr lang="en" sz="1300"/>
              <a:t>weather delay time has a stronger influence on total delay time than NAS delay time, which had</a:t>
            </a:r>
            <a:endParaRPr sz="1300"/>
          </a:p>
          <a:p>
            <a:pPr indent="0" lvl="0" marL="0" rtl="0" algn="l">
              <a:spcBef>
                <a:spcPts val="0"/>
              </a:spcBef>
              <a:spcAft>
                <a:spcPts val="0"/>
              </a:spcAft>
              <a:buClr>
                <a:schemeClr val="dk1"/>
              </a:buClr>
              <a:buSzPts val="1100"/>
              <a:buFont typeface="Arial"/>
              <a:buNone/>
            </a:pPr>
            <a:r>
              <a:rPr lang="en" sz="1300"/>
              <a:t>a smaller impact on total delay time. These findings provide valuable insights into the factors</a:t>
            </a:r>
            <a:endParaRPr sz="1300"/>
          </a:p>
          <a:p>
            <a:pPr indent="0" lvl="0" marL="0" rtl="0" algn="l">
              <a:spcBef>
                <a:spcPts val="0"/>
              </a:spcBef>
              <a:spcAft>
                <a:spcPts val="0"/>
              </a:spcAft>
              <a:buClr>
                <a:schemeClr val="dk1"/>
              </a:buClr>
              <a:buSzPts val="1100"/>
              <a:buFont typeface="Arial"/>
              <a:buNone/>
            </a:pPr>
            <a:r>
              <a:rPr lang="en" sz="1300"/>
              <a:t>that contribute to flight delay times and can be used to develop strategies for improving flight</a:t>
            </a:r>
            <a:endParaRPr sz="1300"/>
          </a:p>
          <a:p>
            <a:pPr indent="0" lvl="0" marL="0" rtl="0" algn="l">
              <a:spcBef>
                <a:spcPts val="0"/>
              </a:spcBef>
              <a:spcAft>
                <a:spcPts val="0"/>
              </a:spcAft>
              <a:buClr>
                <a:schemeClr val="dk1"/>
              </a:buClr>
              <a:buSzPts val="1100"/>
              <a:buFont typeface="Arial"/>
              <a:buNone/>
            </a:pPr>
            <a:r>
              <a:rPr lang="en" sz="1300"/>
              <a:t>performance.</a:t>
            </a:r>
            <a:endParaRPr sz="1300"/>
          </a:p>
          <a:p>
            <a:pPr indent="0" lvl="0" marL="0" rtl="0" algn="l">
              <a:spcBef>
                <a:spcPts val="0"/>
              </a:spcBef>
              <a:spcAft>
                <a:spcPts val="0"/>
              </a:spcAft>
              <a:buNone/>
            </a:pPr>
            <a:r>
              <a:t/>
            </a:r>
            <a:endParaRPr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b0ede4ac7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b0ede4ac7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300"/>
              <a:t>When we analyze departure delay times by state, we found that Texas and Florida had the</a:t>
            </a:r>
            <a:endParaRPr sz="1300"/>
          </a:p>
          <a:p>
            <a:pPr indent="0" lvl="0" marL="0" rtl="0" algn="l">
              <a:spcBef>
                <a:spcPts val="0"/>
              </a:spcBef>
              <a:spcAft>
                <a:spcPts val="0"/>
              </a:spcAft>
              <a:buClr>
                <a:schemeClr val="dk1"/>
              </a:buClr>
              <a:buSzPts val="1100"/>
              <a:buFont typeface="Arial"/>
              <a:buNone/>
            </a:pPr>
            <a:r>
              <a:rPr lang="en" sz="1300"/>
              <a:t>highest range of values, indicating that flights departing from these states are more likely to</a:t>
            </a:r>
            <a:endParaRPr sz="1300"/>
          </a:p>
          <a:p>
            <a:pPr indent="0" lvl="0" marL="0" rtl="0" algn="l">
              <a:spcBef>
                <a:spcPts val="0"/>
              </a:spcBef>
              <a:spcAft>
                <a:spcPts val="0"/>
              </a:spcAft>
              <a:buNone/>
            </a:pPr>
            <a:r>
              <a:rPr lang="en" sz="1300"/>
              <a:t>experience delays. </a:t>
            </a:r>
            <a:endParaRPr sz="1300"/>
          </a:p>
          <a:p>
            <a:pPr indent="0" lvl="0" marL="0" rtl="0" algn="l">
              <a:spcBef>
                <a:spcPts val="0"/>
              </a:spcBef>
              <a:spcAft>
                <a:spcPts val="0"/>
              </a:spcAft>
              <a:buClr>
                <a:schemeClr val="dk1"/>
              </a:buClr>
              <a:buSzPts val="1100"/>
              <a:buFont typeface="Arial"/>
              <a:buNone/>
            </a:pPr>
            <a:r>
              <a:rPr lang="en" sz="1300"/>
              <a:t>New York and California also had high ranges of</a:t>
            </a:r>
            <a:endParaRPr sz="1300"/>
          </a:p>
          <a:p>
            <a:pPr indent="0" lvl="0" marL="0" rtl="0" algn="l">
              <a:spcBef>
                <a:spcPts val="0"/>
              </a:spcBef>
              <a:spcAft>
                <a:spcPts val="0"/>
              </a:spcAft>
              <a:buClr>
                <a:schemeClr val="dk1"/>
              </a:buClr>
              <a:buSzPts val="1100"/>
              <a:buFont typeface="Arial"/>
              <a:buNone/>
            </a:pPr>
            <a:r>
              <a:rPr lang="en" sz="1300"/>
              <a:t>values, but they were lower than those of Texas and Florida. Additionally, both New York and</a:t>
            </a:r>
            <a:endParaRPr sz="1300"/>
          </a:p>
          <a:p>
            <a:pPr indent="0" lvl="0" marL="0" rtl="0" algn="l">
              <a:spcBef>
                <a:spcPts val="0"/>
              </a:spcBef>
              <a:spcAft>
                <a:spcPts val="0"/>
              </a:spcAft>
              <a:buClr>
                <a:schemeClr val="dk1"/>
              </a:buClr>
              <a:buSzPts val="1100"/>
              <a:buFont typeface="Arial"/>
              <a:buNone/>
            </a:pPr>
            <a:r>
              <a:rPr lang="en" sz="1300"/>
              <a:t>California had some outlier data points with total delay times above 1500 minutes. In contrast,</a:t>
            </a:r>
            <a:endParaRPr sz="1300"/>
          </a:p>
          <a:p>
            <a:pPr indent="0" lvl="0" marL="0" rtl="0" algn="l">
              <a:spcBef>
                <a:spcPts val="0"/>
              </a:spcBef>
              <a:spcAft>
                <a:spcPts val="0"/>
              </a:spcAft>
              <a:buClr>
                <a:schemeClr val="dk1"/>
              </a:buClr>
              <a:buSzPts val="1100"/>
              <a:buFont typeface="Arial"/>
              <a:buNone/>
            </a:pPr>
            <a:r>
              <a:rPr lang="en" sz="1300"/>
              <a:t>Illinois had the lowest range of values for departure delay times, indicating that flights departing</a:t>
            </a:r>
            <a:endParaRPr sz="1300"/>
          </a:p>
          <a:p>
            <a:pPr indent="0" lvl="0" marL="0" rtl="0" algn="l">
              <a:spcBef>
                <a:spcPts val="0"/>
              </a:spcBef>
              <a:spcAft>
                <a:spcPts val="0"/>
              </a:spcAft>
              <a:buClr>
                <a:schemeClr val="dk1"/>
              </a:buClr>
              <a:buSzPts val="1100"/>
              <a:buFont typeface="Arial"/>
              <a:buNone/>
            </a:pPr>
            <a:r>
              <a:rPr lang="en" sz="1300"/>
              <a:t>from this state are less likely to be delayed. These findings suggest that the state of origin can</a:t>
            </a:r>
            <a:endParaRPr sz="1300"/>
          </a:p>
          <a:p>
            <a:pPr indent="0" lvl="0" marL="0" rtl="0" algn="l">
              <a:spcBef>
                <a:spcPts val="0"/>
              </a:spcBef>
              <a:spcAft>
                <a:spcPts val="0"/>
              </a:spcAft>
              <a:buClr>
                <a:schemeClr val="dk1"/>
              </a:buClr>
              <a:buSzPts val="1100"/>
              <a:buFont typeface="Arial"/>
              <a:buNone/>
            </a:pPr>
            <a:r>
              <a:rPr lang="en" sz="1300"/>
              <a:t>have a significant impact on flight delay times and can be useful for identifying potential issues</a:t>
            </a:r>
            <a:endParaRPr sz="1300"/>
          </a:p>
          <a:p>
            <a:pPr indent="0" lvl="0" marL="0" rtl="0" algn="l">
              <a:spcBef>
                <a:spcPts val="0"/>
              </a:spcBef>
              <a:spcAft>
                <a:spcPts val="0"/>
              </a:spcAft>
              <a:buClr>
                <a:schemeClr val="dk1"/>
              </a:buClr>
              <a:buSzPts val="1100"/>
              <a:buFont typeface="Arial"/>
              <a:buNone/>
            </a:pPr>
            <a:r>
              <a:rPr lang="en" sz="1300"/>
              <a:t>and developing strategies to improve flight performance.</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 sz="1300"/>
              <a:t>When we analyze which cities have the highest delay times, we found that Chicago,</a:t>
            </a:r>
            <a:endParaRPr sz="1300"/>
          </a:p>
          <a:p>
            <a:pPr indent="0" lvl="0" marL="0" rtl="0" algn="l">
              <a:spcBef>
                <a:spcPts val="0"/>
              </a:spcBef>
              <a:spcAft>
                <a:spcPts val="0"/>
              </a:spcAft>
              <a:buNone/>
            </a:pPr>
            <a:r>
              <a:rPr lang="en" sz="1300"/>
              <a:t>Dallas, and New York City were the top three. </a:t>
            </a:r>
            <a:endParaRPr sz="1300"/>
          </a:p>
          <a:p>
            <a:pPr indent="0" lvl="0" marL="0" rtl="0" algn="l">
              <a:spcBef>
                <a:spcPts val="0"/>
              </a:spcBef>
              <a:spcAft>
                <a:spcPts val="0"/>
              </a:spcAft>
              <a:buClr>
                <a:schemeClr val="dk1"/>
              </a:buClr>
              <a:buSzPts val="1100"/>
              <a:buFont typeface="Arial"/>
              <a:buNone/>
            </a:pPr>
            <a:r>
              <a:rPr lang="en" sz="1300"/>
              <a:t>This is interesting because,</a:t>
            </a:r>
            <a:endParaRPr sz="1300"/>
          </a:p>
          <a:p>
            <a:pPr indent="0" lvl="0" marL="0" rtl="0" algn="l">
              <a:spcBef>
                <a:spcPts val="0"/>
              </a:spcBef>
              <a:spcAft>
                <a:spcPts val="0"/>
              </a:spcAft>
              <a:buClr>
                <a:schemeClr val="dk1"/>
              </a:buClr>
              <a:buSzPts val="1100"/>
              <a:buFont typeface="Arial"/>
              <a:buNone/>
            </a:pPr>
            <a:r>
              <a:rPr lang="en" sz="1300"/>
              <a:t>while Illinois had the lowest range of values for the whole state, Chicago had the highest range </a:t>
            </a:r>
            <a:endParaRPr sz="1300"/>
          </a:p>
          <a:p>
            <a:pPr indent="0" lvl="0" marL="0" rtl="0" algn="l">
              <a:spcBef>
                <a:spcPts val="0"/>
              </a:spcBef>
              <a:spcAft>
                <a:spcPts val="0"/>
              </a:spcAft>
              <a:buClr>
                <a:schemeClr val="dk1"/>
              </a:buClr>
              <a:buSzPts val="1100"/>
              <a:buFont typeface="Arial"/>
              <a:buNone/>
            </a:pPr>
            <a:r>
              <a:rPr lang="en" sz="1300"/>
              <a:t>of values for any individual city. This may suggest that Chicago is a particularly busy city with a</a:t>
            </a:r>
            <a:endParaRPr sz="1300"/>
          </a:p>
          <a:p>
            <a:pPr indent="0" lvl="0" marL="0" rtl="0" algn="l">
              <a:spcBef>
                <a:spcPts val="0"/>
              </a:spcBef>
              <a:spcAft>
                <a:spcPts val="0"/>
              </a:spcAft>
              <a:buClr>
                <a:schemeClr val="dk1"/>
              </a:buClr>
              <a:buSzPts val="1100"/>
              <a:buFont typeface="Arial"/>
              <a:buNone/>
            </a:pPr>
            <a:r>
              <a:rPr lang="en" sz="1300"/>
              <a:t>high volume of air traffic, while the rest of the state is less busy. On the other hand, when we</a:t>
            </a:r>
            <a:endParaRPr sz="1300"/>
          </a:p>
          <a:p>
            <a:pPr indent="0" lvl="0" marL="0" rtl="0" algn="l">
              <a:spcBef>
                <a:spcPts val="0"/>
              </a:spcBef>
              <a:spcAft>
                <a:spcPts val="0"/>
              </a:spcAft>
              <a:buClr>
                <a:schemeClr val="dk1"/>
              </a:buClr>
              <a:buSzPts val="1100"/>
              <a:buFont typeface="Arial"/>
              <a:buNone/>
            </a:pPr>
            <a:r>
              <a:rPr lang="en" sz="1300"/>
              <a:t>looked at the states of Texas, New York, Florida, and California, we found that they all had</a:t>
            </a:r>
            <a:endParaRPr sz="1300"/>
          </a:p>
          <a:p>
            <a:pPr indent="0" lvl="0" marL="0" rtl="0" algn="l">
              <a:spcBef>
                <a:spcPts val="0"/>
              </a:spcBef>
              <a:spcAft>
                <a:spcPts val="0"/>
              </a:spcAft>
              <a:buClr>
                <a:schemeClr val="dk1"/>
              </a:buClr>
              <a:buSzPts val="1100"/>
              <a:buFont typeface="Arial"/>
              <a:buNone/>
            </a:pPr>
            <a:r>
              <a:rPr lang="en" sz="1300"/>
              <a:t>multiple cities with high ranges of values for delay time. This indicates that these states are</a:t>
            </a:r>
            <a:endParaRPr sz="1300"/>
          </a:p>
          <a:p>
            <a:pPr indent="0" lvl="0" marL="0" rtl="0" algn="l">
              <a:spcBef>
                <a:spcPts val="0"/>
              </a:spcBef>
              <a:spcAft>
                <a:spcPts val="0"/>
              </a:spcAft>
              <a:buClr>
                <a:schemeClr val="dk1"/>
              </a:buClr>
              <a:buSzPts val="1100"/>
              <a:buFont typeface="Arial"/>
              <a:buNone/>
            </a:pPr>
            <a:r>
              <a:rPr lang="en" sz="1300"/>
              <a:t>generally busy with a high volume of air traffic, which can contribute to delays.</a:t>
            </a:r>
            <a:endParaRPr sz="1300"/>
          </a:p>
          <a:p>
            <a:pPr indent="0" lvl="0" marL="0" rtl="0" algn="l">
              <a:spcBef>
                <a:spcPts val="0"/>
              </a:spcBef>
              <a:spcAft>
                <a:spcPts val="0"/>
              </a:spcAft>
              <a:buNone/>
            </a:pPr>
            <a:r>
              <a:t/>
            </a:r>
            <a:endParaRPr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b5d485065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b5d485065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b5d48506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b5d48506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a:t>
            </a:r>
            <a:endParaRPr/>
          </a:p>
          <a:p>
            <a:pPr indent="0" lvl="0" marL="0" rtl="0" algn="l">
              <a:spcBef>
                <a:spcPts val="0"/>
              </a:spcBef>
              <a:spcAft>
                <a:spcPts val="0"/>
              </a:spcAft>
              <a:buClr>
                <a:schemeClr val="dk1"/>
              </a:buClr>
              <a:buSzPts val="1100"/>
              <a:buFont typeface="Arial"/>
              <a:buNone/>
            </a:pPr>
            <a:r>
              <a:rPr lang="en"/>
              <a:t>According to the analysis of a linear regression model, flights from Dallas TX, Los</a:t>
            </a:r>
            <a:endParaRPr/>
          </a:p>
          <a:p>
            <a:pPr indent="0" lvl="0" marL="0" rtl="0" algn="l">
              <a:spcBef>
                <a:spcPts val="0"/>
              </a:spcBef>
              <a:spcAft>
                <a:spcPts val="0"/>
              </a:spcAft>
              <a:buClr>
                <a:schemeClr val="dk1"/>
              </a:buClr>
              <a:buSzPts val="1100"/>
              <a:buFont typeface="Arial"/>
              <a:buNone/>
            </a:pPr>
            <a:r>
              <a:rPr lang="en"/>
              <a:t>Angeles CA, New York NY, Orlando FL, and San Francisco CA were found to be the most</a:t>
            </a:r>
            <a:endParaRPr/>
          </a:p>
          <a:p>
            <a:pPr indent="0" lvl="0" marL="0" rtl="0" algn="l">
              <a:spcBef>
                <a:spcPts val="0"/>
              </a:spcBef>
              <a:spcAft>
                <a:spcPts val="0"/>
              </a:spcAft>
              <a:buNone/>
            </a:pPr>
            <a:r>
              <a:rPr lang="en"/>
              <a:t>significant in terms of P-value.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This is likely because these cities are home</a:t>
            </a:r>
            <a:endParaRPr/>
          </a:p>
          <a:p>
            <a:pPr indent="0" lvl="0" marL="0" rtl="0" algn="l">
              <a:spcBef>
                <a:spcPts val="0"/>
              </a:spcBef>
              <a:spcAft>
                <a:spcPts val="0"/>
              </a:spcAft>
              <a:buClr>
                <a:schemeClr val="dk1"/>
              </a:buClr>
              <a:buSzPts val="1100"/>
              <a:buFont typeface="Arial"/>
              <a:buNone/>
            </a:pPr>
            <a:r>
              <a:rPr lang="en"/>
              <a:t>to some of the busiest airports in the United States and have a high frequency of flights. United</a:t>
            </a:r>
            <a:endParaRPr/>
          </a:p>
          <a:p>
            <a:pPr indent="0" lvl="0" marL="0" rtl="0" algn="l">
              <a:spcBef>
                <a:spcPts val="0"/>
              </a:spcBef>
              <a:spcAft>
                <a:spcPts val="0"/>
              </a:spcAft>
              <a:buNone/>
            </a:pPr>
            <a:r>
              <a:rPr lang="en"/>
              <a:t>Airlines and Southwest Airlines were also identified as significant factors in flight delays.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18th of each month was found to be the day with the most delays which could be due to</a:t>
            </a:r>
            <a:endParaRPr/>
          </a:p>
          <a:p>
            <a:pPr indent="0" lvl="0" marL="0" rtl="0" algn="l">
              <a:spcBef>
                <a:spcPts val="0"/>
              </a:spcBef>
              <a:spcAft>
                <a:spcPts val="0"/>
              </a:spcAft>
              <a:buClr>
                <a:schemeClr val="dk1"/>
              </a:buClr>
              <a:buSzPts val="1100"/>
              <a:buFont typeface="Arial"/>
              <a:buNone/>
            </a:pPr>
            <a:r>
              <a:rPr lang="en"/>
              <a:t>increased travel demand, severe weather conditions, and increased airport congestion. It is</a:t>
            </a:r>
            <a:endParaRPr/>
          </a:p>
          <a:p>
            <a:pPr indent="0" lvl="0" marL="0" rtl="0" algn="l">
              <a:spcBef>
                <a:spcPts val="0"/>
              </a:spcBef>
              <a:spcAft>
                <a:spcPts val="0"/>
              </a:spcAft>
              <a:buClr>
                <a:schemeClr val="dk1"/>
              </a:buClr>
              <a:buSzPts val="1100"/>
              <a:buFont typeface="Arial"/>
              <a:buNone/>
            </a:pPr>
            <a:r>
              <a:rPr lang="en"/>
              <a:t>possible that the 18th falls at a time when many people are planning to travel for the weekend,</a:t>
            </a:r>
            <a:endParaRPr/>
          </a:p>
          <a:p>
            <a:pPr indent="0" lvl="0" marL="0" rtl="0" algn="l">
              <a:spcBef>
                <a:spcPts val="0"/>
              </a:spcBef>
              <a:spcAft>
                <a:spcPts val="0"/>
              </a:spcAft>
              <a:buClr>
                <a:schemeClr val="dk1"/>
              </a:buClr>
              <a:buSzPts val="1100"/>
              <a:buFont typeface="Arial"/>
              <a:buNone/>
            </a:pPr>
            <a:r>
              <a:rPr lang="en"/>
              <a:t>leading to an increase in flights and potential delays. It is important to note that the specific</a:t>
            </a:r>
            <a:endParaRPr/>
          </a:p>
          <a:p>
            <a:pPr indent="0" lvl="0" marL="0" rtl="0" algn="l">
              <a:spcBef>
                <a:spcPts val="0"/>
              </a:spcBef>
              <a:spcAft>
                <a:spcPts val="0"/>
              </a:spcAft>
              <a:buClr>
                <a:schemeClr val="dk1"/>
              </a:buClr>
              <a:buSzPts val="1100"/>
              <a:buFont typeface="Arial"/>
              <a:buNone/>
            </a:pPr>
            <a:r>
              <a:rPr lang="en"/>
              <a:t>reasons for the higher number of delays on the 18th of each month can vary and further</a:t>
            </a:r>
            <a:endParaRPr/>
          </a:p>
          <a:p>
            <a:pPr indent="0" lvl="0" marL="0" rtl="0" algn="l">
              <a:spcBef>
                <a:spcPts val="0"/>
              </a:spcBef>
              <a:spcAft>
                <a:spcPts val="0"/>
              </a:spcAft>
              <a:buNone/>
            </a:pPr>
            <a:r>
              <a:rPr lang="en"/>
              <a:t>analysis would be needed to determine the exact causes.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factors such as taxi in, taxi out, wheels off, wheels on, distance of the flight, and the types of delays mentioned in our</a:t>
            </a:r>
            <a:endParaRPr/>
          </a:p>
          <a:p>
            <a:pPr indent="0" lvl="0" marL="0" rtl="0" algn="l">
              <a:spcBef>
                <a:spcPts val="0"/>
              </a:spcBef>
              <a:spcAft>
                <a:spcPts val="0"/>
              </a:spcAft>
              <a:buNone/>
            </a:pPr>
            <a:r>
              <a:rPr lang="en"/>
              <a:t>explanatory analysis were found to be significant in the model.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model had a high R-squared value of 0.985, indicating that it was highly accurate in predicting flight delays.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b5d485065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b5d48506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Albert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b5d48506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b5d48506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Albert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the logistics regression model, we used a step function to identify the significant</a:t>
            </a:r>
            <a:endParaRPr/>
          </a:p>
          <a:p>
            <a:pPr indent="0" lvl="0" marL="0" rtl="0" algn="l">
              <a:spcBef>
                <a:spcPts val="0"/>
              </a:spcBef>
              <a:spcAft>
                <a:spcPts val="0"/>
              </a:spcAft>
              <a:buNone/>
            </a:pPr>
            <a:r>
              <a:rPr lang="en"/>
              <a:t>features that increase the likelihood of a flight being delayed by more than 3 hours.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This time frame was chosen because airlines are often required to compensate</a:t>
            </a:r>
            <a:endParaRPr/>
          </a:p>
          <a:p>
            <a:pPr indent="0" lvl="0" marL="0" rtl="0" algn="l">
              <a:spcBef>
                <a:spcPts val="0"/>
              </a:spcBef>
              <a:spcAft>
                <a:spcPts val="0"/>
              </a:spcAft>
              <a:buNone/>
            </a:pPr>
            <a:r>
              <a:rPr lang="en"/>
              <a:t>passengers if the flight is delayed by more than 3 hours.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By analyzing these significant features,</a:t>
            </a:r>
            <a:endParaRPr/>
          </a:p>
          <a:p>
            <a:pPr indent="0" lvl="0" marL="0" rtl="0" algn="l">
              <a:spcBef>
                <a:spcPts val="0"/>
              </a:spcBef>
              <a:spcAft>
                <a:spcPts val="0"/>
              </a:spcAft>
              <a:buClr>
                <a:schemeClr val="dk1"/>
              </a:buClr>
              <a:buSzPts val="1100"/>
              <a:buFont typeface="Arial"/>
              <a:buNone/>
            </a:pPr>
            <a:r>
              <a:rPr lang="en"/>
              <a:t>we can better understand which factors are most likely to lead to long flight delays and how they</a:t>
            </a:r>
            <a:endParaRPr/>
          </a:p>
          <a:p>
            <a:pPr indent="0" lvl="0" marL="0" rtl="0" algn="l">
              <a:spcBef>
                <a:spcPts val="0"/>
              </a:spcBef>
              <a:spcAft>
                <a:spcPts val="0"/>
              </a:spcAft>
              <a:buNone/>
            </a:pPr>
            <a:r>
              <a:rPr lang="en"/>
              <a:t>can be addressed to improve flight performance.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This information can be useful for airlines and</a:t>
            </a:r>
            <a:endParaRPr/>
          </a:p>
          <a:p>
            <a:pPr indent="0" lvl="0" marL="0" rtl="0" algn="l">
              <a:spcBef>
                <a:spcPts val="0"/>
              </a:spcBef>
              <a:spcAft>
                <a:spcPts val="0"/>
              </a:spcAft>
              <a:buClr>
                <a:schemeClr val="dk1"/>
              </a:buClr>
              <a:buSzPts val="1100"/>
              <a:buFont typeface="Arial"/>
              <a:buNone/>
            </a:pPr>
            <a:r>
              <a:rPr lang="en"/>
              <a:t>airport operators to manage their operations and for passengers to plan their travel accordingly.</a:t>
            </a:r>
            <a:endParaRPr/>
          </a:p>
          <a:p>
            <a:pPr indent="0" lvl="0" marL="0" rtl="0" algn="l">
              <a:spcBef>
                <a:spcPts val="0"/>
              </a:spcBef>
              <a:spcAft>
                <a:spcPts val="0"/>
              </a:spcAft>
              <a:buClr>
                <a:schemeClr val="dk1"/>
              </a:buClr>
              <a:buSzPts val="1100"/>
              <a:buFont typeface="Arial"/>
              <a:buNone/>
            </a:pPr>
            <a:r>
              <a:rPr lang="en"/>
              <a:t>It can also help identify potential issues and inefficiencies in the aviation industry and guide</a:t>
            </a:r>
            <a:endParaRPr/>
          </a:p>
          <a:p>
            <a:pPr indent="0" lvl="0" marL="0" rtl="0" algn="l">
              <a:spcBef>
                <a:spcPts val="0"/>
              </a:spcBef>
              <a:spcAft>
                <a:spcPts val="0"/>
              </a:spcAft>
              <a:buNone/>
            </a:pPr>
            <a:r>
              <a:rPr lang="en"/>
              <a:t>efforts to address them.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These features were found to be the operating airline Delta, taxi in and</a:t>
            </a:r>
            <a:endParaRPr/>
          </a:p>
          <a:p>
            <a:pPr indent="0" lvl="0" marL="0" rtl="0" algn="l">
              <a:spcBef>
                <a:spcPts val="0"/>
              </a:spcBef>
              <a:spcAft>
                <a:spcPts val="0"/>
              </a:spcAft>
              <a:buClr>
                <a:schemeClr val="dk1"/>
              </a:buClr>
              <a:buSzPts val="1100"/>
              <a:buFont typeface="Arial"/>
              <a:buNone/>
            </a:pPr>
            <a:r>
              <a:rPr lang="en"/>
              <a:t>out times, carrier delay, weather delay, NAS delay, and late aircraft delay. In summary, flights</a:t>
            </a:r>
            <a:endParaRPr/>
          </a:p>
          <a:p>
            <a:pPr indent="0" lvl="0" marL="0" rtl="0" algn="l">
              <a:spcBef>
                <a:spcPts val="0"/>
              </a:spcBef>
              <a:spcAft>
                <a:spcPts val="0"/>
              </a:spcAft>
              <a:buNone/>
            </a:pPr>
            <a:r>
              <a:rPr lang="en"/>
              <a:t>from Delta Airline are more likely to be delayed.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Additionally, having any of the identified types</a:t>
            </a:r>
            <a:endParaRPr/>
          </a:p>
          <a:p>
            <a:pPr indent="0" lvl="0" marL="0" rtl="0" algn="l">
              <a:spcBef>
                <a:spcPts val="0"/>
              </a:spcBef>
              <a:spcAft>
                <a:spcPts val="0"/>
              </a:spcAft>
              <a:buNone/>
            </a:pPr>
            <a:r>
              <a:rPr lang="en"/>
              <a:t>of delays increases the likelihood of a flight being delayed.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model's null deviance had a</a:t>
            </a:r>
            <a:endParaRPr/>
          </a:p>
          <a:p>
            <a:pPr indent="0" lvl="0" marL="0" rtl="0" algn="l">
              <a:spcBef>
                <a:spcPts val="0"/>
              </a:spcBef>
              <a:spcAft>
                <a:spcPts val="0"/>
              </a:spcAft>
              <a:buClr>
                <a:schemeClr val="dk1"/>
              </a:buClr>
              <a:buSzPts val="1100"/>
              <a:buFont typeface="Arial"/>
              <a:buNone/>
            </a:pPr>
            <a:r>
              <a:rPr lang="en"/>
              <a:t>value of 3122.77 with 8303 degrees of freedom, and the residual deviance had a value of</a:t>
            </a:r>
            <a:endParaRPr/>
          </a:p>
          <a:p>
            <a:pPr indent="0" lvl="0" marL="0" rtl="0" algn="l">
              <a:spcBef>
                <a:spcPts val="0"/>
              </a:spcBef>
              <a:spcAft>
                <a:spcPts val="0"/>
              </a:spcAft>
              <a:buNone/>
            </a:pPr>
            <a:r>
              <a:rPr lang="en"/>
              <a:t>135.58 with 8294 degrees of freedom.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 The Chi-Square test was applied to the model, resulting</a:t>
            </a:r>
            <a:endParaRPr/>
          </a:p>
          <a:p>
            <a:pPr indent="0" lvl="0" marL="0" rtl="0" algn="l">
              <a:spcBef>
                <a:spcPts val="0"/>
              </a:spcBef>
              <a:spcAft>
                <a:spcPts val="0"/>
              </a:spcAft>
              <a:buClr>
                <a:schemeClr val="dk1"/>
              </a:buClr>
              <a:buSzPts val="1100"/>
              <a:buFont typeface="Arial"/>
              <a:buNone/>
            </a:pPr>
            <a:r>
              <a:rPr lang="en"/>
              <a:t>in a p-value that was much less than 0.05. This indicates that the model is highly effective in</a:t>
            </a:r>
            <a:endParaRPr/>
          </a:p>
          <a:p>
            <a:pPr indent="0" lvl="0" marL="0" rtl="0" algn="l">
              <a:spcBef>
                <a:spcPts val="0"/>
              </a:spcBef>
              <a:spcAft>
                <a:spcPts val="0"/>
              </a:spcAft>
              <a:buClr>
                <a:schemeClr val="dk1"/>
              </a:buClr>
              <a:buSzPts val="1100"/>
              <a:buFont typeface="Arial"/>
              <a:buNone/>
            </a:pPr>
            <a:r>
              <a:rPr lang="en"/>
              <a:t>predicting the probability of a flight being delayed.</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b5d485065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b5d485065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Albert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b0ede4ac7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b0ede4ac7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Albert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terminal node shows the predicted delay time for flights in that node, along with the number of observations from the original dataset that belong to that node.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regression tree model partitions the data into 13 parts, and the expected delay time for each part is estimated by the average delay time in that part.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were 3% of the flights from the dataset with carrier delay less than 371 minutes and late aircraft delay between 116 and 205 minutes, and their average delay was 178 minutes. The regression tree model can be used to identify which factors are most influential in determining flight delay times.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model may show that flights with a long distance or flights that operate during busy periods at the airport are more likely to be delayed. This information can be useful for airlines and airport operators to identify potential issues and take steps to address them.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an airline may decide to adjust its flight schedules or use faster aircraft on long-distance flights to reduce the likelihood of delays.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the regression tree model can help to identify patterns and trends in flight delay times. For example, the model may show that flights from certain cities or operated by certain airlines are more likely to be delayed at certain times of day or on certain days of the week.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information can be used to develop strategies for mitigating delays and improving the overall performance of the aviation industry.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the regression tree model is a powerful tool for understanding and predicting flight delay times. By applying this model, airlines and airport operators can make informed decisions to improve the performance of their operations and provide a better experience for passengers.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b5d485065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b5d485065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120be74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120be74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b0ede4ac7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b0ede4ac7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the SVM model, the following independent factors were used to predict flight delay</a:t>
            </a:r>
            <a:endParaRPr/>
          </a:p>
          <a:p>
            <a:pPr indent="0" lvl="0" marL="0" rtl="0" algn="l">
              <a:spcBef>
                <a:spcPts val="0"/>
              </a:spcBef>
              <a:spcAft>
                <a:spcPts val="0"/>
              </a:spcAft>
              <a:buClr>
                <a:schemeClr val="dk1"/>
              </a:buClr>
              <a:buSzPts val="1100"/>
              <a:buFont typeface="Arial"/>
              <a:buNone/>
            </a:pPr>
            <a:r>
              <a:rPr lang="en"/>
              <a:t>time: taxi in and out times, wheels on and off times, arrival time, arrival delay, distance, carrier</a:t>
            </a:r>
            <a:endParaRPr/>
          </a:p>
          <a:p>
            <a:pPr indent="0" lvl="0" marL="0" rtl="0" algn="l">
              <a:spcBef>
                <a:spcPts val="0"/>
              </a:spcBef>
              <a:spcAft>
                <a:spcPts val="0"/>
              </a:spcAft>
              <a:buNone/>
            </a:pPr>
            <a:r>
              <a:rPr lang="en"/>
              <a:t>delay, weather delay, NAS delay, security delay, and late aircraft delay.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accuracy of this</a:t>
            </a:r>
            <a:endParaRPr/>
          </a:p>
          <a:p>
            <a:pPr indent="0" lvl="0" marL="0" rtl="0" algn="l">
              <a:spcBef>
                <a:spcPts val="0"/>
              </a:spcBef>
              <a:spcAft>
                <a:spcPts val="0"/>
              </a:spcAft>
              <a:buClr>
                <a:schemeClr val="dk1"/>
              </a:buClr>
              <a:buSzPts val="1100"/>
              <a:buFont typeface="Arial"/>
              <a:buNone/>
            </a:pPr>
            <a:r>
              <a:rPr lang="en"/>
              <a:t>model was around 93.64% with sensitivity at 93.59% and specificity at 1. This was achieved by</a:t>
            </a:r>
            <a:endParaRPr/>
          </a:p>
          <a:p>
            <a:pPr indent="0" lvl="0" marL="0" rtl="0" algn="l">
              <a:spcBef>
                <a:spcPts val="0"/>
              </a:spcBef>
              <a:spcAft>
                <a:spcPts val="0"/>
              </a:spcAft>
              <a:buClr>
                <a:schemeClr val="dk1"/>
              </a:buClr>
              <a:buSzPts val="1100"/>
              <a:buFont typeface="Arial"/>
              <a:buNone/>
            </a:pPr>
            <a:r>
              <a:rPr lang="en"/>
              <a:t>changing the threshold from 0.5 to 0.45, which increased the accuracy of the model without</a:t>
            </a:r>
            <a:endParaRPr/>
          </a:p>
          <a:p>
            <a:pPr indent="0" lvl="0" marL="0" rtl="0" algn="l">
              <a:spcBef>
                <a:spcPts val="0"/>
              </a:spcBef>
              <a:spcAft>
                <a:spcPts val="0"/>
              </a:spcAft>
              <a:buNone/>
            </a:pPr>
            <a:r>
              <a:rPr lang="en"/>
              <a:t>significantly impacting the overall accuracy.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 When the threshold was changed to 0.3, the</a:t>
            </a:r>
            <a:endParaRPr/>
          </a:p>
          <a:p>
            <a:pPr indent="0" lvl="0" marL="0" rtl="0" algn="l">
              <a:spcBef>
                <a:spcPts val="0"/>
              </a:spcBef>
              <a:spcAft>
                <a:spcPts val="0"/>
              </a:spcAft>
              <a:buClr>
                <a:schemeClr val="dk1"/>
              </a:buClr>
              <a:buSzPts val="1100"/>
              <a:buFont typeface="Arial"/>
              <a:buNone/>
            </a:pPr>
            <a:r>
              <a:rPr lang="en"/>
              <a:t>accuracy and sensitivity improved even further, reaching 94.17% and 94.09%, respectively. The</a:t>
            </a:r>
            <a:endParaRPr/>
          </a:p>
          <a:p>
            <a:pPr indent="0" lvl="0" marL="0" rtl="0" algn="l">
              <a:spcBef>
                <a:spcPts val="0"/>
              </a:spcBef>
              <a:spcAft>
                <a:spcPts val="0"/>
              </a:spcAft>
              <a:buNone/>
            </a:pPr>
            <a:r>
              <a:rPr lang="en"/>
              <a:t>specificity remained unchanged.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These results indicate that changing the threshold can improve</a:t>
            </a:r>
            <a:endParaRPr/>
          </a:p>
          <a:p>
            <a:pPr indent="0" lvl="0" marL="0" rtl="0" algn="l">
              <a:spcBef>
                <a:spcPts val="0"/>
              </a:spcBef>
              <a:spcAft>
                <a:spcPts val="0"/>
              </a:spcAft>
              <a:buClr>
                <a:schemeClr val="dk1"/>
              </a:buClr>
              <a:buSzPts val="1100"/>
              <a:buFont typeface="Arial"/>
              <a:buNone/>
            </a:pPr>
            <a:r>
              <a:rPr lang="en"/>
              <a:t>the accuracy and sensitivity of the SVM model, and further optimization may be possible by</a:t>
            </a:r>
            <a:endParaRPr/>
          </a:p>
          <a:p>
            <a:pPr indent="0" lvl="0" marL="0" rtl="0" algn="l">
              <a:spcBef>
                <a:spcPts val="0"/>
              </a:spcBef>
              <a:spcAft>
                <a:spcPts val="0"/>
              </a:spcAft>
              <a:buClr>
                <a:schemeClr val="dk1"/>
              </a:buClr>
              <a:buSzPts val="1100"/>
              <a:buFont typeface="Arial"/>
              <a:buNone/>
            </a:pPr>
            <a:r>
              <a:rPr lang="en"/>
              <a:t>adjusting the threshold value.</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a48e735a3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a48e735a3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b5d48506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b5d48506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Based on the results of the above models, several factors can affect flight delay times,</a:t>
            </a:r>
            <a:endParaRPr/>
          </a:p>
          <a:p>
            <a:pPr indent="0" lvl="0" marL="0" rtl="0" algn="l">
              <a:spcBef>
                <a:spcPts val="0"/>
              </a:spcBef>
              <a:spcAft>
                <a:spcPts val="0"/>
              </a:spcAft>
              <a:buClr>
                <a:schemeClr val="dk1"/>
              </a:buClr>
              <a:buSzPts val="1100"/>
              <a:buFont typeface="Arial"/>
              <a:buNone/>
            </a:pPr>
            <a:r>
              <a:rPr lang="en"/>
              <a:t>including the origin and destination cities, the operating airline, the day and time of the flight,</a:t>
            </a:r>
            <a:endParaRPr/>
          </a:p>
          <a:p>
            <a:pPr indent="0" lvl="0" marL="0" rtl="0" algn="l">
              <a:spcBef>
                <a:spcPts val="0"/>
              </a:spcBef>
              <a:spcAft>
                <a:spcPts val="0"/>
              </a:spcAft>
              <a:buClr>
                <a:schemeClr val="dk1"/>
              </a:buClr>
              <a:buSzPts val="1100"/>
              <a:buFont typeface="Arial"/>
              <a:buNone/>
            </a:pPr>
            <a:r>
              <a:rPr lang="en"/>
              <a:t>and various other factors such as weather conditions, airport congestion, and the distance of the</a:t>
            </a:r>
            <a:endParaRPr/>
          </a:p>
          <a:p>
            <a:pPr indent="0" lvl="0" marL="0" rtl="0" algn="l">
              <a:spcBef>
                <a:spcPts val="0"/>
              </a:spcBef>
              <a:spcAft>
                <a:spcPts val="0"/>
              </a:spcAft>
              <a:buClr>
                <a:schemeClr val="dk1"/>
              </a:buClr>
              <a:buSzPts val="1100"/>
              <a:buFont typeface="Arial"/>
              <a:buNone/>
            </a:pPr>
            <a:r>
              <a:rPr lang="en"/>
              <a:t>flight. By analyzing these factors, the models were able to make predictions about the likelihood</a:t>
            </a:r>
            <a:endParaRPr/>
          </a:p>
          <a:p>
            <a:pPr indent="0" lvl="0" marL="0" rtl="0" algn="l">
              <a:spcBef>
                <a:spcPts val="0"/>
              </a:spcBef>
              <a:spcAft>
                <a:spcPts val="0"/>
              </a:spcAft>
              <a:buClr>
                <a:schemeClr val="dk1"/>
              </a:buClr>
              <a:buSzPts val="1100"/>
              <a:buFont typeface="Arial"/>
              <a:buNone/>
            </a:pPr>
            <a:r>
              <a:rPr lang="en"/>
              <a:t>of flight delays with a high degree of accuracy.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One of the key recommendations that can be derived from these models is the</a:t>
            </a:r>
            <a:endParaRPr/>
          </a:p>
          <a:p>
            <a:pPr indent="0" lvl="0" marL="0" rtl="0" algn="l">
              <a:spcBef>
                <a:spcPts val="0"/>
              </a:spcBef>
              <a:spcAft>
                <a:spcPts val="0"/>
              </a:spcAft>
              <a:buClr>
                <a:schemeClr val="dk1"/>
              </a:buClr>
              <a:buSzPts val="1100"/>
              <a:buFont typeface="Arial"/>
              <a:buNone/>
            </a:pPr>
            <a:r>
              <a:rPr lang="en"/>
              <a:t>importance of addressing the factors that are most likely to lead to flight delays. For example,</a:t>
            </a:r>
            <a:endParaRPr/>
          </a:p>
          <a:p>
            <a:pPr indent="0" lvl="0" marL="0" rtl="0" algn="l">
              <a:spcBef>
                <a:spcPts val="0"/>
              </a:spcBef>
              <a:spcAft>
                <a:spcPts val="0"/>
              </a:spcAft>
              <a:buClr>
                <a:schemeClr val="dk1"/>
              </a:buClr>
              <a:buSzPts val="1100"/>
              <a:buFont typeface="Arial"/>
              <a:buNone/>
            </a:pPr>
            <a:r>
              <a:rPr lang="en"/>
              <a:t>airlines operating in cities with high volumes of air traffic or at airports with congestion may need</a:t>
            </a:r>
            <a:endParaRPr/>
          </a:p>
          <a:p>
            <a:pPr indent="0" lvl="0" marL="0" rtl="0" algn="l">
              <a:spcBef>
                <a:spcPts val="0"/>
              </a:spcBef>
              <a:spcAft>
                <a:spcPts val="0"/>
              </a:spcAft>
              <a:buClr>
                <a:schemeClr val="dk1"/>
              </a:buClr>
              <a:buSzPts val="1100"/>
              <a:buFont typeface="Arial"/>
              <a:buNone/>
            </a:pPr>
            <a:r>
              <a:rPr lang="en"/>
              <a:t>to implement strategies to improve their on-time performance. Airlines may need to consider the</a:t>
            </a:r>
            <a:endParaRPr/>
          </a:p>
          <a:p>
            <a:pPr indent="0" lvl="0" marL="0" rtl="0" algn="l">
              <a:spcBef>
                <a:spcPts val="0"/>
              </a:spcBef>
              <a:spcAft>
                <a:spcPts val="0"/>
              </a:spcAft>
              <a:buClr>
                <a:schemeClr val="dk1"/>
              </a:buClr>
              <a:buSzPts val="1100"/>
              <a:buFont typeface="Arial"/>
              <a:buNone/>
            </a:pPr>
            <a:r>
              <a:rPr lang="en"/>
              <a:t>specific routes and times of day that are most susceptible to delays and take steps to mitigate</a:t>
            </a:r>
            <a:endParaRPr/>
          </a:p>
          <a:p>
            <a:pPr indent="0" lvl="0" marL="0" rtl="0" algn="l">
              <a:spcBef>
                <a:spcPts val="0"/>
              </a:spcBef>
              <a:spcAft>
                <a:spcPts val="0"/>
              </a:spcAft>
              <a:buClr>
                <a:schemeClr val="dk1"/>
              </a:buClr>
              <a:buSzPts val="1100"/>
              <a:buFont typeface="Arial"/>
              <a:buNone/>
            </a:pPr>
            <a:r>
              <a:rPr lang="en"/>
              <a:t>potential issues.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addition to the recommendations mentioned above, there are several other steps that</a:t>
            </a:r>
            <a:endParaRPr/>
          </a:p>
          <a:p>
            <a:pPr indent="0" lvl="0" marL="0" rtl="0" algn="l">
              <a:spcBef>
                <a:spcPts val="0"/>
              </a:spcBef>
              <a:spcAft>
                <a:spcPts val="0"/>
              </a:spcAft>
              <a:buClr>
                <a:schemeClr val="dk1"/>
              </a:buClr>
              <a:buSzPts val="1100"/>
              <a:buFont typeface="Arial"/>
              <a:buNone/>
            </a:pPr>
            <a:r>
              <a:rPr lang="en"/>
              <a:t>airlines and airport operators can take to minimize flight delays. Some of these steps include:</a:t>
            </a:r>
            <a:endParaRPr/>
          </a:p>
          <a:p>
            <a:pPr indent="0" lvl="0" marL="0" rtl="0" algn="l">
              <a:spcBef>
                <a:spcPts val="0"/>
              </a:spcBef>
              <a:spcAft>
                <a:spcPts val="0"/>
              </a:spcAft>
              <a:buNone/>
            </a:pPr>
            <a:r>
              <a:rPr lang="en">
                <a:solidFill>
                  <a:schemeClr val="dk1"/>
                </a:solidFill>
              </a:rPr>
              <a:t>•  </a:t>
            </a:r>
            <a:r>
              <a:rPr lang="en"/>
              <a:t>Investing in technology and infrastructure to improve air traffic management and reduce</a:t>
            </a:r>
            <a:endParaRPr/>
          </a:p>
          <a:p>
            <a:pPr indent="0" lvl="0" marL="0" rtl="0" algn="l">
              <a:spcBef>
                <a:spcPts val="0"/>
              </a:spcBef>
              <a:spcAft>
                <a:spcPts val="0"/>
              </a:spcAft>
              <a:buClr>
                <a:schemeClr val="dk1"/>
              </a:buClr>
              <a:buSzPts val="1100"/>
              <a:buFont typeface="Arial"/>
              <a:buNone/>
            </a:pPr>
            <a:r>
              <a:rPr lang="en"/>
              <a:t>congestion at airports.</a:t>
            </a:r>
            <a:endParaRPr/>
          </a:p>
          <a:p>
            <a:pPr indent="0" lvl="0" marL="0" rtl="0" algn="l">
              <a:spcBef>
                <a:spcPts val="0"/>
              </a:spcBef>
              <a:spcAft>
                <a:spcPts val="0"/>
              </a:spcAft>
              <a:buClr>
                <a:schemeClr val="dk1"/>
              </a:buClr>
              <a:buSzPts val="1100"/>
              <a:buFont typeface="Arial"/>
              <a:buNone/>
            </a:pPr>
            <a:r>
              <a:rPr lang="en"/>
              <a:t>• Working with meteorologists and weather forecasters to develop strategies for dealing</a:t>
            </a:r>
            <a:endParaRPr/>
          </a:p>
          <a:p>
            <a:pPr indent="0" lvl="0" marL="0" rtl="0" algn="l">
              <a:spcBef>
                <a:spcPts val="0"/>
              </a:spcBef>
              <a:spcAft>
                <a:spcPts val="0"/>
              </a:spcAft>
              <a:buClr>
                <a:schemeClr val="dk1"/>
              </a:buClr>
              <a:buSzPts val="1100"/>
              <a:buFont typeface="Arial"/>
              <a:buNone/>
            </a:pPr>
            <a:r>
              <a:rPr lang="en"/>
              <a:t>with adverse weather conditions.</a:t>
            </a:r>
            <a:endParaRPr/>
          </a:p>
          <a:p>
            <a:pPr indent="0" lvl="0" marL="0" rtl="0" algn="l">
              <a:spcBef>
                <a:spcPts val="0"/>
              </a:spcBef>
              <a:spcAft>
                <a:spcPts val="0"/>
              </a:spcAft>
              <a:buClr>
                <a:schemeClr val="dk1"/>
              </a:buClr>
              <a:buSzPts val="1100"/>
              <a:buFont typeface="Arial"/>
              <a:buNone/>
            </a:pPr>
            <a:r>
              <a:rPr lang="en"/>
              <a:t>• Collaborating with other airlines and airport operators to share information and resources</a:t>
            </a:r>
            <a:endParaRPr/>
          </a:p>
          <a:p>
            <a:pPr indent="0" lvl="0" marL="0" rtl="0" algn="l">
              <a:spcBef>
                <a:spcPts val="0"/>
              </a:spcBef>
              <a:spcAft>
                <a:spcPts val="0"/>
              </a:spcAft>
              <a:buClr>
                <a:schemeClr val="dk1"/>
              </a:buClr>
              <a:buSzPts val="1100"/>
              <a:buFont typeface="Arial"/>
              <a:buNone/>
            </a:pPr>
            <a:r>
              <a:rPr lang="en"/>
              <a:t>and coordinate operations to reduce delays.</a:t>
            </a:r>
            <a:endParaRPr/>
          </a:p>
          <a:p>
            <a:pPr indent="0" lvl="0" marL="0" rtl="0" algn="l">
              <a:spcBef>
                <a:spcPts val="0"/>
              </a:spcBef>
              <a:spcAft>
                <a:spcPts val="0"/>
              </a:spcAft>
              <a:buClr>
                <a:schemeClr val="dk1"/>
              </a:buClr>
              <a:buSzPts val="1100"/>
              <a:buFont typeface="Arial"/>
              <a:buNone/>
            </a:pPr>
            <a:r>
              <a:rPr lang="en"/>
              <a:t>• Providing passengers with timely and accurate information about flight delays and any</a:t>
            </a:r>
            <a:endParaRPr/>
          </a:p>
          <a:p>
            <a:pPr indent="0" lvl="0" marL="0" rtl="0" algn="l">
              <a:spcBef>
                <a:spcPts val="0"/>
              </a:spcBef>
              <a:spcAft>
                <a:spcPts val="0"/>
              </a:spcAft>
              <a:buClr>
                <a:schemeClr val="dk1"/>
              </a:buClr>
              <a:buSzPts val="1100"/>
              <a:buFont typeface="Arial"/>
              <a:buNone/>
            </a:pPr>
            <a:r>
              <a:rPr lang="en"/>
              <a:t>potential compensation they may be entitled to.</a:t>
            </a:r>
            <a:endParaRPr/>
          </a:p>
          <a:p>
            <a:pPr indent="0" lvl="0" marL="0" rtl="0" algn="l">
              <a:spcBef>
                <a:spcPts val="0"/>
              </a:spcBef>
              <a:spcAft>
                <a:spcPts val="0"/>
              </a:spcAft>
              <a:buClr>
                <a:schemeClr val="dk1"/>
              </a:buClr>
              <a:buSzPts val="1100"/>
              <a:buFont typeface="Arial"/>
              <a:buNone/>
            </a:pPr>
            <a:r>
              <a:rPr lang="en"/>
              <a:t>• Training pilots and other aviation professionals to handle potential issues that can cause</a:t>
            </a:r>
            <a:endParaRPr/>
          </a:p>
          <a:p>
            <a:pPr indent="0" lvl="0" marL="0" rtl="0" algn="l">
              <a:spcBef>
                <a:spcPts val="0"/>
              </a:spcBef>
              <a:spcAft>
                <a:spcPts val="0"/>
              </a:spcAft>
              <a:buClr>
                <a:schemeClr val="dk1"/>
              </a:buClr>
              <a:buSzPts val="1100"/>
              <a:buFont typeface="Arial"/>
              <a:buNone/>
            </a:pPr>
            <a:r>
              <a:rPr lang="en"/>
              <a:t>delays, such as technical problems with the aircraft or issues with air traffic control.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By implementing these and other measures, airlines and airport operators can help to</a:t>
            </a:r>
            <a:endParaRPr/>
          </a:p>
          <a:p>
            <a:pPr indent="0" lvl="0" marL="0" rtl="0" algn="l">
              <a:spcBef>
                <a:spcPts val="0"/>
              </a:spcBef>
              <a:spcAft>
                <a:spcPts val="0"/>
              </a:spcAft>
              <a:buClr>
                <a:schemeClr val="dk1"/>
              </a:buClr>
              <a:buSzPts val="1100"/>
              <a:buFont typeface="Arial"/>
              <a:buNone/>
            </a:pPr>
            <a:r>
              <a:rPr lang="en"/>
              <a:t>reduce the number of flight delays and improve the overall performance of the aviation</a:t>
            </a:r>
            <a:endParaRPr/>
          </a:p>
          <a:p>
            <a:pPr indent="0" lvl="0" marL="0" rtl="0" algn="l">
              <a:spcBef>
                <a:spcPts val="0"/>
              </a:spcBef>
              <a:spcAft>
                <a:spcPts val="0"/>
              </a:spcAft>
              <a:buClr>
                <a:schemeClr val="dk1"/>
              </a:buClr>
              <a:buSzPts val="1100"/>
              <a:buFont typeface="Arial"/>
              <a:buNone/>
            </a:pPr>
            <a:r>
              <a:rPr lang="en"/>
              <a:t>industry. This can benefit passengers by providing them with a better travel experience,</a:t>
            </a:r>
            <a:endParaRPr/>
          </a:p>
          <a:p>
            <a:pPr indent="0" lvl="0" marL="0" rtl="0" algn="l">
              <a:spcBef>
                <a:spcPts val="0"/>
              </a:spcBef>
              <a:spcAft>
                <a:spcPts val="0"/>
              </a:spcAft>
              <a:buClr>
                <a:schemeClr val="dk1"/>
              </a:buClr>
              <a:buSzPts val="1100"/>
              <a:buFont typeface="Arial"/>
              <a:buNone/>
            </a:pPr>
            <a:r>
              <a:rPr lang="en"/>
              <a:t>and it can also help airlines and airports to save time and money and improve their</a:t>
            </a:r>
            <a:endParaRPr/>
          </a:p>
          <a:p>
            <a:pPr indent="0" lvl="0" marL="0" rtl="0" algn="l">
              <a:spcBef>
                <a:spcPts val="0"/>
              </a:spcBef>
              <a:spcAft>
                <a:spcPts val="0"/>
              </a:spcAft>
              <a:buClr>
                <a:schemeClr val="dk1"/>
              </a:buClr>
              <a:buSzPts val="1100"/>
              <a:buFont typeface="Arial"/>
              <a:buNone/>
            </a:pPr>
            <a:r>
              <a:rPr lang="en"/>
              <a:t>reputations.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Overall, the results of these models highlight the potential value of using machine learning</a:t>
            </a:r>
            <a:endParaRPr/>
          </a:p>
          <a:p>
            <a:pPr indent="0" lvl="0" marL="0" rtl="0" algn="l">
              <a:spcBef>
                <a:spcPts val="0"/>
              </a:spcBef>
              <a:spcAft>
                <a:spcPts val="0"/>
              </a:spcAft>
              <a:buClr>
                <a:schemeClr val="dk1"/>
              </a:buClr>
              <a:buSzPts val="1100"/>
              <a:buFont typeface="Arial"/>
              <a:buNone/>
            </a:pPr>
            <a:r>
              <a:rPr lang="en"/>
              <a:t>techniques to predict and manage flight delays. By applying these techniques, airlines and</a:t>
            </a:r>
            <a:endParaRPr/>
          </a:p>
          <a:p>
            <a:pPr indent="0" lvl="0" marL="0" rtl="0" algn="l">
              <a:spcBef>
                <a:spcPts val="0"/>
              </a:spcBef>
              <a:spcAft>
                <a:spcPts val="0"/>
              </a:spcAft>
              <a:buClr>
                <a:schemeClr val="dk1"/>
              </a:buClr>
              <a:buSzPts val="1100"/>
              <a:buFont typeface="Arial"/>
              <a:buNone/>
            </a:pPr>
            <a:r>
              <a:rPr lang="en"/>
              <a:t>airport operators can better understand the factors that affect flight performance and take action</a:t>
            </a:r>
            <a:endParaRPr/>
          </a:p>
          <a:p>
            <a:pPr indent="0" lvl="0" marL="0" rtl="0" algn="l">
              <a:spcBef>
                <a:spcPts val="0"/>
              </a:spcBef>
              <a:spcAft>
                <a:spcPts val="0"/>
              </a:spcAft>
              <a:buClr>
                <a:schemeClr val="dk1"/>
              </a:buClr>
              <a:buSzPts val="1100"/>
              <a:buFont typeface="Arial"/>
              <a:buNone/>
            </a:pPr>
            <a:r>
              <a:rPr lang="en"/>
              <a:t>to improve it. This can help to enhance the customer experience, improve operational efficiency,</a:t>
            </a:r>
            <a:endParaRPr/>
          </a:p>
          <a:p>
            <a:pPr indent="0" lvl="0" marL="0" rtl="0" algn="l">
              <a:spcBef>
                <a:spcPts val="0"/>
              </a:spcBef>
              <a:spcAft>
                <a:spcPts val="0"/>
              </a:spcAft>
              <a:buClr>
                <a:schemeClr val="dk1"/>
              </a:buClr>
              <a:buSzPts val="1100"/>
              <a:buFont typeface="Arial"/>
              <a:buNone/>
            </a:pPr>
            <a:r>
              <a:rPr lang="en"/>
              <a:t>and reduce the costs and disruptions associated with flight delays</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b75940d5e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b75940d5e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joining us on this trip and we are looking forward to seeing you on board again in the near future.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9e355c6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9e355c6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b0ede4ac7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b0ede4ac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a48e735a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a48e735a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b0ede4ac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b0ede4ac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a48e735a3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a48e735a3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b5d485065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b5d485065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b0ede4ac7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b0ede4ac7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300"/>
              <a:t>When we look at the amount of flight delay time by day of the month, we can see the</a:t>
            </a:r>
            <a:endParaRPr sz="1300"/>
          </a:p>
          <a:p>
            <a:pPr indent="0" lvl="0" marL="0" rtl="0" algn="l">
              <a:spcBef>
                <a:spcPts val="0"/>
              </a:spcBef>
              <a:spcAft>
                <a:spcPts val="0"/>
              </a:spcAft>
              <a:buClr>
                <a:schemeClr val="dk1"/>
              </a:buClr>
              <a:buSzPts val="1100"/>
              <a:buFont typeface="Arial"/>
              <a:buNone/>
            </a:pPr>
            <a:r>
              <a:rPr lang="en" sz="1300"/>
              <a:t>increased number of flights during the middle of the week, as well as other factors such as</a:t>
            </a:r>
            <a:endParaRPr sz="1300"/>
          </a:p>
          <a:p>
            <a:pPr indent="0" lvl="0" marL="0" rtl="0" algn="l">
              <a:spcBef>
                <a:spcPts val="0"/>
              </a:spcBef>
              <a:spcAft>
                <a:spcPts val="0"/>
              </a:spcAft>
              <a:buClr>
                <a:schemeClr val="dk1"/>
              </a:buClr>
              <a:buSzPts val="1100"/>
              <a:buFont typeface="Arial"/>
              <a:buNone/>
            </a:pPr>
            <a:r>
              <a:rPr lang="en" sz="1300"/>
              <a:t>weather conditions and airport congestion. However, without further</a:t>
            </a:r>
            <a:endParaRPr sz="1300"/>
          </a:p>
          <a:p>
            <a:pPr indent="0" lvl="0" marL="0" rtl="0" algn="l">
              <a:spcBef>
                <a:spcPts val="0"/>
              </a:spcBef>
              <a:spcAft>
                <a:spcPts val="0"/>
              </a:spcAft>
              <a:buClr>
                <a:schemeClr val="dk1"/>
              </a:buClr>
              <a:buSzPts val="1100"/>
              <a:buFont typeface="Arial"/>
              <a:buNone/>
            </a:pPr>
            <a:r>
              <a:rPr lang="en" sz="1300"/>
              <a:t>information and data, it is not possible to accurately determine the reasons for the observed</a:t>
            </a:r>
            <a:endParaRPr sz="1300"/>
          </a:p>
          <a:p>
            <a:pPr indent="0" lvl="0" marL="0" rtl="0" algn="l">
              <a:spcBef>
                <a:spcPts val="0"/>
              </a:spcBef>
              <a:spcAft>
                <a:spcPts val="0"/>
              </a:spcAft>
              <a:buNone/>
            </a:pPr>
            <a:r>
              <a:rPr lang="en" sz="1300"/>
              <a:t>pattern in flight delay times. </a:t>
            </a:r>
            <a:endParaRPr sz="1300"/>
          </a:p>
          <a:p>
            <a:pPr indent="0" lvl="0" marL="0" rtl="0" algn="l">
              <a:spcBef>
                <a:spcPts val="0"/>
              </a:spcBef>
              <a:spcAft>
                <a:spcPts val="0"/>
              </a:spcAft>
              <a:buClr>
                <a:schemeClr val="dk1"/>
              </a:buClr>
              <a:buSzPts val="1100"/>
              <a:buFont typeface="Arial"/>
              <a:buNone/>
            </a:pPr>
            <a:r>
              <a:rPr lang="en" sz="1300"/>
              <a:t>It is important to carefully analyze all relevant data and consider a</a:t>
            </a:r>
            <a:endParaRPr sz="1300"/>
          </a:p>
          <a:p>
            <a:pPr indent="0" lvl="0" marL="0" rtl="0" algn="l">
              <a:spcBef>
                <a:spcPts val="0"/>
              </a:spcBef>
              <a:spcAft>
                <a:spcPts val="0"/>
              </a:spcAft>
              <a:buClr>
                <a:schemeClr val="dk1"/>
              </a:buClr>
              <a:buSzPts val="1100"/>
              <a:buFont typeface="Arial"/>
              <a:buNone/>
            </a:pPr>
            <a:r>
              <a:rPr lang="en" sz="1300"/>
              <a:t>variety of potential factors to accurately understand and predict flight delays which we will do</a:t>
            </a:r>
            <a:endParaRPr sz="1300"/>
          </a:p>
          <a:p>
            <a:pPr indent="0" lvl="0" marL="0" rtl="0" algn="l">
              <a:spcBef>
                <a:spcPts val="0"/>
              </a:spcBef>
              <a:spcAft>
                <a:spcPts val="0"/>
              </a:spcAft>
              <a:buClr>
                <a:schemeClr val="dk1"/>
              </a:buClr>
              <a:buSzPts val="1100"/>
              <a:buFont typeface="Arial"/>
              <a:buNone/>
            </a:pPr>
            <a:r>
              <a:rPr lang="en" sz="1300"/>
              <a:t>using machine learning models.</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 sz="1300"/>
              <a:t>Next, if we look at flight delay time by day of week, we can see that Mondays tend to</a:t>
            </a:r>
            <a:endParaRPr sz="1300"/>
          </a:p>
          <a:p>
            <a:pPr indent="0" lvl="0" marL="0" rtl="0" algn="l">
              <a:spcBef>
                <a:spcPts val="0"/>
              </a:spcBef>
              <a:spcAft>
                <a:spcPts val="0"/>
              </a:spcAft>
              <a:buClr>
                <a:schemeClr val="dk1"/>
              </a:buClr>
              <a:buSzPts val="1100"/>
              <a:buFont typeface="Arial"/>
              <a:buNone/>
            </a:pPr>
            <a:r>
              <a:rPr lang="en" sz="1300"/>
              <a:t>have higher delay times. It is possible that the higher flight delay times on</a:t>
            </a:r>
            <a:endParaRPr sz="1300"/>
          </a:p>
          <a:p>
            <a:pPr indent="0" lvl="0" marL="0" rtl="0" algn="l">
              <a:spcBef>
                <a:spcPts val="0"/>
              </a:spcBef>
              <a:spcAft>
                <a:spcPts val="0"/>
              </a:spcAft>
              <a:buClr>
                <a:schemeClr val="dk1"/>
              </a:buClr>
              <a:buSzPts val="1100"/>
              <a:buFont typeface="Arial"/>
              <a:buNone/>
            </a:pPr>
            <a:r>
              <a:rPr lang="en" sz="1300"/>
              <a:t>Mondays could be due to increased travel on that day due to people traveling back from trips on</a:t>
            </a:r>
            <a:endParaRPr sz="1300"/>
          </a:p>
          <a:p>
            <a:pPr indent="0" lvl="0" marL="0" rtl="0" algn="l">
              <a:spcBef>
                <a:spcPts val="0"/>
              </a:spcBef>
              <a:spcAft>
                <a:spcPts val="0"/>
              </a:spcAft>
              <a:buClr>
                <a:schemeClr val="dk1"/>
              </a:buClr>
              <a:buSzPts val="1100"/>
              <a:buFont typeface="Arial"/>
              <a:buNone/>
            </a:pPr>
            <a:r>
              <a:rPr lang="en" sz="1300"/>
              <a:t>Mondays or people traveling for business- and work-related events.</a:t>
            </a:r>
            <a:endParaRPr sz="13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5930048" y="888967"/>
            <a:ext cx="2096658" cy="2096658"/>
            <a:chOff x="2125225" y="882100"/>
            <a:chExt cx="4498300" cy="4498300"/>
          </a:xfrm>
        </p:grpSpPr>
        <p:sp>
          <p:nvSpPr>
            <p:cNvPr id="10" name="Google Shape;10;p2"/>
            <p:cNvSpPr/>
            <p:nvPr/>
          </p:nvSpPr>
          <p:spPr>
            <a:xfrm>
              <a:off x="2125225" y="882100"/>
              <a:ext cx="4498300" cy="4498300"/>
            </a:xfrm>
            <a:custGeom>
              <a:rect b="b" l="l" r="r" t="t"/>
              <a:pathLst>
                <a:path extrusionOk="0" h="179932" w="179932">
                  <a:moveTo>
                    <a:pt x="90015" y="1"/>
                  </a:moveTo>
                  <a:cubicBezTo>
                    <a:pt x="40328" y="1"/>
                    <a:pt x="1" y="40328"/>
                    <a:pt x="1" y="89918"/>
                  </a:cubicBezTo>
                  <a:cubicBezTo>
                    <a:pt x="1" y="139604"/>
                    <a:pt x="40328" y="179932"/>
                    <a:pt x="90015" y="179932"/>
                  </a:cubicBezTo>
                  <a:cubicBezTo>
                    <a:pt x="139604" y="179932"/>
                    <a:pt x="179932" y="139604"/>
                    <a:pt x="179932" y="89918"/>
                  </a:cubicBezTo>
                  <a:cubicBezTo>
                    <a:pt x="179932" y="40328"/>
                    <a:pt x="139604" y="1"/>
                    <a:pt x="900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01875" y="2235400"/>
              <a:ext cx="933450" cy="1736400"/>
            </a:xfrm>
            <a:custGeom>
              <a:rect b="b" l="l" r="r" t="t"/>
              <a:pathLst>
                <a:path extrusionOk="0" h="69456" w="37338">
                  <a:moveTo>
                    <a:pt x="18668" y="1"/>
                  </a:moveTo>
                  <a:cubicBezTo>
                    <a:pt x="16719" y="1"/>
                    <a:pt x="14651" y="715"/>
                    <a:pt x="12832" y="1536"/>
                  </a:cubicBezTo>
                  <a:cubicBezTo>
                    <a:pt x="10806" y="2501"/>
                    <a:pt x="8877" y="3562"/>
                    <a:pt x="7043" y="4720"/>
                  </a:cubicBezTo>
                  <a:cubicBezTo>
                    <a:pt x="3570" y="6843"/>
                    <a:pt x="1" y="10219"/>
                    <a:pt x="579" y="14175"/>
                  </a:cubicBezTo>
                  <a:cubicBezTo>
                    <a:pt x="965" y="17069"/>
                    <a:pt x="3377" y="19095"/>
                    <a:pt x="5114" y="21411"/>
                  </a:cubicBezTo>
                  <a:cubicBezTo>
                    <a:pt x="6947" y="23823"/>
                    <a:pt x="8105" y="26717"/>
                    <a:pt x="8491" y="29708"/>
                  </a:cubicBezTo>
                  <a:cubicBezTo>
                    <a:pt x="8973" y="33567"/>
                    <a:pt x="8105" y="37812"/>
                    <a:pt x="10903" y="40803"/>
                  </a:cubicBezTo>
                  <a:cubicBezTo>
                    <a:pt x="13990" y="44083"/>
                    <a:pt x="16691" y="46206"/>
                    <a:pt x="17367" y="51030"/>
                  </a:cubicBezTo>
                  <a:cubicBezTo>
                    <a:pt x="18042" y="55564"/>
                    <a:pt x="17174" y="60195"/>
                    <a:pt x="17656" y="64729"/>
                  </a:cubicBezTo>
                  <a:cubicBezTo>
                    <a:pt x="17849" y="66370"/>
                    <a:pt x="18331" y="68203"/>
                    <a:pt x="19682" y="69071"/>
                  </a:cubicBezTo>
                  <a:cubicBezTo>
                    <a:pt x="20159" y="69336"/>
                    <a:pt x="20686" y="69455"/>
                    <a:pt x="21223" y="69455"/>
                  </a:cubicBezTo>
                  <a:cubicBezTo>
                    <a:pt x="22641" y="69455"/>
                    <a:pt x="24122" y="68621"/>
                    <a:pt x="24892" y="67431"/>
                  </a:cubicBezTo>
                  <a:cubicBezTo>
                    <a:pt x="25857" y="65694"/>
                    <a:pt x="26243" y="63668"/>
                    <a:pt x="25953" y="61739"/>
                  </a:cubicBezTo>
                  <a:cubicBezTo>
                    <a:pt x="25760" y="59713"/>
                    <a:pt x="25664" y="57686"/>
                    <a:pt x="25953" y="55757"/>
                  </a:cubicBezTo>
                  <a:cubicBezTo>
                    <a:pt x="26532" y="52380"/>
                    <a:pt x="28944" y="49679"/>
                    <a:pt x="30102" y="46495"/>
                  </a:cubicBezTo>
                  <a:cubicBezTo>
                    <a:pt x="32514" y="40224"/>
                    <a:pt x="29909" y="32216"/>
                    <a:pt x="34154" y="27007"/>
                  </a:cubicBezTo>
                  <a:cubicBezTo>
                    <a:pt x="35022" y="26138"/>
                    <a:pt x="35794" y="25270"/>
                    <a:pt x="36469" y="24209"/>
                  </a:cubicBezTo>
                  <a:cubicBezTo>
                    <a:pt x="36952" y="23147"/>
                    <a:pt x="37145" y="21990"/>
                    <a:pt x="37145" y="20735"/>
                  </a:cubicBezTo>
                  <a:cubicBezTo>
                    <a:pt x="37338" y="18131"/>
                    <a:pt x="37241" y="15043"/>
                    <a:pt x="35215" y="13403"/>
                  </a:cubicBezTo>
                  <a:cubicBezTo>
                    <a:pt x="34250" y="12728"/>
                    <a:pt x="33189" y="12245"/>
                    <a:pt x="32031" y="11859"/>
                  </a:cubicBezTo>
                  <a:cubicBezTo>
                    <a:pt x="29716" y="10895"/>
                    <a:pt x="27690" y="9255"/>
                    <a:pt x="26339" y="7036"/>
                  </a:cubicBezTo>
                  <a:cubicBezTo>
                    <a:pt x="24988" y="4913"/>
                    <a:pt x="24217" y="2405"/>
                    <a:pt x="22191" y="1054"/>
                  </a:cubicBezTo>
                  <a:cubicBezTo>
                    <a:pt x="21132" y="298"/>
                    <a:pt x="19925" y="1"/>
                    <a:pt x="186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608575" y="1292775"/>
              <a:ext cx="262925" cy="321900"/>
            </a:xfrm>
            <a:custGeom>
              <a:rect b="b" l="l" r="r" t="t"/>
              <a:pathLst>
                <a:path extrusionOk="0" h="12876" w="10517">
                  <a:moveTo>
                    <a:pt x="8697" y="0"/>
                  </a:moveTo>
                  <a:cubicBezTo>
                    <a:pt x="8565" y="0"/>
                    <a:pt x="8431" y="23"/>
                    <a:pt x="8298" y="71"/>
                  </a:cubicBezTo>
                  <a:cubicBezTo>
                    <a:pt x="8008" y="264"/>
                    <a:pt x="7719" y="457"/>
                    <a:pt x="7429" y="843"/>
                  </a:cubicBezTo>
                  <a:cubicBezTo>
                    <a:pt x="5210" y="3062"/>
                    <a:pt x="1" y="2580"/>
                    <a:pt x="194" y="6632"/>
                  </a:cubicBezTo>
                  <a:cubicBezTo>
                    <a:pt x="267" y="8690"/>
                    <a:pt x="1964" y="12876"/>
                    <a:pt x="3921" y="12876"/>
                  </a:cubicBezTo>
                  <a:cubicBezTo>
                    <a:pt x="4532" y="12876"/>
                    <a:pt x="5169" y="12467"/>
                    <a:pt x="5789" y="11456"/>
                  </a:cubicBezTo>
                  <a:lnTo>
                    <a:pt x="9070" y="5956"/>
                  </a:lnTo>
                  <a:cubicBezTo>
                    <a:pt x="9938" y="4799"/>
                    <a:pt x="10420" y="3448"/>
                    <a:pt x="10517" y="2097"/>
                  </a:cubicBezTo>
                  <a:cubicBezTo>
                    <a:pt x="10432" y="1086"/>
                    <a:pt x="9611" y="0"/>
                    <a:pt x="8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301300" y="1118475"/>
              <a:ext cx="1073350" cy="2291375"/>
            </a:xfrm>
            <a:custGeom>
              <a:rect b="b" l="l" r="r" t="t"/>
              <a:pathLst>
                <a:path extrusionOk="0" h="91655" w="42934">
                  <a:moveTo>
                    <a:pt x="42837" y="0"/>
                  </a:moveTo>
                  <a:lnTo>
                    <a:pt x="42837" y="0"/>
                  </a:lnTo>
                  <a:cubicBezTo>
                    <a:pt x="23541" y="9648"/>
                    <a:pt x="8394" y="25857"/>
                    <a:pt x="1" y="45634"/>
                  </a:cubicBezTo>
                  <a:cubicBezTo>
                    <a:pt x="2123" y="46020"/>
                    <a:pt x="4053" y="46985"/>
                    <a:pt x="5596" y="48625"/>
                  </a:cubicBezTo>
                  <a:cubicBezTo>
                    <a:pt x="8780" y="51906"/>
                    <a:pt x="9745" y="58370"/>
                    <a:pt x="6851" y="62036"/>
                  </a:cubicBezTo>
                  <a:cubicBezTo>
                    <a:pt x="5500" y="63772"/>
                    <a:pt x="3570" y="64737"/>
                    <a:pt x="2799" y="66860"/>
                  </a:cubicBezTo>
                  <a:cubicBezTo>
                    <a:pt x="2027" y="68886"/>
                    <a:pt x="2606" y="71491"/>
                    <a:pt x="3088" y="73806"/>
                  </a:cubicBezTo>
                  <a:cubicBezTo>
                    <a:pt x="4246" y="79016"/>
                    <a:pt x="4632" y="84419"/>
                    <a:pt x="4053" y="89821"/>
                  </a:cubicBezTo>
                  <a:cubicBezTo>
                    <a:pt x="3860" y="90690"/>
                    <a:pt x="4535" y="91558"/>
                    <a:pt x="5403" y="91654"/>
                  </a:cubicBezTo>
                  <a:cubicBezTo>
                    <a:pt x="6175" y="91654"/>
                    <a:pt x="6754" y="90979"/>
                    <a:pt x="6754" y="90304"/>
                  </a:cubicBezTo>
                  <a:lnTo>
                    <a:pt x="9166" y="71008"/>
                  </a:lnTo>
                  <a:cubicBezTo>
                    <a:pt x="9263" y="70236"/>
                    <a:pt x="9455" y="69368"/>
                    <a:pt x="9745" y="68596"/>
                  </a:cubicBezTo>
                  <a:cubicBezTo>
                    <a:pt x="10710" y="66860"/>
                    <a:pt x="12639" y="66570"/>
                    <a:pt x="14279" y="65991"/>
                  </a:cubicBezTo>
                  <a:cubicBezTo>
                    <a:pt x="18621" y="64255"/>
                    <a:pt x="21419" y="58273"/>
                    <a:pt x="20454" y="52870"/>
                  </a:cubicBezTo>
                  <a:cubicBezTo>
                    <a:pt x="19875" y="49687"/>
                    <a:pt x="18138" y="46889"/>
                    <a:pt x="18235" y="43512"/>
                  </a:cubicBezTo>
                  <a:cubicBezTo>
                    <a:pt x="18138" y="42644"/>
                    <a:pt x="18331" y="41775"/>
                    <a:pt x="18621" y="41004"/>
                  </a:cubicBezTo>
                  <a:cubicBezTo>
                    <a:pt x="19551" y="39000"/>
                    <a:pt x="21119" y="38588"/>
                    <a:pt x="22693" y="38588"/>
                  </a:cubicBezTo>
                  <a:cubicBezTo>
                    <a:pt x="23241" y="38588"/>
                    <a:pt x="23790" y="38638"/>
                    <a:pt x="24313" y="38688"/>
                  </a:cubicBezTo>
                  <a:cubicBezTo>
                    <a:pt x="25671" y="38882"/>
                    <a:pt x="27060" y="39029"/>
                    <a:pt x="28443" y="39029"/>
                  </a:cubicBezTo>
                  <a:cubicBezTo>
                    <a:pt x="30498" y="39029"/>
                    <a:pt x="32540" y="38704"/>
                    <a:pt x="34443" y="37723"/>
                  </a:cubicBezTo>
                  <a:cubicBezTo>
                    <a:pt x="38013" y="35987"/>
                    <a:pt x="40232" y="32224"/>
                    <a:pt x="40135" y="28268"/>
                  </a:cubicBezTo>
                  <a:cubicBezTo>
                    <a:pt x="39942" y="25567"/>
                    <a:pt x="38592" y="23252"/>
                    <a:pt x="37820" y="20647"/>
                  </a:cubicBezTo>
                  <a:cubicBezTo>
                    <a:pt x="36566" y="16209"/>
                    <a:pt x="37145" y="11385"/>
                    <a:pt x="39460" y="7333"/>
                  </a:cubicBezTo>
                  <a:cubicBezTo>
                    <a:pt x="40907" y="5114"/>
                    <a:pt x="42933" y="2605"/>
                    <a:pt x="428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754250" y="976175"/>
              <a:ext cx="1869275" cy="2520500"/>
            </a:xfrm>
            <a:custGeom>
              <a:rect b="b" l="l" r="r" t="t"/>
              <a:pathLst>
                <a:path extrusionOk="0" h="100820" w="74771">
                  <a:moveTo>
                    <a:pt x="10517" y="0"/>
                  </a:moveTo>
                  <a:lnTo>
                    <a:pt x="10517" y="2123"/>
                  </a:lnTo>
                  <a:cubicBezTo>
                    <a:pt x="10517" y="5982"/>
                    <a:pt x="11288" y="8973"/>
                    <a:pt x="8973" y="12349"/>
                  </a:cubicBezTo>
                  <a:cubicBezTo>
                    <a:pt x="6658" y="15726"/>
                    <a:pt x="2702" y="17270"/>
                    <a:pt x="869" y="21418"/>
                  </a:cubicBezTo>
                  <a:cubicBezTo>
                    <a:pt x="194" y="22673"/>
                    <a:pt x="1" y="24120"/>
                    <a:pt x="194" y="25567"/>
                  </a:cubicBezTo>
                  <a:cubicBezTo>
                    <a:pt x="776" y="28841"/>
                    <a:pt x="3333" y="30085"/>
                    <a:pt x="5962" y="30085"/>
                  </a:cubicBezTo>
                  <a:cubicBezTo>
                    <a:pt x="6819" y="30085"/>
                    <a:pt x="7684" y="29953"/>
                    <a:pt x="8491" y="29715"/>
                  </a:cubicBezTo>
                  <a:cubicBezTo>
                    <a:pt x="10808" y="29120"/>
                    <a:pt x="13261" y="27933"/>
                    <a:pt x="15664" y="27933"/>
                  </a:cubicBezTo>
                  <a:cubicBezTo>
                    <a:pt x="16763" y="27933"/>
                    <a:pt x="17851" y="28181"/>
                    <a:pt x="18910" y="28847"/>
                  </a:cubicBezTo>
                  <a:cubicBezTo>
                    <a:pt x="21129" y="30294"/>
                    <a:pt x="22383" y="32803"/>
                    <a:pt x="22480" y="35408"/>
                  </a:cubicBezTo>
                  <a:cubicBezTo>
                    <a:pt x="22673" y="39846"/>
                    <a:pt x="19971" y="42547"/>
                    <a:pt x="17945" y="45538"/>
                  </a:cubicBezTo>
                  <a:cubicBezTo>
                    <a:pt x="16305" y="47853"/>
                    <a:pt x="15148" y="51037"/>
                    <a:pt x="16209" y="53835"/>
                  </a:cubicBezTo>
                  <a:cubicBezTo>
                    <a:pt x="16691" y="54993"/>
                    <a:pt x="17560" y="55957"/>
                    <a:pt x="18138" y="57115"/>
                  </a:cubicBezTo>
                  <a:cubicBezTo>
                    <a:pt x="19296" y="59527"/>
                    <a:pt x="18910" y="62614"/>
                    <a:pt x="18331" y="65412"/>
                  </a:cubicBezTo>
                  <a:cubicBezTo>
                    <a:pt x="17656" y="68885"/>
                    <a:pt x="16691" y="72455"/>
                    <a:pt x="18331" y="75928"/>
                  </a:cubicBezTo>
                  <a:cubicBezTo>
                    <a:pt x="18841" y="77288"/>
                    <a:pt x="20174" y="78199"/>
                    <a:pt x="21672" y="78199"/>
                  </a:cubicBezTo>
                  <a:cubicBezTo>
                    <a:pt x="21874" y="78199"/>
                    <a:pt x="22080" y="78182"/>
                    <a:pt x="22287" y="78147"/>
                  </a:cubicBezTo>
                  <a:cubicBezTo>
                    <a:pt x="24892" y="77376"/>
                    <a:pt x="25278" y="73613"/>
                    <a:pt x="25374" y="70526"/>
                  </a:cubicBezTo>
                  <a:lnTo>
                    <a:pt x="25471" y="61071"/>
                  </a:lnTo>
                  <a:cubicBezTo>
                    <a:pt x="25471" y="59597"/>
                    <a:pt x="26449" y="58677"/>
                    <a:pt x="27446" y="58677"/>
                  </a:cubicBezTo>
                  <a:cubicBezTo>
                    <a:pt x="27950" y="58677"/>
                    <a:pt x="28459" y="58912"/>
                    <a:pt x="28847" y="59431"/>
                  </a:cubicBezTo>
                  <a:cubicBezTo>
                    <a:pt x="30584" y="61843"/>
                    <a:pt x="31742" y="64447"/>
                    <a:pt x="32321" y="67245"/>
                  </a:cubicBezTo>
                  <a:cubicBezTo>
                    <a:pt x="33092" y="71008"/>
                    <a:pt x="34733" y="74481"/>
                    <a:pt x="36952" y="77568"/>
                  </a:cubicBezTo>
                  <a:cubicBezTo>
                    <a:pt x="37241" y="78147"/>
                    <a:pt x="37627" y="78726"/>
                    <a:pt x="37820" y="79305"/>
                  </a:cubicBezTo>
                  <a:cubicBezTo>
                    <a:pt x="38688" y="81910"/>
                    <a:pt x="39074" y="84611"/>
                    <a:pt x="39074" y="87313"/>
                  </a:cubicBezTo>
                  <a:cubicBezTo>
                    <a:pt x="39171" y="91847"/>
                    <a:pt x="39364" y="96285"/>
                    <a:pt x="39460" y="100820"/>
                  </a:cubicBezTo>
                  <a:lnTo>
                    <a:pt x="73613" y="100820"/>
                  </a:lnTo>
                  <a:cubicBezTo>
                    <a:pt x="74385" y="95996"/>
                    <a:pt x="74771" y="91075"/>
                    <a:pt x="74771" y="86251"/>
                  </a:cubicBezTo>
                  <a:cubicBezTo>
                    <a:pt x="74771" y="46406"/>
                    <a:pt x="48625" y="11385"/>
                    <a:pt x="105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p:nvPr/>
        </p:nvSpPr>
        <p:spPr>
          <a:xfrm>
            <a:off x="802325" y="4177400"/>
            <a:ext cx="7521900" cy="359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02325" y="1951950"/>
            <a:ext cx="7521900" cy="20967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668598" y="1124211"/>
            <a:ext cx="147102" cy="358950"/>
          </a:xfrm>
          <a:custGeom>
            <a:rect b="b" l="l" r="r" t="t"/>
            <a:pathLst>
              <a:path extrusionOk="0" h="26134" w="10710">
                <a:moveTo>
                  <a:pt x="7479" y="0"/>
                </a:moveTo>
                <a:cubicBezTo>
                  <a:pt x="6701" y="0"/>
                  <a:pt x="5951" y="199"/>
                  <a:pt x="5307" y="557"/>
                </a:cubicBezTo>
                <a:cubicBezTo>
                  <a:pt x="3474" y="1521"/>
                  <a:pt x="2316" y="4705"/>
                  <a:pt x="2220" y="6731"/>
                </a:cubicBezTo>
                <a:cubicBezTo>
                  <a:pt x="2220" y="7792"/>
                  <a:pt x="2316" y="8854"/>
                  <a:pt x="2509" y="9915"/>
                </a:cubicBezTo>
                <a:cubicBezTo>
                  <a:pt x="2799" y="13967"/>
                  <a:pt x="2220" y="18115"/>
                  <a:pt x="773" y="21975"/>
                </a:cubicBezTo>
                <a:cubicBezTo>
                  <a:pt x="194" y="23229"/>
                  <a:pt x="1" y="24676"/>
                  <a:pt x="194" y="26123"/>
                </a:cubicBezTo>
                <a:cubicBezTo>
                  <a:pt x="271" y="26130"/>
                  <a:pt x="349" y="26134"/>
                  <a:pt x="426" y="26134"/>
                </a:cubicBezTo>
                <a:cubicBezTo>
                  <a:pt x="1408" y="26134"/>
                  <a:pt x="2366" y="25577"/>
                  <a:pt x="2992" y="24772"/>
                </a:cubicBezTo>
                <a:cubicBezTo>
                  <a:pt x="4053" y="23422"/>
                  <a:pt x="4728" y="21782"/>
                  <a:pt x="5018" y="20142"/>
                </a:cubicBezTo>
                <a:cubicBezTo>
                  <a:pt x="5018" y="19273"/>
                  <a:pt x="5211" y="18405"/>
                  <a:pt x="5500" y="17633"/>
                </a:cubicBezTo>
                <a:cubicBezTo>
                  <a:pt x="6272" y="16379"/>
                  <a:pt x="7912" y="16089"/>
                  <a:pt x="9070" y="15221"/>
                </a:cubicBezTo>
                <a:cubicBezTo>
                  <a:pt x="9745" y="14739"/>
                  <a:pt x="10324" y="13967"/>
                  <a:pt x="10710" y="13099"/>
                </a:cubicBezTo>
                <a:cubicBezTo>
                  <a:pt x="10227" y="8757"/>
                  <a:pt x="9456" y="4319"/>
                  <a:pt x="8298" y="74"/>
                </a:cubicBezTo>
                <a:cubicBezTo>
                  <a:pt x="8024" y="24"/>
                  <a:pt x="7750" y="0"/>
                  <a:pt x="7479" y="0"/>
                </a:cubicBezTo>
                <a:close/>
              </a:path>
            </a:pathLst>
          </a:custGeom>
          <a:solidFill>
            <a:srgbClr val="7B8C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type="ctrTitle"/>
          </p:nvPr>
        </p:nvSpPr>
        <p:spPr>
          <a:xfrm>
            <a:off x="1081699" y="1886013"/>
            <a:ext cx="698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2319425" y="4142988"/>
            <a:ext cx="4487700" cy="460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p:nvPr/>
        </p:nvSpPr>
        <p:spPr>
          <a:xfrm>
            <a:off x="6093045" y="1171822"/>
            <a:ext cx="1770644" cy="685785"/>
          </a:xfrm>
          <a:custGeom>
            <a:rect b="b" l="l" r="r" t="t"/>
            <a:pathLst>
              <a:path extrusionOk="0" fill="none" h="58853" w="151954">
                <a:moveTo>
                  <a:pt x="135359" y="1"/>
                </a:moveTo>
                <a:cubicBezTo>
                  <a:pt x="143077" y="1351"/>
                  <a:pt x="147998" y="4053"/>
                  <a:pt x="148962" y="7912"/>
                </a:cubicBezTo>
                <a:cubicBezTo>
                  <a:pt x="151953" y="19586"/>
                  <a:pt x="118765" y="38013"/>
                  <a:pt x="74964" y="49011"/>
                </a:cubicBezTo>
                <a:cubicBezTo>
                  <a:pt x="43126" y="57019"/>
                  <a:pt x="14472" y="58852"/>
                  <a:pt x="1" y="54897"/>
                </a:cubicBezTo>
              </a:path>
            </a:pathLst>
          </a:custGeom>
          <a:noFill/>
          <a:ln cap="rnd" cmpd="sng" w="19050">
            <a:solidFill>
              <a:srgbClr val="FFFF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143542" y="1423124"/>
            <a:ext cx="392363" cy="400065"/>
          </a:xfrm>
          <a:custGeom>
            <a:rect b="b" l="l" r="r" t="t"/>
            <a:pathLst>
              <a:path extrusionOk="0" h="34333" w="33672">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40000" y="481140"/>
            <a:ext cx="1860368" cy="362222"/>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347558" y="1201722"/>
            <a:ext cx="1246032" cy="252504"/>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71687" y="330275"/>
            <a:ext cx="764068" cy="154836"/>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a:off x="972623" y="4241845"/>
            <a:ext cx="178589" cy="262805"/>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11"/>
          <p:cNvSpPr/>
          <p:nvPr/>
        </p:nvSpPr>
        <p:spPr>
          <a:xfrm>
            <a:off x="-745708" y="189831"/>
            <a:ext cx="11270975" cy="5208325"/>
          </a:xfrm>
          <a:custGeom>
            <a:rect b="b" l="l" r="r" t="t"/>
            <a:pathLst>
              <a:path extrusionOk="0" h="208333" w="450839">
                <a:moveTo>
                  <a:pt x="51319" y="176656"/>
                </a:moveTo>
                <a:cubicBezTo>
                  <a:pt x="81645" y="146951"/>
                  <a:pt x="157675" y="51914"/>
                  <a:pt x="209492" y="23641"/>
                </a:cubicBezTo>
                <a:cubicBezTo>
                  <a:pt x="261309" y="-4631"/>
                  <a:pt x="325639" y="-3868"/>
                  <a:pt x="362221" y="7021"/>
                </a:cubicBezTo>
                <a:cubicBezTo>
                  <a:pt x="398804" y="17910"/>
                  <a:pt x="420343" y="57214"/>
                  <a:pt x="428987" y="88973"/>
                </a:cubicBezTo>
                <a:cubicBezTo>
                  <a:pt x="437631" y="120732"/>
                  <a:pt x="480995" y="178758"/>
                  <a:pt x="414086" y="197574"/>
                </a:cubicBezTo>
                <a:cubicBezTo>
                  <a:pt x="347178" y="216391"/>
                  <a:pt x="87997" y="205358"/>
                  <a:pt x="27536" y="201872"/>
                </a:cubicBezTo>
                <a:cubicBezTo>
                  <a:pt x="-32925" y="198386"/>
                  <a:pt x="20993" y="206361"/>
                  <a:pt x="51319" y="176656"/>
                </a:cubicBezTo>
                <a:close/>
              </a:path>
            </a:pathLst>
          </a:custGeom>
          <a:noFill/>
          <a:ln cap="flat" cmpd="sng" w="28575">
            <a:solidFill>
              <a:schemeClr val="dk2"/>
            </a:solidFill>
            <a:prstDash val="lgDash"/>
            <a:round/>
            <a:headEnd len="med" w="med" type="none"/>
            <a:tailEnd len="med" w="med" type="none"/>
          </a:ln>
        </p:spPr>
      </p:sp>
      <p:sp>
        <p:nvSpPr>
          <p:cNvPr id="81" name="Google Shape;81;p11"/>
          <p:cNvSpPr txBox="1"/>
          <p:nvPr>
            <p:ph hasCustomPrompt="1" type="title"/>
          </p:nvPr>
        </p:nvSpPr>
        <p:spPr>
          <a:xfrm>
            <a:off x="1769425" y="1432675"/>
            <a:ext cx="5605200" cy="1811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0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 name="Google Shape;82;p11"/>
          <p:cNvSpPr txBox="1"/>
          <p:nvPr>
            <p:ph idx="1" type="body"/>
          </p:nvPr>
        </p:nvSpPr>
        <p:spPr>
          <a:xfrm>
            <a:off x="2177750" y="3381400"/>
            <a:ext cx="4788600" cy="4512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400"/>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83" name="Google Shape;83;p11"/>
          <p:cNvSpPr/>
          <p:nvPr/>
        </p:nvSpPr>
        <p:spPr>
          <a:xfrm>
            <a:off x="4296407" y="327051"/>
            <a:ext cx="725295" cy="739533"/>
          </a:xfrm>
          <a:custGeom>
            <a:rect b="b" l="l" r="r" t="t"/>
            <a:pathLst>
              <a:path extrusionOk="0" h="34333" w="33672">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4" name="Shape 8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5" name="Shape 85"/>
        <p:cNvGrpSpPr/>
        <p:nvPr/>
      </p:nvGrpSpPr>
      <p:grpSpPr>
        <a:xfrm>
          <a:off x="0" y="0"/>
          <a:ext cx="0" cy="0"/>
          <a:chOff x="0" y="0"/>
          <a:chExt cx="0" cy="0"/>
        </a:xfrm>
      </p:grpSpPr>
      <p:sp>
        <p:nvSpPr>
          <p:cNvPr id="86" name="Google Shape;86;p13"/>
          <p:cNvSpPr/>
          <p:nvPr/>
        </p:nvSpPr>
        <p:spPr>
          <a:xfrm>
            <a:off x="0" y="0"/>
            <a:ext cx="9144000" cy="1139100"/>
          </a:xfrm>
          <a:prstGeom prst="round2SameRect">
            <a:avLst>
              <a:gd fmla="val 38513"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841450" y="3255281"/>
            <a:ext cx="7461000" cy="1429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841450" y="1436375"/>
            <a:ext cx="7461000" cy="1429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txBox="1"/>
          <p:nvPr>
            <p:ph type="title"/>
          </p:nvPr>
        </p:nvSpPr>
        <p:spPr>
          <a:xfrm>
            <a:off x="540000" y="445025"/>
            <a:ext cx="4032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13"/>
          <p:cNvSpPr txBox="1"/>
          <p:nvPr>
            <p:ph idx="1" type="subTitle"/>
          </p:nvPr>
        </p:nvSpPr>
        <p:spPr>
          <a:xfrm>
            <a:off x="4890763" y="1902475"/>
            <a:ext cx="29904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91" name="Google Shape;91;p13"/>
          <p:cNvSpPr txBox="1"/>
          <p:nvPr>
            <p:ph idx="2" type="subTitle"/>
          </p:nvPr>
        </p:nvSpPr>
        <p:spPr>
          <a:xfrm>
            <a:off x="5142963" y="22364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2" name="Google Shape;92;p13"/>
          <p:cNvSpPr txBox="1"/>
          <p:nvPr>
            <p:ph idx="3" type="subTitle"/>
          </p:nvPr>
        </p:nvSpPr>
        <p:spPr>
          <a:xfrm>
            <a:off x="1262813" y="1902475"/>
            <a:ext cx="29904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93" name="Google Shape;93;p13"/>
          <p:cNvSpPr txBox="1"/>
          <p:nvPr>
            <p:ph idx="4" type="subTitle"/>
          </p:nvPr>
        </p:nvSpPr>
        <p:spPr>
          <a:xfrm>
            <a:off x="1514963" y="22364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4" name="Google Shape;94;p13"/>
          <p:cNvSpPr txBox="1"/>
          <p:nvPr>
            <p:ph idx="5" type="subTitle"/>
          </p:nvPr>
        </p:nvSpPr>
        <p:spPr>
          <a:xfrm>
            <a:off x="4890763" y="3759700"/>
            <a:ext cx="29904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95" name="Google Shape;95;p13"/>
          <p:cNvSpPr txBox="1"/>
          <p:nvPr>
            <p:ph idx="6" type="subTitle"/>
          </p:nvPr>
        </p:nvSpPr>
        <p:spPr>
          <a:xfrm>
            <a:off x="5142963" y="40936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6" name="Google Shape;96;p13"/>
          <p:cNvSpPr txBox="1"/>
          <p:nvPr>
            <p:ph idx="7" type="subTitle"/>
          </p:nvPr>
        </p:nvSpPr>
        <p:spPr>
          <a:xfrm>
            <a:off x="1262813" y="3759700"/>
            <a:ext cx="29904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97" name="Google Shape;97;p13"/>
          <p:cNvSpPr txBox="1"/>
          <p:nvPr>
            <p:ph idx="8" type="subTitle"/>
          </p:nvPr>
        </p:nvSpPr>
        <p:spPr>
          <a:xfrm>
            <a:off x="1514963" y="40936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8" name="Google Shape;98;p13"/>
          <p:cNvSpPr txBox="1"/>
          <p:nvPr>
            <p:ph hasCustomPrompt="1" idx="9" type="title"/>
          </p:nvPr>
        </p:nvSpPr>
        <p:spPr>
          <a:xfrm>
            <a:off x="2238413" y="1407850"/>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500">
                <a:solidFill>
                  <a:schemeClr val="accen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99" name="Google Shape;99;p13"/>
          <p:cNvSpPr txBox="1"/>
          <p:nvPr>
            <p:ph hasCustomPrompt="1" idx="13" type="title"/>
          </p:nvPr>
        </p:nvSpPr>
        <p:spPr>
          <a:xfrm>
            <a:off x="5866413" y="1407850"/>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500">
                <a:solidFill>
                  <a:schemeClr val="accen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00" name="Google Shape;100;p13"/>
          <p:cNvSpPr txBox="1"/>
          <p:nvPr>
            <p:ph hasCustomPrompt="1" idx="14" type="title"/>
          </p:nvPr>
        </p:nvSpPr>
        <p:spPr>
          <a:xfrm>
            <a:off x="2238413" y="3263200"/>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500">
                <a:solidFill>
                  <a:schemeClr val="accen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01" name="Google Shape;101;p13"/>
          <p:cNvSpPr txBox="1"/>
          <p:nvPr>
            <p:ph hasCustomPrompt="1" idx="15" type="title"/>
          </p:nvPr>
        </p:nvSpPr>
        <p:spPr>
          <a:xfrm>
            <a:off x="5866413" y="3263200"/>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500">
                <a:solidFill>
                  <a:schemeClr val="accen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02" name="Google Shape;102;p13"/>
          <p:cNvSpPr/>
          <p:nvPr/>
        </p:nvSpPr>
        <p:spPr>
          <a:xfrm flipH="1">
            <a:off x="7088478" y="333147"/>
            <a:ext cx="1276119" cy="248466"/>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flipH="1">
            <a:off x="5990173" y="725539"/>
            <a:ext cx="854715" cy="173205"/>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2">
    <p:spTree>
      <p:nvGrpSpPr>
        <p:cNvPr id="104" name="Shape 104"/>
        <p:cNvGrpSpPr/>
        <p:nvPr/>
      </p:nvGrpSpPr>
      <p:grpSpPr>
        <a:xfrm>
          <a:off x="0" y="0"/>
          <a:ext cx="0" cy="0"/>
          <a:chOff x="0" y="0"/>
          <a:chExt cx="0" cy="0"/>
        </a:xfrm>
      </p:grpSpPr>
      <p:sp>
        <p:nvSpPr>
          <p:cNvPr id="105" name="Google Shape;105;p14"/>
          <p:cNvSpPr/>
          <p:nvPr/>
        </p:nvSpPr>
        <p:spPr>
          <a:xfrm>
            <a:off x="2007000" y="1377850"/>
            <a:ext cx="5130000" cy="1043400"/>
          </a:xfrm>
          <a:prstGeom prst="roundRect">
            <a:avLst>
              <a:gd fmla="val 2145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ph type="title"/>
          </p:nvPr>
        </p:nvSpPr>
        <p:spPr>
          <a:xfrm>
            <a:off x="1788000" y="1635700"/>
            <a:ext cx="5568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4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4"/>
          <p:cNvSpPr txBox="1"/>
          <p:nvPr>
            <p:ph idx="1" type="subTitle"/>
          </p:nvPr>
        </p:nvSpPr>
        <p:spPr>
          <a:xfrm>
            <a:off x="2639250" y="2508513"/>
            <a:ext cx="3865500" cy="130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108" name="Google Shape;108;p14"/>
          <p:cNvGrpSpPr/>
          <p:nvPr/>
        </p:nvGrpSpPr>
        <p:grpSpPr>
          <a:xfrm rot="544276">
            <a:off x="7394130" y="3812809"/>
            <a:ext cx="1975648" cy="1801992"/>
            <a:chOff x="6652154" y="3716623"/>
            <a:chExt cx="560631" cy="511352"/>
          </a:xfrm>
        </p:grpSpPr>
        <p:sp>
          <p:nvSpPr>
            <p:cNvPr id="109" name="Google Shape;109;p14"/>
            <p:cNvSpPr/>
            <p:nvPr/>
          </p:nvSpPr>
          <p:spPr>
            <a:xfrm>
              <a:off x="6652154" y="3716623"/>
              <a:ext cx="560631" cy="511352"/>
            </a:xfrm>
            <a:custGeom>
              <a:rect b="b" l="l" r="r" t="t"/>
              <a:pathLst>
                <a:path extrusionOk="0" h="88661" w="97163">
                  <a:moveTo>
                    <a:pt x="48942" y="1"/>
                  </a:moveTo>
                  <a:cubicBezTo>
                    <a:pt x="46560" y="1"/>
                    <a:pt x="44145" y="185"/>
                    <a:pt x="41715" y="565"/>
                  </a:cubicBezTo>
                  <a:cubicBezTo>
                    <a:pt x="16981" y="4433"/>
                    <a:pt x="0" y="27180"/>
                    <a:pt x="3779" y="51346"/>
                  </a:cubicBezTo>
                  <a:cubicBezTo>
                    <a:pt x="7187" y="73133"/>
                    <a:pt x="26312" y="88661"/>
                    <a:pt x="48182" y="88661"/>
                  </a:cubicBezTo>
                  <a:cubicBezTo>
                    <a:pt x="50571" y="88661"/>
                    <a:pt x="52993" y="88476"/>
                    <a:pt x="55431" y="88093"/>
                  </a:cubicBezTo>
                  <a:cubicBezTo>
                    <a:pt x="80165" y="84225"/>
                    <a:pt x="97163" y="61496"/>
                    <a:pt x="93366" y="37311"/>
                  </a:cubicBezTo>
                  <a:cubicBezTo>
                    <a:pt x="89958" y="15517"/>
                    <a:pt x="70820" y="1"/>
                    <a:pt x="489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4"/>
            <p:cNvGrpSpPr/>
            <p:nvPr/>
          </p:nvGrpSpPr>
          <p:grpSpPr>
            <a:xfrm>
              <a:off x="6669657" y="3716715"/>
              <a:ext cx="466779" cy="464290"/>
              <a:chOff x="6669657" y="3716715"/>
              <a:chExt cx="466779" cy="464290"/>
            </a:xfrm>
          </p:grpSpPr>
          <p:sp>
            <p:nvSpPr>
              <p:cNvPr id="111" name="Google Shape;111;p14"/>
              <p:cNvSpPr/>
              <p:nvPr/>
            </p:nvSpPr>
            <p:spPr>
              <a:xfrm>
                <a:off x="6669657" y="3716715"/>
                <a:ext cx="386382" cy="464290"/>
              </a:xfrm>
              <a:custGeom>
                <a:rect b="b" l="l" r="r" t="t"/>
                <a:pathLst>
                  <a:path extrusionOk="0" h="80501" w="66964">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7010819" y="4061082"/>
                <a:ext cx="117645" cy="102137"/>
              </a:xfrm>
              <a:custGeom>
                <a:rect b="b" l="l" r="r" t="t"/>
                <a:pathLst>
                  <a:path extrusionOk="0" h="17709" w="20389">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6995058" y="4000087"/>
                <a:ext cx="41059" cy="51071"/>
              </a:xfrm>
              <a:custGeom>
                <a:rect b="b" l="l" r="r" t="t"/>
                <a:pathLst>
                  <a:path extrusionOk="0" h="8855" w="7116">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7078892" y="4018504"/>
                <a:ext cx="57544" cy="36030"/>
              </a:xfrm>
              <a:custGeom>
                <a:rect b="b" l="l" r="r" t="t"/>
                <a:pathLst>
                  <a:path extrusionOk="0" h="6247" w="9973">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7051663" y="3806456"/>
                <a:ext cx="38503" cy="70819"/>
              </a:xfrm>
              <a:custGeom>
                <a:rect b="b" l="l" r="r" t="t"/>
                <a:pathLst>
                  <a:path extrusionOk="0" h="12279" w="6673">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6984824" y="4061618"/>
                <a:ext cx="42081" cy="8893"/>
              </a:xfrm>
              <a:custGeom>
                <a:rect b="b" l="l" r="r" t="t"/>
                <a:pathLst>
                  <a:path extrusionOk="0" h="1542" w="7293">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7035181" y="4030478"/>
                <a:ext cx="15469" cy="21703"/>
              </a:xfrm>
              <a:custGeom>
                <a:rect b="b" l="l" r="r" t="t"/>
                <a:pathLst>
                  <a:path extrusionOk="0" h="3763" w="2681">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7045011" y="3983609"/>
                <a:ext cx="19047" cy="18121"/>
              </a:xfrm>
              <a:custGeom>
                <a:rect b="b" l="l" r="r" t="t"/>
                <a:pathLst>
                  <a:path extrusionOk="0" h="3142" w="3301">
                    <a:moveTo>
                      <a:pt x="3301" y="0"/>
                    </a:moveTo>
                    <a:lnTo>
                      <a:pt x="0" y="1455"/>
                    </a:lnTo>
                    <a:lnTo>
                      <a:pt x="550" y="2520"/>
                    </a:lnTo>
                    <a:lnTo>
                      <a:pt x="1154" y="1793"/>
                    </a:lnTo>
                    <a:lnTo>
                      <a:pt x="2804" y="3141"/>
                    </a:lnTo>
                    <a:lnTo>
                      <a:pt x="33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7034362" y="3943182"/>
                <a:ext cx="9734" cy="24570"/>
              </a:xfrm>
              <a:custGeom>
                <a:rect b="b" l="l" r="r" t="t"/>
                <a:pathLst>
                  <a:path extrusionOk="0" h="4260" w="1687">
                    <a:moveTo>
                      <a:pt x="249" y="1"/>
                    </a:moveTo>
                    <a:cubicBezTo>
                      <a:pt x="1" y="2627"/>
                      <a:pt x="1" y="2627"/>
                      <a:pt x="977" y="4259"/>
                    </a:cubicBezTo>
                    <a:cubicBezTo>
                      <a:pt x="1687" y="1261"/>
                      <a:pt x="1687" y="1261"/>
                      <a:pt x="2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6724214" y="4015234"/>
                <a:ext cx="1131" cy="513"/>
              </a:xfrm>
              <a:custGeom>
                <a:rect b="b" l="l" r="r" t="t"/>
                <a:pathLst>
                  <a:path extrusionOk="0" h="89" w="196">
                    <a:moveTo>
                      <a:pt x="196" y="0"/>
                    </a:moveTo>
                    <a:lnTo>
                      <a:pt x="1" y="89"/>
                    </a:lnTo>
                    <a:lnTo>
                      <a:pt x="1" y="89"/>
                    </a:lnTo>
                    <a:lnTo>
                      <a:pt x="196" y="18"/>
                    </a:lnTo>
                    <a:lnTo>
                      <a:pt x="1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7071623" y="3755083"/>
                <a:ext cx="16589" cy="16380"/>
              </a:xfrm>
              <a:custGeom>
                <a:rect b="b" l="l" r="r" t="t"/>
                <a:pathLst>
                  <a:path extrusionOk="0" h="2840" w="2875">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6722575" y="4015741"/>
                <a:ext cx="1541" cy="727"/>
              </a:xfrm>
              <a:custGeom>
                <a:rect b="b" l="l" r="r" t="t"/>
                <a:pathLst>
                  <a:path extrusionOk="0" h="126" w="267">
                    <a:moveTo>
                      <a:pt x="267" y="1"/>
                    </a:moveTo>
                    <a:cubicBezTo>
                      <a:pt x="178" y="36"/>
                      <a:pt x="89" y="72"/>
                      <a:pt x="1" y="125"/>
                    </a:cubicBezTo>
                    <a:cubicBezTo>
                      <a:pt x="107" y="90"/>
                      <a:pt x="178" y="36"/>
                      <a:pt x="2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6772321" y="4116142"/>
                <a:ext cx="30927" cy="46769"/>
              </a:xfrm>
              <a:custGeom>
                <a:rect b="b" l="l" r="r" t="t"/>
                <a:pathLst>
                  <a:path extrusionOk="0" h="8109" w="536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2">
  <p:cSld name="CUSTOM_3">
    <p:spTree>
      <p:nvGrpSpPr>
        <p:cNvPr id="124" name="Shape 124"/>
        <p:cNvGrpSpPr/>
        <p:nvPr/>
      </p:nvGrpSpPr>
      <p:grpSpPr>
        <a:xfrm>
          <a:off x="0" y="0"/>
          <a:ext cx="0" cy="0"/>
          <a:chOff x="0" y="0"/>
          <a:chExt cx="0" cy="0"/>
        </a:xfrm>
      </p:grpSpPr>
      <p:sp>
        <p:nvSpPr>
          <p:cNvPr id="125" name="Google Shape;125;p15"/>
          <p:cNvSpPr/>
          <p:nvPr/>
        </p:nvSpPr>
        <p:spPr>
          <a:xfrm>
            <a:off x="2200500" y="1377850"/>
            <a:ext cx="4743000" cy="1043400"/>
          </a:xfrm>
          <a:prstGeom prst="roundRect">
            <a:avLst>
              <a:gd fmla="val 2145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5"/>
          <p:cNvSpPr txBox="1"/>
          <p:nvPr>
            <p:ph type="title"/>
          </p:nvPr>
        </p:nvSpPr>
        <p:spPr>
          <a:xfrm flipH="1">
            <a:off x="2247900" y="1635688"/>
            <a:ext cx="464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49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7" name="Google Shape;127;p15"/>
          <p:cNvSpPr txBox="1"/>
          <p:nvPr>
            <p:ph idx="1" type="subTitle"/>
          </p:nvPr>
        </p:nvSpPr>
        <p:spPr>
          <a:xfrm flipH="1">
            <a:off x="2639250" y="2508513"/>
            <a:ext cx="3865500" cy="13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8" name="Google Shape;128;p15"/>
          <p:cNvSpPr/>
          <p:nvPr/>
        </p:nvSpPr>
        <p:spPr>
          <a:xfrm>
            <a:off x="-1151049" y="1390607"/>
            <a:ext cx="12340225" cy="5765050"/>
          </a:xfrm>
          <a:custGeom>
            <a:rect b="b" l="l" r="r" t="t"/>
            <a:pathLst>
              <a:path extrusionOk="0" h="230602" w="493609">
                <a:moveTo>
                  <a:pt x="10990" y="144020"/>
                </a:moveTo>
                <a:cubicBezTo>
                  <a:pt x="32072" y="135384"/>
                  <a:pt x="109669" y="112651"/>
                  <a:pt x="148150" y="115064"/>
                </a:cubicBezTo>
                <a:cubicBezTo>
                  <a:pt x="186631" y="117477"/>
                  <a:pt x="208094" y="159133"/>
                  <a:pt x="241876" y="158498"/>
                </a:cubicBezTo>
                <a:cubicBezTo>
                  <a:pt x="275658" y="157863"/>
                  <a:pt x="332046" y="129923"/>
                  <a:pt x="350842" y="111254"/>
                </a:cubicBezTo>
                <a:cubicBezTo>
                  <a:pt x="369638" y="92585"/>
                  <a:pt x="337761" y="64010"/>
                  <a:pt x="354652" y="46484"/>
                </a:cubicBezTo>
                <a:cubicBezTo>
                  <a:pt x="371543" y="28958"/>
                  <a:pt x="430725" y="-16254"/>
                  <a:pt x="452188" y="6098"/>
                </a:cubicBezTo>
                <a:cubicBezTo>
                  <a:pt x="473651" y="28450"/>
                  <a:pt x="511878" y="149989"/>
                  <a:pt x="483430" y="180596"/>
                </a:cubicBezTo>
                <a:cubicBezTo>
                  <a:pt x="454982" y="211203"/>
                  <a:pt x="341063" y="181485"/>
                  <a:pt x="281500" y="189740"/>
                </a:cubicBezTo>
                <a:cubicBezTo>
                  <a:pt x="221937" y="197995"/>
                  <a:pt x="169359" y="233936"/>
                  <a:pt x="126052" y="230126"/>
                </a:cubicBezTo>
                <a:cubicBezTo>
                  <a:pt x="82745" y="226316"/>
                  <a:pt x="40835" y="181231"/>
                  <a:pt x="21658" y="166880"/>
                </a:cubicBezTo>
                <a:cubicBezTo>
                  <a:pt x="2481" y="152529"/>
                  <a:pt x="-10092" y="152656"/>
                  <a:pt x="10990" y="144020"/>
                </a:cubicBezTo>
                <a:close/>
              </a:path>
            </a:pathLst>
          </a:custGeom>
          <a:noFill/>
          <a:ln cap="flat" cmpd="sng" w="19050">
            <a:solidFill>
              <a:schemeClr val="dk2"/>
            </a:solidFill>
            <a:prstDash val="lgDash"/>
            <a:round/>
            <a:headEnd len="med" w="med" type="none"/>
            <a:tailEnd len="med" w="med" type="none"/>
          </a:ln>
        </p:spPr>
      </p:sp>
      <p:sp>
        <p:nvSpPr>
          <p:cNvPr id="129" name="Google Shape;129;p15"/>
          <p:cNvSpPr/>
          <p:nvPr/>
        </p:nvSpPr>
        <p:spPr>
          <a:xfrm rot="-1216281">
            <a:off x="7342679" y="3896162"/>
            <a:ext cx="517520" cy="527679"/>
          </a:xfrm>
          <a:custGeom>
            <a:rect b="b" l="l" r="r" t="t"/>
            <a:pathLst>
              <a:path extrusionOk="0" h="34333" w="33672">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5"/>
          <p:cNvGrpSpPr/>
          <p:nvPr/>
        </p:nvGrpSpPr>
        <p:grpSpPr>
          <a:xfrm>
            <a:off x="1130681" y="175422"/>
            <a:ext cx="1656370" cy="1656370"/>
            <a:chOff x="2085525" y="4992125"/>
            <a:chExt cx="481825" cy="481825"/>
          </a:xfrm>
        </p:grpSpPr>
        <p:sp>
          <p:nvSpPr>
            <p:cNvPr id="131" name="Google Shape;131;p15"/>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2" name="Google Shape;132;p15"/>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133" name="Shape 133"/>
        <p:cNvGrpSpPr/>
        <p:nvPr/>
      </p:nvGrpSpPr>
      <p:grpSpPr>
        <a:xfrm>
          <a:off x="0" y="0"/>
          <a:ext cx="0" cy="0"/>
          <a:chOff x="0" y="0"/>
          <a:chExt cx="0" cy="0"/>
        </a:xfrm>
      </p:grpSpPr>
      <p:sp>
        <p:nvSpPr>
          <p:cNvPr id="134" name="Google Shape;134;p16"/>
          <p:cNvSpPr/>
          <p:nvPr/>
        </p:nvSpPr>
        <p:spPr>
          <a:xfrm>
            <a:off x="2973475" y="668525"/>
            <a:ext cx="1968000" cy="720300"/>
          </a:xfrm>
          <a:prstGeom prst="leftArrow">
            <a:avLst>
              <a:gd fmla="val 70149" name="adj1"/>
              <a:gd fmla="val 5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4572000" y="0"/>
            <a:ext cx="4572000" cy="51090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5244450" y="1901938"/>
            <a:ext cx="3081000" cy="572700"/>
          </a:xfrm>
          <a:prstGeom prst="roundRect">
            <a:avLst>
              <a:gd fmla="val 2145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16"/>
          <p:cNvSpPr/>
          <p:nvPr/>
        </p:nvSpPr>
        <p:spPr>
          <a:xfrm>
            <a:off x="818550" y="1901938"/>
            <a:ext cx="3081000" cy="572700"/>
          </a:xfrm>
          <a:prstGeom prst="roundRect">
            <a:avLst>
              <a:gd fmla="val 2145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16"/>
          <p:cNvSpPr txBox="1"/>
          <p:nvPr>
            <p:ph type="title"/>
          </p:nvPr>
        </p:nvSpPr>
        <p:spPr>
          <a:xfrm flipH="1">
            <a:off x="1234625" y="1924413"/>
            <a:ext cx="2249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9" name="Google Shape;139;p16"/>
          <p:cNvSpPr txBox="1"/>
          <p:nvPr>
            <p:ph idx="1" type="subTitle"/>
          </p:nvPr>
        </p:nvSpPr>
        <p:spPr>
          <a:xfrm flipH="1">
            <a:off x="818600" y="2521250"/>
            <a:ext cx="3081000" cy="72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0" name="Google Shape;140;p16"/>
          <p:cNvSpPr txBox="1"/>
          <p:nvPr>
            <p:ph idx="2" type="title"/>
          </p:nvPr>
        </p:nvSpPr>
        <p:spPr>
          <a:xfrm flipH="1">
            <a:off x="5660400" y="1924413"/>
            <a:ext cx="2249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2800"/>
              <a:buNone/>
              <a:defRPr>
                <a:solidFill>
                  <a:schemeClr val="accent6"/>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1" name="Google Shape;141;p16"/>
          <p:cNvSpPr txBox="1"/>
          <p:nvPr>
            <p:ph idx="3" type="subTitle"/>
          </p:nvPr>
        </p:nvSpPr>
        <p:spPr>
          <a:xfrm flipH="1">
            <a:off x="5244375" y="2521250"/>
            <a:ext cx="3081000" cy="72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142" name="Google Shape;142;p16"/>
          <p:cNvSpPr/>
          <p:nvPr/>
        </p:nvSpPr>
        <p:spPr>
          <a:xfrm flipH="1">
            <a:off x="4504850" y="3731275"/>
            <a:ext cx="1968000" cy="720300"/>
          </a:xfrm>
          <a:prstGeom prst="leftArrow">
            <a:avLst>
              <a:gd fmla="val 70149"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3">
  <p:cSld name="CUSTOM_3_1">
    <p:spTree>
      <p:nvGrpSpPr>
        <p:cNvPr id="143" name="Shape 143"/>
        <p:cNvGrpSpPr/>
        <p:nvPr/>
      </p:nvGrpSpPr>
      <p:grpSpPr>
        <a:xfrm>
          <a:off x="0" y="0"/>
          <a:ext cx="0" cy="0"/>
          <a:chOff x="0" y="0"/>
          <a:chExt cx="0" cy="0"/>
        </a:xfrm>
      </p:grpSpPr>
      <p:sp>
        <p:nvSpPr>
          <p:cNvPr id="144" name="Google Shape;144;p17"/>
          <p:cNvSpPr/>
          <p:nvPr/>
        </p:nvSpPr>
        <p:spPr>
          <a:xfrm>
            <a:off x="2200500" y="1377850"/>
            <a:ext cx="4743000" cy="1043400"/>
          </a:xfrm>
          <a:prstGeom prst="roundRect">
            <a:avLst>
              <a:gd fmla="val 2145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17"/>
          <p:cNvSpPr txBox="1"/>
          <p:nvPr>
            <p:ph type="title"/>
          </p:nvPr>
        </p:nvSpPr>
        <p:spPr>
          <a:xfrm flipH="1">
            <a:off x="2247900" y="1635688"/>
            <a:ext cx="464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49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6" name="Google Shape;146;p17"/>
          <p:cNvSpPr txBox="1"/>
          <p:nvPr>
            <p:ph idx="1" type="subTitle"/>
          </p:nvPr>
        </p:nvSpPr>
        <p:spPr>
          <a:xfrm flipH="1">
            <a:off x="2639250" y="2508513"/>
            <a:ext cx="3865500" cy="13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7" name="Google Shape;147;p17"/>
          <p:cNvSpPr/>
          <p:nvPr/>
        </p:nvSpPr>
        <p:spPr>
          <a:xfrm>
            <a:off x="-2959298" y="1618853"/>
            <a:ext cx="13294725" cy="6322425"/>
          </a:xfrm>
          <a:custGeom>
            <a:rect b="b" l="l" r="r" t="t"/>
            <a:pathLst>
              <a:path extrusionOk="0" h="252897" w="531789">
                <a:moveTo>
                  <a:pt x="502420" y="77740"/>
                </a:moveTo>
                <a:cubicBezTo>
                  <a:pt x="478544" y="78375"/>
                  <a:pt x="423680" y="100346"/>
                  <a:pt x="388120" y="118126"/>
                </a:cubicBezTo>
                <a:cubicBezTo>
                  <a:pt x="352560" y="135906"/>
                  <a:pt x="318651" y="189754"/>
                  <a:pt x="289060" y="184420"/>
                </a:cubicBezTo>
                <a:cubicBezTo>
                  <a:pt x="259469" y="179086"/>
                  <a:pt x="231402" y="101108"/>
                  <a:pt x="210574" y="86122"/>
                </a:cubicBezTo>
                <a:cubicBezTo>
                  <a:pt x="189746" y="71136"/>
                  <a:pt x="181491" y="108855"/>
                  <a:pt x="164092" y="94504"/>
                </a:cubicBezTo>
                <a:cubicBezTo>
                  <a:pt x="146693" y="80153"/>
                  <a:pt x="133485" y="-238"/>
                  <a:pt x="106180" y="16"/>
                </a:cubicBezTo>
                <a:cubicBezTo>
                  <a:pt x="78875" y="270"/>
                  <a:pt x="-3929" y="57039"/>
                  <a:pt x="262" y="96028"/>
                </a:cubicBezTo>
                <a:cubicBezTo>
                  <a:pt x="4453" y="135017"/>
                  <a:pt x="86114" y="208677"/>
                  <a:pt x="131326" y="233950"/>
                </a:cubicBezTo>
                <a:cubicBezTo>
                  <a:pt x="176538" y="259223"/>
                  <a:pt x="211336" y="253889"/>
                  <a:pt x="271534" y="247666"/>
                </a:cubicBezTo>
                <a:cubicBezTo>
                  <a:pt x="331732" y="241443"/>
                  <a:pt x="449207" y="218837"/>
                  <a:pt x="492514" y="196612"/>
                </a:cubicBezTo>
                <a:cubicBezTo>
                  <a:pt x="535821" y="174387"/>
                  <a:pt x="529725" y="134128"/>
                  <a:pt x="531376" y="114316"/>
                </a:cubicBezTo>
                <a:cubicBezTo>
                  <a:pt x="533027" y="94504"/>
                  <a:pt x="526296" y="77105"/>
                  <a:pt x="502420" y="77740"/>
                </a:cubicBezTo>
                <a:close/>
              </a:path>
            </a:pathLst>
          </a:custGeom>
          <a:noFill/>
          <a:ln cap="flat" cmpd="sng" w="19050">
            <a:solidFill>
              <a:schemeClr val="dk2"/>
            </a:solidFill>
            <a:prstDash val="lgDash"/>
            <a:round/>
            <a:headEnd len="med" w="med" type="none"/>
            <a:tailEnd len="med" w="med" type="none"/>
          </a:ln>
        </p:spPr>
      </p:sp>
      <p:sp>
        <p:nvSpPr>
          <p:cNvPr id="148" name="Google Shape;148;p17"/>
          <p:cNvSpPr/>
          <p:nvPr/>
        </p:nvSpPr>
        <p:spPr>
          <a:xfrm rot="225497">
            <a:off x="7355756" y="3906613"/>
            <a:ext cx="517557" cy="527717"/>
          </a:xfrm>
          <a:custGeom>
            <a:rect b="b" l="l" r="r" t="t"/>
            <a:pathLst>
              <a:path extrusionOk="0" h="34333" w="33672">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17"/>
          <p:cNvGrpSpPr/>
          <p:nvPr/>
        </p:nvGrpSpPr>
        <p:grpSpPr>
          <a:xfrm>
            <a:off x="6313205" y="203476"/>
            <a:ext cx="1637000" cy="1637049"/>
            <a:chOff x="1492675" y="4992125"/>
            <a:chExt cx="481825" cy="481825"/>
          </a:xfrm>
        </p:grpSpPr>
        <p:sp>
          <p:nvSpPr>
            <p:cNvPr id="150" name="Google Shape;150;p1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1" name="Google Shape;151;p1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2" name="Shape 152"/>
        <p:cNvGrpSpPr/>
        <p:nvPr/>
      </p:nvGrpSpPr>
      <p:grpSpPr>
        <a:xfrm>
          <a:off x="0" y="0"/>
          <a:ext cx="0" cy="0"/>
          <a:chOff x="0" y="0"/>
          <a:chExt cx="0" cy="0"/>
        </a:xfrm>
      </p:grpSpPr>
      <p:sp>
        <p:nvSpPr>
          <p:cNvPr id="153" name="Google Shape;153;p18"/>
          <p:cNvSpPr/>
          <p:nvPr/>
        </p:nvSpPr>
        <p:spPr>
          <a:xfrm>
            <a:off x="0" y="0"/>
            <a:ext cx="9144000" cy="1139100"/>
          </a:xfrm>
          <a:prstGeom prst="round2SameRect">
            <a:avLst>
              <a:gd fmla="val 38513"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539975" y="2369350"/>
            <a:ext cx="8064000" cy="2143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txBox="1"/>
          <p:nvPr>
            <p:ph type="title"/>
          </p:nvPr>
        </p:nvSpPr>
        <p:spPr>
          <a:xfrm>
            <a:off x="540000" y="445025"/>
            <a:ext cx="30837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6" name="Google Shape;156;p18"/>
          <p:cNvSpPr txBox="1"/>
          <p:nvPr>
            <p:ph idx="1" type="subTitle"/>
          </p:nvPr>
        </p:nvSpPr>
        <p:spPr>
          <a:xfrm>
            <a:off x="677538" y="3253250"/>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57" name="Google Shape;157;p18"/>
          <p:cNvSpPr txBox="1"/>
          <p:nvPr>
            <p:ph idx="2" type="subTitle"/>
          </p:nvPr>
        </p:nvSpPr>
        <p:spPr>
          <a:xfrm>
            <a:off x="641525" y="3587175"/>
            <a:ext cx="1907100" cy="7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8" name="Google Shape;158;p18"/>
          <p:cNvSpPr/>
          <p:nvPr/>
        </p:nvSpPr>
        <p:spPr>
          <a:xfrm flipH="1">
            <a:off x="7088478" y="333147"/>
            <a:ext cx="1276119" cy="248466"/>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flipH="1">
            <a:off x="5990173" y="725539"/>
            <a:ext cx="854715" cy="173205"/>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txBox="1"/>
          <p:nvPr>
            <p:ph idx="3" type="subTitle"/>
          </p:nvPr>
        </p:nvSpPr>
        <p:spPr>
          <a:xfrm>
            <a:off x="2662138" y="3253250"/>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61" name="Google Shape;161;p18"/>
          <p:cNvSpPr txBox="1"/>
          <p:nvPr>
            <p:ph idx="4" type="subTitle"/>
          </p:nvPr>
        </p:nvSpPr>
        <p:spPr>
          <a:xfrm>
            <a:off x="2626075" y="3587175"/>
            <a:ext cx="1907100" cy="7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2" name="Google Shape;162;p18"/>
          <p:cNvSpPr txBox="1"/>
          <p:nvPr>
            <p:ph idx="5" type="subTitle"/>
          </p:nvPr>
        </p:nvSpPr>
        <p:spPr>
          <a:xfrm>
            <a:off x="4646813" y="3253250"/>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63" name="Google Shape;163;p18"/>
          <p:cNvSpPr txBox="1"/>
          <p:nvPr>
            <p:ph idx="6" type="subTitle"/>
          </p:nvPr>
        </p:nvSpPr>
        <p:spPr>
          <a:xfrm>
            <a:off x="4610750" y="3587175"/>
            <a:ext cx="1907100" cy="7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4" name="Google Shape;164;p18"/>
          <p:cNvSpPr txBox="1"/>
          <p:nvPr>
            <p:ph idx="7" type="subTitle"/>
          </p:nvPr>
        </p:nvSpPr>
        <p:spPr>
          <a:xfrm>
            <a:off x="6631413" y="3253250"/>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65" name="Google Shape;165;p18"/>
          <p:cNvSpPr txBox="1"/>
          <p:nvPr>
            <p:ph idx="8" type="subTitle"/>
          </p:nvPr>
        </p:nvSpPr>
        <p:spPr>
          <a:xfrm>
            <a:off x="6595425" y="3587175"/>
            <a:ext cx="1907100" cy="7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5_1">
    <p:spTree>
      <p:nvGrpSpPr>
        <p:cNvPr id="166" name="Shape 166"/>
        <p:cNvGrpSpPr/>
        <p:nvPr/>
      </p:nvGrpSpPr>
      <p:grpSpPr>
        <a:xfrm>
          <a:off x="0" y="0"/>
          <a:ext cx="0" cy="0"/>
          <a:chOff x="0" y="0"/>
          <a:chExt cx="0" cy="0"/>
        </a:xfrm>
      </p:grpSpPr>
      <p:sp>
        <p:nvSpPr>
          <p:cNvPr id="167" name="Google Shape;167;p19"/>
          <p:cNvSpPr/>
          <p:nvPr/>
        </p:nvSpPr>
        <p:spPr>
          <a:xfrm>
            <a:off x="0" y="0"/>
            <a:ext cx="9144000" cy="1139100"/>
          </a:xfrm>
          <a:prstGeom prst="round2SameRect">
            <a:avLst>
              <a:gd fmla="val 38513"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txBox="1"/>
          <p:nvPr>
            <p:ph type="title"/>
          </p:nvPr>
        </p:nvSpPr>
        <p:spPr>
          <a:xfrm>
            <a:off x="540000" y="445025"/>
            <a:ext cx="413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 name="Google Shape;169;p19"/>
          <p:cNvSpPr/>
          <p:nvPr/>
        </p:nvSpPr>
        <p:spPr>
          <a:xfrm flipH="1">
            <a:off x="7088478" y="333147"/>
            <a:ext cx="1276119" cy="248466"/>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flipH="1">
            <a:off x="5990173" y="725539"/>
            <a:ext cx="854715" cy="173205"/>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539989" y="3454975"/>
            <a:ext cx="2555100" cy="12153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900">
              <a:solidFill>
                <a:srgbClr val="FFFFFF"/>
              </a:solidFill>
              <a:latin typeface="Montserrat"/>
              <a:ea typeface="Montserrat"/>
              <a:cs typeface="Montserrat"/>
              <a:sym typeface="Montserrat"/>
            </a:endParaRPr>
          </a:p>
        </p:txBody>
      </p:sp>
      <p:sp>
        <p:nvSpPr>
          <p:cNvPr id="172" name="Google Shape;172;p19"/>
          <p:cNvSpPr/>
          <p:nvPr/>
        </p:nvSpPr>
        <p:spPr>
          <a:xfrm>
            <a:off x="6048889" y="1441025"/>
            <a:ext cx="2555100" cy="12153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900">
              <a:solidFill>
                <a:srgbClr val="FFFFFF"/>
              </a:solidFill>
              <a:latin typeface="Montserrat"/>
              <a:ea typeface="Montserrat"/>
              <a:cs typeface="Montserrat"/>
              <a:sym typeface="Montserrat"/>
            </a:endParaRPr>
          </a:p>
        </p:txBody>
      </p:sp>
      <p:sp>
        <p:nvSpPr>
          <p:cNvPr id="173" name="Google Shape;173;p19"/>
          <p:cNvSpPr/>
          <p:nvPr/>
        </p:nvSpPr>
        <p:spPr>
          <a:xfrm rot="-5400000">
            <a:off x="2975825" y="2082425"/>
            <a:ext cx="3192300" cy="19095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900">
              <a:solidFill>
                <a:srgbClr val="FFFFFF"/>
              </a:solidFill>
              <a:latin typeface="Montserrat"/>
              <a:ea typeface="Montserrat"/>
              <a:cs typeface="Montserrat"/>
              <a:sym typeface="Montserrat"/>
            </a:endParaRPr>
          </a:p>
        </p:txBody>
      </p:sp>
      <p:sp>
        <p:nvSpPr>
          <p:cNvPr id="174" name="Google Shape;174;p19"/>
          <p:cNvSpPr txBox="1"/>
          <p:nvPr>
            <p:ph idx="1" type="subTitle"/>
          </p:nvPr>
        </p:nvSpPr>
        <p:spPr>
          <a:xfrm>
            <a:off x="6602575" y="1477725"/>
            <a:ext cx="1907100" cy="35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000"/>
              <a:buFont typeface="Open Sans"/>
              <a:buNone/>
              <a:defRPr b="1">
                <a:solidFill>
                  <a:schemeClr val="accent3"/>
                </a:solidFill>
              </a:defRPr>
            </a:lvl1pPr>
            <a:lvl2pPr lvl="1" rtl="0" algn="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75" name="Google Shape;175;p19"/>
          <p:cNvSpPr txBox="1"/>
          <p:nvPr>
            <p:ph idx="2" type="subTitle"/>
          </p:nvPr>
        </p:nvSpPr>
        <p:spPr>
          <a:xfrm>
            <a:off x="6143213" y="1811650"/>
            <a:ext cx="2366400" cy="77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76" name="Google Shape;176;p19"/>
          <p:cNvSpPr txBox="1"/>
          <p:nvPr>
            <p:ph idx="3" type="subTitle"/>
          </p:nvPr>
        </p:nvSpPr>
        <p:spPr>
          <a:xfrm>
            <a:off x="634376" y="3496475"/>
            <a:ext cx="1907100" cy="35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Font typeface="Open Sans"/>
              <a:buNone/>
              <a:defRPr b="1">
                <a:solidFill>
                  <a:schemeClr val="accent3"/>
                </a:solidFill>
              </a:defRPr>
            </a:lvl1pPr>
            <a:lvl2pPr lvl="1"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77" name="Google Shape;177;p19"/>
          <p:cNvSpPr txBox="1"/>
          <p:nvPr>
            <p:ph idx="4" type="subTitle"/>
          </p:nvPr>
        </p:nvSpPr>
        <p:spPr>
          <a:xfrm>
            <a:off x="634350" y="3830400"/>
            <a:ext cx="2366400" cy="77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178" name="Shape 178"/>
        <p:cNvGrpSpPr/>
        <p:nvPr/>
      </p:nvGrpSpPr>
      <p:grpSpPr>
        <a:xfrm>
          <a:off x="0" y="0"/>
          <a:ext cx="0" cy="0"/>
          <a:chOff x="0" y="0"/>
          <a:chExt cx="0" cy="0"/>
        </a:xfrm>
      </p:grpSpPr>
      <p:sp>
        <p:nvSpPr>
          <p:cNvPr id="179" name="Google Shape;179;p20"/>
          <p:cNvSpPr/>
          <p:nvPr/>
        </p:nvSpPr>
        <p:spPr>
          <a:xfrm>
            <a:off x="6142225" y="1679100"/>
            <a:ext cx="2437800" cy="2329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3353100" y="1679100"/>
            <a:ext cx="2437800" cy="2329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563975" y="1679100"/>
            <a:ext cx="2437800" cy="2329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3857700" y="3729850"/>
            <a:ext cx="1428600" cy="531000"/>
          </a:xfrm>
          <a:prstGeom prst="roundRect">
            <a:avLst>
              <a:gd fmla="val 250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6592050" y="3729850"/>
            <a:ext cx="1428600" cy="531000"/>
          </a:xfrm>
          <a:prstGeom prst="roundRect">
            <a:avLst>
              <a:gd fmla="val 250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1068525" y="3729850"/>
            <a:ext cx="1428600" cy="531000"/>
          </a:xfrm>
          <a:prstGeom prst="roundRect">
            <a:avLst>
              <a:gd fmla="val 2502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0" y="0"/>
            <a:ext cx="9144000" cy="1139100"/>
          </a:xfrm>
          <a:prstGeom prst="round2SameRect">
            <a:avLst>
              <a:gd fmla="val 38513"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txBox="1"/>
          <p:nvPr>
            <p:ph type="title"/>
          </p:nvPr>
        </p:nvSpPr>
        <p:spPr>
          <a:xfrm>
            <a:off x="540000" y="445025"/>
            <a:ext cx="30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7" name="Google Shape;187;p20"/>
          <p:cNvSpPr txBox="1"/>
          <p:nvPr>
            <p:ph idx="1" type="subTitle"/>
          </p:nvPr>
        </p:nvSpPr>
        <p:spPr>
          <a:xfrm>
            <a:off x="866413" y="3763750"/>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dk1"/>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88" name="Google Shape;188;p20"/>
          <p:cNvSpPr txBox="1"/>
          <p:nvPr>
            <p:ph idx="2" type="subTitle"/>
          </p:nvPr>
        </p:nvSpPr>
        <p:spPr>
          <a:xfrm>
            <a:off x="831688" y="2790750"/>
            <a:ext cx="1907100" cy="7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9" name="Google Shape;189;p20"/>
          <p:cNvSpPr/>
          <p:nvPr/>
        </p:nvSpPr>
        <p:spPr>
          <a:xfrm flipH="1">
            <a:off x="7088478" y="333147"/>
            <a:ext cx="1276119" cy="248466"/>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flipH="1">
            <a:off x="5990173" y="725539"/>
            <a:ext cx="854715" cy="173205"/>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txBox="1"/>
          <p:nvPr>
            <p:ph idx="3" type="subTitle"/>
          </p:nvPr>
        </p:nvSpPr>
        <p:spPr>
          <a:xfrm>
            <a:off x="3653138" y="3763750"/>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dk1"/>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92" name="Google Shape;192;p20"/>
          <p:cNvSpPr txBox="1"/>
          <p:nvPr>
            <p:ph idx="4" type="subTitle"/>
          </p:nvPr>
        </p:nvSpPr>
        <p:spPr>
          <a:xfrm>
            <a:off x="3618363" y="2790750"/>
            <a:ext cx="1907100" cy="7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93" name="Google Shape;193;p20"/>
          <p:cNvSpPr txBox="1"/>
          <p:nvPr>
            <p:ph idx="5" type="subTitle"/>
          </p:nvPr>
        </p:nvSpPr>
        <p:spPr>
          <a:xfrm>
            <a:off x="6442338" y="3763750"/>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dk1"/>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94" name="Google Shape;194;p20"/>
          <p:cNvSpPr txBox="1"/>
          <p:nvPr>
            <p:ph idx="6" type="subTitle"/>
          </p:nvPr>
        </p:nvSpPr>
        <p:spPr>
          <a:xfrm>
            <a:off x="6407563" y="2790750"/>
            <a:ext cx="1907100" cy="7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p:nvPr/>
        </p:nvSpPr>
        <p:spPr>
          <a:xfrm>
            <a:off x="4292100" y="1757375"/>
            <a:ext cx="4311900" cy="1803300"/>
          </a:xfrm>
          <a:prstGeom prst="roundRect">
            <a:avLst>
              <a:gd fmla="val 2145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txBox="1"/>
          <p:nvPr>
            <p:ph type="title"/>
          </p:nvPr>
        </p:nvSpPr>
        <p:spPr>
          <a:xfrm>
            <a:off x="4567425" y="1589200"/>
            <a:ext cx="3950400" cy="212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 name="Google Shape;29;p3"/>
          <p:cNvSpPr txBox="1"/>
          <p:nvPr>
            <p:ph hasCustomPrompt="1" idx="2" type="title"/>
          </p:nvPr>
        </p:nvSpPr>
        <p:spPr>
          <a:xfrm>
            <a:off x="4567425" y="847163"/>
            <a:ext cx="1239900" cy="681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3"/>
              </a:buClr>
              <a:buSzPts val="6000"/>
              <a:buNone/>
              <a:defRPr sz="6000">
                <a:solidFill>
                  <a:schemeClr val="accent3"/>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 name="Google Shape;30;p3"/>
          <p:cNvSpPr txBox="1"/>
          <p:nvPr>
            <p:ph idx="1" type="subTitle"/>
          </p:nvPr>
        </p:nvSpPr>
        <p:spPr>
          <a:xfrm>
            <a:off x="4567425" y="3807025"/>
            <a:ext cx="3019200" cy="48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195" name="Shape 195"/>
        <p:cNvGrpSpPr/>
        <p:nvPr/>
      </p:nvGrpSpPr>
      <p:grpSpPr>
        <a:xfrm>
          <a:off x="0" y="0"/>
          <a:ext cx="0" cy="0"/>
          <a:chOff x="0" y="0"/>
          <a:chExt cx="0" cy="0"/>
        </a:xfrm>
      </p:grpSpPr>
      <p:sp>
        <p:nvSpPr>
          <p:cNvPr id="196" name="Google Shape;196;p21"/>
          <p:cNvSpPr/>
          <p:nvPr/>
        </p:nvSpPr>
        <p:spPr>
          <a:xfrm flipH="1" rot="10800000">
            <a:off x="-1944489" y="-231378"/>
            <a:ext cx="11931050" cy="6619875"/>
          </a:xfrm>
          <a:custGeom>
            <a:rect b="b" l="l" r="r" t="t"/>
            <a:pathLst>
              <a:path extrusionOk="0" h="264795" w="477242">
                <a:moveTo>
                  <a:pt x="49586" y="111"/>
                </a:moveTo>
                <a:cubicBezTo>
                  <a:pt x="66477" y="1000"/>
                  <a:pt x="79050" y="79867"/>
                  <a:pt x="104450" y="95361"/>
                </a:cubicBezTo>
                <a:cubicBezTo>
                  <a:pt x="129850" y="110855"/>
                  <a:pt x="169093" y="96885"/>
                  <a:pt x="201986" y="93075"/>
                </a:cubicBezTo>
                <a:cubicBezTo>
                  <a:pt x="234879" y="89265"/>
                  <a:pt x="266629" y="63865"/>
                  <a:pt x="301808" y="72501"/>
                </a:cubicBezTo>
                <a:cubicBezTo>
                  <a:pt x="336987" y="81137"/>
                  <a:pt x="383850" y="125206"/>
                  <a:pt x="413060" y="144891"/>
                </a:cubicBezTo>
                <a:cubicBezTo>
                  <a:pt x="442270" y="164576"/>
                  <a:pt x="478465" y="175244"/>
                  <a:pt x="477068" y="190611"/>
                </a:cubicBezTo>
                <a:cubicBezTo>
                  <a:pt x="475671" y="205978"/>
                  <a:pt x="436047" y="224774"/>
                  <a:pt x="404678" y="237093"/>
                </a:cubicBezTo>
                <a:cubicBezTo>
                  <a:pt x="373309" y="249412"/>
                  <a:pt x="318445" y="266684"/>
                  <a:pt x="288854" y="264525"/>
                </a:cubicBezTo>
                <a:cubicBezTo>
                  <a:pt x="259263" y="262366"/>
                  <a:pt x="252024" y="231632"/>
                  <a:pt x="227132" y="224139"/>
                </a:cubicBezTo>
                <a:cubicBezTo>
                  <a:pt x="202240" y="216646"/>
                  <a:pt x="164394" y="213217"/>
                  <a:pt x="139502" y="219567"/>
                </a:cubicBezTo>
                <a:cubicBezTo>
                  <a:pt x="114610" y="225917"/>
                  <a:pt x="98862" y="262874"/>
                  <a:pt x="77780" y="262239"/>
                </a:cubicBezTo>
                <a:cubicBezTo>
                  <a:pt x="56698" y="261604"/>
                  <a:pt x="25456" y="244459"/>
                  <a:pt x="13010" y="215757"/>
                </a:cubicBezTo>
                <a:cubicBezTo>
                  <a:pt x="564" y="187055"/>
                  <a:pt x="-2992" y="125968"/>
                  <a:pt x="3104" y="90027"/>
                </a:cubicBezTo>
                <a:cubicBezTo>
                  <a:pt x="9200" y="54086"/>
                  <a:pt x="32695" y="-778"/>
                  <a:pt x="49586" y="111"/>
                </a:cubicBezTo>
                <a:close/>
              </a:path>
            </a:pathLst>
          </a:custGeom>
          <a:noFill/>
          <a:ln cap="flat" cmpd="sng" w="19050">
            <a:solidFill>
              <a:schemeClr val="dk2"/>
            </a:solidFill>
            <a:prstDash val="lgDash"/>
            <a:round/>
            <a:headEnd len="med" w="med" type="none"/>
            <a:tailEnd len="med" w="med" type="none"/>
          </a:ln>
        </p:spPr>
      </p:sp>
      <p:sp>
        <p:nvSpPr>
          <p:cNvPr id="197" name="Google Shape;197;p21"/>
          <p:cNvSpPr/>
          <p:nvPr/>
        </p:nvSpPr>
        <p:spPr>
          <a:xfrm>
            <a:off x="4527800" y="917425"/>
            <a:ext cx="3821100" cy="3263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667400" y="1896588"/>
            <a:ext cx="3354600" cy="652200"/>
          </a:xfrm>
          <a:prstGeom prst="roundRect">
            <a:avLst>
              <a:gd fmla="val 2145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1"/>
          <p:cNvSpPr txBox="1"/>
          <p:nvPr>
            <p:ph type="title"/>
          </p:nvPr>
        </p:nvSpPr>
        <p:spPr>
          <a:xfrm flipH="1">
            <a:off x="882700" y="1958838"/>
            <a:ext cx="3497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chemeClr val="lt1"/>
                </a:solidFill>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00" name="Google Shape;200;p21"/>
          <p:cNvSpPr txBox="1"/>
          <p:nvPr>
            <p:ph idx="1" type="subTitle"/>
          </p:nvPr>
        </p:nvSpPr>
        <p:spPr>
          <a:xfrm flipH="1">
            <a:off x="882700" y="2594713"/>
            <a:ext cx="2760900" cy="65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_2_1">
    <p:spTree>
      <p:nvGrpSpPr>
        <p:cNvPr id="201" name="Shape 201"/>
        <p:cNvGrpSpPr/>
        <p:nvPr/>
      </p:nvGrpSpPr>
      <p:grpSpPr>
        <a:xfrm>
          <a:off x="0" y="0"/>
          <a:ext cx="0" cy="0"/>
          <a:chOff x="0" y="0"/>
          <a:chExt cx="0" cy="0"/>
        </a:xfrm>
      </p:grpSpPr>
      <p:sp>
        <p:nvSpPr>
          <p:cNvPr id="202" name="Google Shape;202;p22"/>
          <p:cNvSpPr/>
          <p:nvPr/>
        </p:nvSpPr>
        <p:spPr>
          <a:xfrm>
            <a:off x="0" y="0"/>
            <a:ext cx="9144000" cy="1139100"/>
          </a:xfrm>
          <a:prstGeom prst="round2SameRect">
            <a:avLst>
              <a:gd fmla="val 38513"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txBox="1"/>
          <p:nvPr>
            <p:ph type="title"/>
          </p:nvPr>
        </p:nvSpPr>
        <p:spPr>
          <a:xfrm>
            <a:off x="540000" y="445025"/>
            <a:ext cx="30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22"/>
          <p:cNvSpPr txBox="1"/>
          <p:nvPr>
            <p:ph idx="1" type="subTitle"/>
          </p:nvPr>
        </p:nvSpPr>
        <p:spPr>
          <a:xfrm>
            <a:off x="866413" y="2004550"/>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05" name="Google Shape;205;p22"/>
          <p:cNvSpPr txBox="1"/>
          <p:nvPr>
            <p:ph idx="2" type="subTitle"/>
          </p:nvPr>
        </p:nvSpPr>
        <p:spPr>
          <a:xfrm>
            <a:off x="831700" y="2339450"/>
            <a:ext cx="19071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06" name="Google Shape;206;p22"/>
          <p:cNvSpPr/>
          <p:nvPr/>
        </p:nvSpPr>
        <p:spPr>
          <a:xfrm flipH="1">
            <a:off x="7088478" y="333147"/>
            <a:ext cx="1276119" cy="248466"/>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flipH="1">
            <a:off x="5990173" y="725539"/>
            <a:ext cx="854715" cy="173205"/>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txBox="1"/>
          <p:nvPr>
            <p:ph idx="3" type="subTitle"/>
          </p:nvPr>
        </p:nvSpPr>
        <p:spPr>
          <a:xfrm>
            <a:off x="3653138" y="2004550"/>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09" name="Google Shape;209;p22"/>
          <p:cNvSpPr txBox="1"/>
          <p:nvPr>
            <p:ph idx="4" type="subTitle"/>
          </p:nvPr>
        </p:nvSpPr>
        <p:spPr>
          <a:xfrm>
            <a:off x="3618375" y="2339450"/>
            <a:ext cx="19071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0" name="Google Shape;210;p22"/>
          <p:cNvSpPr txBox="1"/>
          <p:nvPr>
            <p:ph idx="5" type="subTitle"/>
          </p:nvPr>
        </p:nvSpPr>
        <p:spPr>
          <a:xfrm>
            <a:off x="6442338" y="2004550"/>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11" name="Google Shape;211;p22"/>
          <p:cNvSpPr txBox="1"/>
          <p:nvPr>
            <p:ph idx="6" type="subTitle"/>
          </p:nvPr>
        </p:nvSpPr>
        <p:spPr>
          <a:xfrm>
            <a:off x="6407575" y="2339450"/>
            <a:ext cx="19071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2" name="Google Shape;212;p22"/>
          <p:cNvSpPr txBox="1"/>
          <p:nvPr>
            <p:ph idx="7" type="subTitle"/>
          </p:nvPr>
        </p:nvSpPr>
        <p:spPr>
          <a:xfrm>
            <a:off x="866413" y="3739075"/>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13" name="Google Shape;213;p22"/>
          <p:cNvSpPr txBox="1"/>
          <p:nvPr>
            <p:ph idx="8" type="subTitle"/>
          </p:nvPr>
        </p:nvSpPr>
        <p:spPr>
          <a:xfrm>
            <a:off x="831700" y="4073975"/>
            <a:ext cx="19071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4" name="Google Shape;214;p22"/>
          <p:cNvSpPr txBox="1"/>
          <p:nvPr>
            <p:ph idx="9" type="subTitle"/>
          </p:nvPr>
        </p:nvSpPr>
        <p:spPr>
          <a:xfrm>
            <a:off x="3653138" y="3739075"/>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15" name="Google Shape;215;p22"/>
          <p:cNvSpPr txBox="1"/>
          <p:nvPr>
            <p:ph idx="13" type="subTitle"/>
          </p:nvPr>
        </p:nvSpPr>
        <p:spPr>
          <a:xfrm>
            <a:off x="3618375" y="4073975"/>
            <a:ext cx="19071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6" name="Google Shape;216;p22"/>
          <p:cNvSpPr txBox="1"/>
          <p:nvPr>
            <p:ph idx="14" type="subTitle"/>
          </p:nvPr>
        </p:nvSpPr>
        <p:spPr>
          <a:xfrm>
            <a:off x="6442338" y="3739075"/>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17" name="Google Shape;217;p22"/>
          <p:cNvSpPr txBox="1"/>
          <p:nvPr>
            <p:ph idx="15" type="subTitle"/>
          </p:nvPr>
        </p:nvSpPr>
        <p:spPr>
          <a:xfrm>
            <a:off x="6407575" y="4073975"/>
            <a:ext cx="19071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2_1_1">
    <p:spTree>
      <p:nvGrpSpPr>
        <p:cNvPr id="218" name="Shape 218"/>
        <p:cNvGrpSpPr/>
        <p:nvPr/>
      </p:nvGrpSpPr>
      <p:grpSpPr>
        <a:xfrm>
          <a:off x="0" y="0"/>
          <a:ext cx="0" cy="0"/>
          <a:chOff x="0" y="0"/>
          <a:chExt cx="0" cy="0"/>
        </a:xfrm>
      </p:grpSpPr>
      <p:sp>
        <p:nvSpPr>
          <p:cNvPr id="219" name="Google Shape;219;p23"/>
          <p:cNvSpPr/>
          <p:nvPr/>
        </p:nvSpPr>
        <p:spPr>
          <a:xfrm>
            <a:off x="539975" y="2097225"/>
            <a:ext cx="8064000" cy="2250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0" y="0"/>
            <a:ext cx="9144000" cy="1139100"/>
          </a:xfrm>
          <a:prstGeom prst="round2SameRect">
            <a:avLst>
              <a:gd fmla="val 38513"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txBox="1"/>
          <p:nvPr>
            <p:ph type="title"/>
          </p:nvPr>
        </p:nvSpPr>
        <p:spPr>
          <a:xfrm>
            <a:off x="540000" y="445025"/>
            <a:ext cx="30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2" name="Google Shape;222;p23"/>
          <p:cNvSpPr txBox="1"/>
          <p:nvPr>
            <p:ph idx="1" type="subTitle"/>
          </p:nvPr>
        </p:nvSpPr>
        <p:spPr>
          <a:xfrm>
            <a:off x="721813" y="2984625"/>
            <a:ext cx="21243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23" name="Google Shape;223;p23"/>
          <p:cNvSpPr txBox="1"/>
          <p:nvPr>
            <p:ph idx="2" type="subTitle"/>
          </p:nvPr>
        </p:nvSpPr>
        <p:spPr>
          <a:xfrm>
            <a:off x="831700" y="3319525"/>
            <a:ext cx="1907100" cy="79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4" name="Google Shape;224;p23"/>
          <p:cNvSpPr/>
          <p:nvPr/>
        </p:nvSpPr>
        <p:spPr>
          <a:xfrm flipH="1">
            <a:off x="7088478" y="333147"/>
            <a:ext cx="1276119" cy="248466"/>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flipH="1">
            <a:off x="5990173" y="725539"/>
            <a:ext cx="854715" cy="173205"/>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txBox="1"/>
          <p:nvPr>
            <p:ph idx="3" type="subTitle"/>
          </p:nvPr>
        </p:nvSpPr>
        <p:spPr>
          <a:xfrm>
            <a:off x="3508538" y="2984625"/>
            <a:ext cx="21243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27" name="Google Shape;227;p23"/>
          <p:cNvSpPr txBox="1"/>
          <p:nvPr>
            <p:ph idx="4" type="subTitle"/>
          </p:nvPr>
        </p:nvSpPr>
        <p:spPr>
          <a:xfrm>
            <a:off x="3618375" y="3319525"/>
            <a:ext cx="1907100" cy="79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8" name="Google Shape;228;p23"/>
          <p:cNvSpPr txBox="1"/>
          <p:nvPr>
            <p:ph idx="5" type="subTitle"/>
          </p:nvPr>
        </p:nvSpPr>
        <p:spPr>
          <a:xfrm>
            <a:off x="6297700" y="2984625"/>
            <a:ext cx="21243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b="1">
                <a:solidFill>
                  <a:schemeClr val="accent3"/>
                </a:solidFill>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29" name="Google Shape;229;p23"/>
          <p:cNvSpPr txBox="1"/>
          <p:nvPr>
            <p:ph idx="6" type="subTitle"/>
          </p:nvPr>
        </p:nvSpPr>
        <p:spPr>
          <a:xfrm>
            <a:off x="6407575" y="3319525"/>
            <a:ext cx="1907100" cy="79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1">
  <p:cSld name="CUSTOM_5_2_2">
    <p:spTree>
      <p:nvGrpSpPr>
        <p:cNvPr id="230" name="Shape 230"/>
        <p:cNvGrpSpPr/>
        <p:nvPr/>
      </p:nvGrpSpPr>
      <p:grpSpPr>
        <a:xfrm>
          <a:off x="0" y="0"/>
          <a:ext cx="0" cy="0"/>
          <a:chOff x="0" y="0"/>
          <a:chExt cx="0" cy="0"/>
        </a:xfrm>
      </p:grpSpPr>
      <p:sp>
        <p:nvSpPr>
          <p:cNvPr id="231" name="Google Shape;231;p24"/>
          <p:cNvSpPr/>
          <p:nvPr/>
        </p:nvSpPr>
        <p:spPr>
          <a:xfrm>
            <a:off x="6142225" y="2173525"/>
            <a:ext cx="2437800" cy="2329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3353100" y="2173525"/>
            <a:ext cx="2437800" cy="2329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563975" y="2173525"/>
            <a:ext cx="2437800" cy="2329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0" y="0"/>
            <a:ext cx="9144000" cy="1139100"/>
          </a:xfrm>
          <a:prstGeom prst="round2SameRect">
            <a:avLst>
              <a:gd fmla="val 38513"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txBox="1"/>
          <p:nvPr>
            <p:ph type="title"/>
          </p:nvPr>
        </p:nvSpPr>
        <p:spPr>
          <a:xfrm>
            <a:off x="540000" y="445025"/>
            <a:ext cx="30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24"/>
          <p:cNvSpPr txBox="1"/>
          <p:nvPr>
            <p:ph idx="1" type="subTitle"/>
          </p:nvPr>
        </p:nvSpPr>
        <p:spPr>
          <a:xfrm>
            <a:off x="831688" y="3285175"/>
            <a:ext cx="1907100" cy="7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7" name="Google Shape;237;p24"/>
          <p:cNvSpPr/>
          <p:nvPr/>
        </p:nvSpPr>
        <p:spPr>
          <a:xfrm flipH="1">
            <a:off x="7088478" y="333147"/>
            <a:ext cx="1276119" cy="248466"/>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flipH="1">
            <a:off x="5990173" y="725539"/>
            <a:ext cx="854715" cy="173205"/>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txBox="1"/>
          <p:nvPr>
            <p:ph idx="2" type="subTitle"/>
          </p:nvPr>
        </p:nvSpPr>
        <p:spPr>
          <a:xfrm>
            <a:off x="3618363" y="3285175"/>
            <a:ext cx="1907100" cy="7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40" name="Google Shape;240;p24"/>
          <p:cNvSpPr txBox="1"/>
          <p:nvPr>
            <p:ph idx="3" type="subTitle"/>
          </p:nvPr>
        </p:nvSpPr>
        <p:spPr>
          <a:xfrm>
            <a:off x="6407563" y="3285175"/>
            <a:ext cx="1907100" cy="7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41" name="Google Shape;241;p24"/>
          <p:cNvSpPr txBox="1"/>
          <p:nvPr>
            <p:ph idx="4" type="subTitle"/>
          </p:nvPr>
        </p:nvSpPr>
        <p:spPr>
          <a:xfrm>
            <a:off x="866413" y="2928175"/>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2000"/>
              <a:buFont typeface="Open Sans"/>
              <a:buNone/>
              <a:defRPr b="1">
                <a:solidFill>
                  <a:schemeClr val="accent3"/>
                </a:solidFill>
              </a:defRPr>
            </a:lvl1pPr>
            <a:lvl2pPr lvl="1"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2pPr>
            <a:lvl3pPr lvl="2"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3pPr>
            <a:lvl4pPr lvl="3"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4pPr>
            <a:lvl5pPr lvl="4"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5pPr>
            <a:lvl6pPr lvl="5"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6pPr>
            <a:lvl7pPr lvl="6"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7pPr>
            <a:lvl8pPr lvl="7"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8pPr>
            <a:lvl9pPr lvl="8" rtl="0" algn="ctr">
              <a:spcBef>
                <a:spcPts val="1600"/>
              </a:spcBef>
              <a:spcAft>
                <a:spcPts val="1600"/>
              </a:spcAft>
              <a:buClr>
                <a:schemeClr val="accent3"/>
              </a:buClr>
              <a:buSzPts val="1400"/>
              <a:buFont typeface="Open Sans"/>
              <a:buNone/>
              <a:defRPr b="1">
                <a:solidFill>
                  <a:schemeClr val="accent3"/>
                </a:solidFill>
                <a:latin typeface="Open Sans"/>
                <a:ea typeface="Open Sans"/>
                <a:cs typeface="Open Sans"/>
                <a:sym typeface="Open Sans"/>
              </a:defRPr>
            </a:lvl9pPr>
          </a:lstStyle>
          <a:p/>
        </p:txBody>
      </p:sp>
      <p:sp>
        <p:nvSpPr>
          <p:cNvPr id="242" name="Google Shape;242;p24"/>
          <p:cNvSpPr txBox="1"/>
          <p:nvPr>
            <p:ph idx="5" type="subTitle"/>
          </p:nvPr>
        </p:nvSpPr>
        <p:spPr>
          <a:xfrm>
            <a:off x="3653138" y="2928175"/>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2000"/>
              <a:buFont typeface="Open Sans"/>
              <a:buNone/>
              <a:defRPr b="1">
                <a:solidFill>
                  <a:schemeClr val="accent3"/>
                </a:solidFill>
              </a:defRPr>
            </a:lvl1pPr>
            <a:lvl2pPr lvl="1"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2pPr>
            <a:lvl3pPr lvl="2"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3pPr>
            <a:lvl4pPr lvl="3"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4pPr>
            <a:lvl5pPr lvl="4"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5pPr>
            <a:lvl6pPr lvl="5"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6pPr>
            <a:lvl7pPr lvl="6"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7pPr>
            <a:lvl8pPr lvl="7"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8pPr>
            <a:lvl9pPr lvl="8" rtl="0" algn="ctr">
              <a:spcBef>
                <a:spcPts val="1600"/>
              </a:spcBef>
              <a:spcAft>
                <a:spcPts val="1600"/>
              </a:spcAft>
              <a:buClr>
                <a:schemeClr val="accent3"/>
              </a:buClr>
              <a:buSzPts val="1400"/>
              <a:buFont typeface="Open Sans"/>
              <a:buNone/>
              <a:defRPr b="1">
                <a:solidFill>
                  <a:schemeClr val="accent3"/>
                </a:solidFill>
                <a:latin typeface="Open Sans"/>
                <a:ea typeface="Open Sans"/>
                <a:cs typeface="Open Sans"/>
                <a:sym typeface="Open Sans"/>
              </a:defRPr>
            </a:lvl9pPr>
          </a:lstStyle>
          <a:p/>
        </p:txBody>
      </p:sp>
      <p:sp>
        <p:nvSpPr>
          <p:cNvPr id="243" name="Google Shape;243;p24"/>
          <p:cNvSpPr txBox="1"/>
          <p:nvPr>
            <p:ph idx="6" type="subTitle"/>
          </p:nvPr>
        </p:nvSpPr>
        <p:spPr>
          <a:xfrm>
            <a:off x="6443563" y="2928175"/>
            <a:ext cx="1835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2000"/>
              <a:buFont typeface="Open Sans"/>
              <a:buNone/>
              <a:defRPr b="1">
                <a:solidFill>
                  <a:schemeClr val="accent3"/>
                </a:solidFill>
              </a:defRPr>
            </a:lvl1pPr>
            <a:lvl2pPr lvl="1"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2pPr>
            <a:lvl3pPr lvl="2"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3pPr>
            <a:lvl4pPr lvl="3"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4pPr>
            <a:lvl5pPr lvl="4"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5pPr>
            <a:lvl6pPr lvl="5"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6pPr>
            <a:lvl7pPr lvl="6"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7pPr>
            <a:lvl8pPr lvl="7" rtl="0" algn="ctr">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8pPr>
            <a:lvl9pPr lvl="8" rtl="0" algn="ctr">
              <a:spcBef>
                <a:spcPts val="1600"/>
              </a:spcBef>
              <a:spcAft>
                <a:spcPts val="1600"/>
              </a:spcAft>
              <a:buClr>
                <a:schemeClr val="accent3"/>
              </a:buClr>
              <a:buSzPts val="1400"/>
              <a:buFont typeface="Open Sans"/>
              <a:buNone/>
              <a:defRPr b="1">
                <a:solidFill>
                  <a:schemeClr val="accent3"/>
                </a:solidFill>
                <a:latin typeface="Open Sans"/>
                <a:ea typeface="Open Sans"/>
                <a:cs typeface="Open Sans"/>
                <a:sym typeface="Open Sans"/>
              </a:defRPr>
            </a:lvl9pPr>
          </a:lstStyle>
          <a:p/>
        </p:txBody>
      </p:sp>
      <p:sp>
        <p:nvSpPr>
          <p:cNvPr id="244" name="Google Shape;244;p24"/>
          <p:cNvSpPr/>
          <p:nvPr/>
        </p:nvSpPr>
        <p:spPr>
          <a:xfrm>
            <a:off x="1251025" y="1723963"/>
            <a:ext cx="1065900" cy="1095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900">
              <a:solidFill>
                <a:schemeClr val="lt1"/>
              </a:solidFill>
              <a:latin typeface="Montserrat"/>
              <a:ea typeface="Montserrat"/>
              <a:cs typeface="Montserrat"/>
              <a:sym typeface="Montserrat"/>
            </a:endParaRPr>
          </a:p>
        </p:txBody>
      </p:sp>
      <p:sp>
        <p:nvSpPr>
          <p:cNvPr id="245" name="Google Shape;245;p24"/>
          <p:cNvSpPr/>
          <p:nvPr/>
        </p:nvSpPr>
        <p:spPr>
          <a:xfrm>
            <a:off x="4039050" y="1723963"/>
            <a:ext cx="1065900" cy="1095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900">
              <a:solidFill>
                <a:schemeClr val="lt1"/>
              </a:solidFill>
              <a:latin typeface="Montserrat"/>
              <a:ea typeface="Montserrat"/>
              <a:cs typeface="Montserrat"/>
              <a:sym typeface="Montserrat"/>
            </a:endParaRPr>
          </a:p>
        </p:txBody>
      </p:sp>
      <p:sp>
        <p:nvSpPr>
          <p:cNvPr id="246" name="Google Shape;246;p24"/>
          <p:cNvSpPr/>
          <p:nvPr/>
        </p:nvSpPr>
        <p:spPr>
          <a:xfrm>
            <a:off x="6827075" y="1723963"/>
            <a:ext cx="1065900" cy="1095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900">
              <a:solidFill>
                <a:schemeClr val="lt1"/>
              </a:solidFill>
              <a:latin typeface="Montserrat"/>
              <a:ea typeface="Montserrat"/>
              <a:cs typeface="Montserrat"/>
              <a:sym typeface="Montserra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47" name="Shape 247"/>
        <p:cNvGrpSpPr/>
        <p:nvPr/>
      </p:nvGrpSpPr>
      <p:grpSpPr>
        <a:xfrm>
          <a:off x="0" y="0"/>
          <a:ext cx="0" cy="0"/>
          <a:chOff x="0" y="0"/>
          <a:chExt cx="0" cy="0"/>
        </a:xfrm>
      </p:grpSpPr>
      <p:sp>
        <p:nvSpPr>
          <p:cNvPr id="248" name="Google Shape;248;p25"/>
          <p:cNvSpPr/>
          <p:nvPr/>
        </p:nvSpPr>
        <p:spPr>
          <a:xfrm>
            <a:off x="-603260" y="-214188"/>
            <a:ext cx="10641625" cy="5639800"/>
          </a:xfrm>
          <a:custGeom>
            <a:rect b="b" l="l" r="r" t="t"/>
            <a:pathLst>
              <a:path extrusionOk="0" h="225592" w="425665">
                <a:moveTo>
                  <a:pt x="7224" y="214021"/>
                </a:moveTo>
                <a:cubicBezTo>
                  <a:pt x="-27878" y="197067"/>
                  <a:pt x="76568" y="137466"/>
                  <a:pt x="82872" y="116023"/>
                </a:cubicBezTo>
                <a:cubicBezTo>
                  <a:pt x="89176" y="94580"/>
                  <a:pt x="40129" y="98304"/>
                  <a:pt x="45048" y="85362"/>
                </a:cubicBezTo>
                <a:cubicBezTo>
                  <a:pt x="49967" y="72420"/>
                  <a:pt x="67971" y="41617"/>
                  <a:pt x="112386" y="38369"/>
                </a:cubicBezTo>
                <a:cubicBezTo>
                  <a:pt x="156801" y="35122"/>
                  <a:pt x="276912" y="68647"/>
                  <a:pt x="311536" y="65877"/>
                </a:cubicBezTo>
                <a:cubicBezTo>
                  <a:pt x="346160" y="63107"/>
                  <a:pt x="306044" y="31062"/>
                  <a:pt x="320132" y="21749"/>
                </a:cubicBezTo>
                <a:cubicBezTo>
                  <a:pt x="334221" y="12436"/>
                  <a:pt x="378827" y="-14355"/>
                  <a:pt x="396067" y="10001"/>
                </a:cubicBezTo>
                <a:cubicBezTo>
                  <a:pt x="413308" y="34358"/>
                  <a:pt x="431933" y="142768"/>
                  <a:pt x="423575" y="167888"/>
                </a:cubicBezTo>
                <a:cubicBezTo>
                  <a:pt x="415217" y="193009"/>
                  <a:pt x="367603" y="152414"/>
                  <a:pt x="345921" y="160724"/>
                </a:cubicBezTo>
                <a:cubicBezTo>
                  <a:pt x="324239" y="169034"/>
                  <a:pt x="349933" y="208864"/>
                  <a:pt x="293483" y="217747"/>
                </a:cubicBezTo>
                <a:cubicBezTo>
                  <a:pt x="237034" y="226630"/>
                  <a:pt x="42326" y="230975"/>
                  <a:pt x="7224" y="214021"/>
                </a:cubicBezTo>
                <a:close/>
              </a:path>
            </a:pathLst>
          </a:custGeom>
          <a:noFill/>
          <a:ln cap="flat" cmpd="sng" w="28575">
            <a:solidFill>
              <a:schemeClr val="dk2"/>
            </a:solidFill>
            <a:prstDash val="lgDash"/>
            <a:round/>
            <a:headEnd len="med" w="med" type="none"/>
            <a:tailEnd len="med" w="med" type="none"/>
          </a:ln>
        </p:spPr>
      </p:sp>
      <p:sp>
        <p:nvSpPr>
          <p:cNvPr id="249" name="Google Shape;249;p25"/>
          <p:cNvSpPr txBox="1"/>
          <p:nvPr>
            <p:ph type="title"/>
          </p:nvPr>
        </p:nvSpPr>
        <p:spPr>
          <a:xfrm>
            <a:off x="2938205" y="812500"/>
            <a:ext cx="3267600" cy="7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p:txBody>
      </p:sp>
      <p:sp>
        <p:nvSpPr>
          <p:cNvPr id="250" name="Google Shape;250;p25"/>
          <p:cNvSpPr txBox="1"/>
          <p:nvPr>
            <p:ph idx="1" type="subTitle"/>
          </p:nvPr>
        </p:nvSpPr>
        <p:spPr>
          <a:xfrm>
            <a:off x="2983301" y="1695600"/>
            <a:ext cx="31773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51" name="Google Shape;251;p25"/>
          <p:cNvSpPr txBox="1"/>
          <p:nvPr>
            <p:ph idx="2" type="subTitle"/>
          </p:nvPr>
        </p:nvSpPr>
        <p:spPr>
          <a:xfrm>
            <a:off x="2676905" y="3804000"/>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1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52" name="Google Shape;252;p25"/>
          <p:cNvSpPr txBox="1"/>
          <p:nvPr/>
        </p:nvSpPr>
        <p:spPr>
          <a:xfrm>
            <a:off x="2676905" y="3197050"/>
            <a:ext cx="3790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latin typeface="Montserrat"/>
                <a:ea typeface="Montserrat"/>
                <a:cs typeface="Montserrat"/>
                <a:sym typeface="Montserrat"/>
              </a:rPr>
              <a:t>CREDITS: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sp>
        <p:nvSpPr>
          <p:cNvPr id="253" name="Google Shape;253;p25"/>
          <p:cNvSpPr/>
          <p:nvPr/>
        </p:nvSpPr>
        <p:spPr>
          <a:xfrm>
            <a:off x="2836800" y="672250"/>
            <a:ext cx="3611100" cy="1000800"/>
          </a:xfrm>
          <a:prstGeom prst="roundRect">
            <a:avLst>
              <a:gd fmla="val 3722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rot="-1700808">
            <a:off x="912160" y="2481273"/>
            <a:ext cx="808811" cy="824688"/>
          </a:xfrm>
          <a:custGeom>
            <a:rect b="b" l="l" r="r" t="t"/>
            <a:pathLst>
              <a:path extrusionOk="0" h="34333" w="33672">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5"/>
          <p:cNvGrpSpPr/>
          <p:nvPr/>
        </p:nvGrpSpPr>
        <p:grpSpPr>
          <a:xfrm>
            <a:off x="7184356" y="3245278"/>
            <a:ext cx="1640501" cy="1457144"/>
            <a:chOff x="6644304" y="3073628"/>
            <a:chExt cx="576302" cy="511871"/>
          </a:xfrm>
        </p:grpSpPr>
        <p:sp>
          <p:nvSpPr>
            <p:cNvPr id="256" name="Google Shape;256;p25"/>
            <p:cNvSpPr/>
            <p:nvPr/>
          </p:nvSpPr>
          <p:spPr>
            <a:xfrm>
              <a:off x="6644304" y="3073628"/>
              <a:ext cx="576302" cy="511871"/>
            </a:xfrm>
            <a:custGeom>
              <a:rect b="b" l="l" r="r" t="t"/>
              <a:pathLst>
                <a:path extrusionOk="0" h="88751" w="99879">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25"/>
            <p:cNvGrpSpPr/>
            <p:nvPr/>
          </p:nvGrpSpPr>
          <p:grpSpPr>
            <a:xfrm>
              <a:off x="6712169" y="3085440"/>
              <a:ext cx="481622" cy="494913"/>
              <a:chOff x="6712169" y="3085440"/>
              <a:chExt cx="481622" cy="494913"/>
            </a:xfrm>
          </p:grpSpPr>
          <p:sp>
            <p:nvSpPr>
              <p:cNvPr id="258" name="Google Shape;258;p25"/>
              <p:cNvSpPr/>
              <p:nvPr/>
            </p:nvSpPr>
            <p:spPr>
              <a:xfrm>
                <a:off x="6712169" y="3085440"/>
                <a:ext cx="238757" cy="315615"/>
              </a:xfrm>
              <a:custGeom>
                <a:rect b="b" l="l" r="r" t="t"/>
                <a:pathLst>
                  <a:path extrusionOk="0" h="54723" w="41379">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a:off x="6913100" y="3367694"/>
                <a:ext cx="190537" cy="212659"/>
              </a:xfrm>
              <a:custGeom>
                <a:rect b="b" l="l" r="r" t="t"/>
                <a:pathLst>
                  <a:path extrusionOk="0" h="36872" w="33022">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7135734" y="3186037"/>
                <a:ext cx="58058" cy="152383"/>
              </a:xfrm>
              <a:custGeom>
                <a:rect b="b" l="l" r="r" t="t"/>
                <a:pathLst>
                  <a:path extrusionOk="0" h="26421" w="10062">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6870416" y="3332822"/>
                <a:ext cx="47510" cy="11685"/>
              </a:xfrm>
              <a:custGeom>
                <a:rect b="b" l="l" r="r" t="t"/>
                <a:pathLst>
                  <a:path extrusionOk="0" h="2026" w="8234">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6925590" y="3336277"/>
                <a:ext cx="38094" cy="14228"/>
              </a:xfrm>
              <a:custGeom>
                <a:rect b="b" l="l" r="r" t="t"/>
                <a:pathLst>
                  <a:path extrusionOk="0" h="2467" w="6602">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25"/>
            <p:cNvSpPr/>
            <p:nvPr/>
          </p:nvSpPr>
          <p:spPr>
            <a:xfrm>
              <a:off x="6867451" y="3073651"/>
              <a:ext cx="102383" cy="56919"/>
            </a:xfrm>
            <a:custGeom>
              <a:rect b="b" l="l" r="r" t="t"/>
              <a:pathLst>
                <a:path extrusionOk="0" h="9869" w="17744">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7069097" y="3119476"/>
              <a:ext cx="78535" cy="76898"/>
            </a:xfrm>
            <a:custGeom>
              <a:rect b="b" l="l" r="r" t="t"/>
              <a:pathLst>
                <a:path extrusionOk="0" h="13333" w="13611">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6946266" y="3181844"/>
              <a:ext cx="21095" cy="14742"/>
            </a:xfrm>
            <a:custGeom>
              <a:rect b="b" l="l" r="r" t="t"/>
              <a:pathLst>
                <a:path extrusionOk="0" h="2556" w="3656">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25"/>
          <p:cNvSpPr/>
          <p:nvPr/>
        </p:nvSpPr>
        <p:spPr>
          <a:xfrm flipH="1">
            <a:off x="7842656" y="2658679"/>
            <a:ext cx="323921" cy="476671"/>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
    <p:spTree>
      <p:nvGrpSpPr>
        <p:cNvPr id="267" name="Shape 267"/>
        <p:cNvGrpSpPr/>
        <p:nvPr/>
      </p:nvGrpSpPr>
      <p:grpSpPr>
        <a:xfrm>
          <a:off x="0" y="0"/>
          <a:ext cx="0" cy="0"/>
          <a:chOff x="0" y="0"/>
          <a:chExt cx="0" cy="0"/>
        </a:xfrm>
      </p:grpSpPr>
      <p:sp>
        <p:nvSpPr>
          <p:cNvPr id="268" name="Google Shape;268;p26"/>
          <p:cNvSpPr txBox="1"/>
          <p:nvPr>
            <p:ph idx="1" type="subTitle"/>
          </p:nvPr>
        </p:nvSpPr>
        <p:spPr>
          <a:xfrm>
            <a:off x="539999" y="2062825"/>
            <a:ext cx="3933600" cy="23046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400">
                <a:solidFill>
                  <a:schemeClr val="hlink"/>
                </a:solidFill>
              </a:defRPr>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269" name="Google Shape;269;p26"/>
          <p:cNvSpPr txBox="1"/>
          <p:nvPr>
            <p:ph idx="2" type="subTitle"/>
          </p:nvPr>
        </p:nvSpPr>
        <p:spPr>
          <a:xfrm>
            <a:off x="642863" y="1705825"/>
            <a:ext cx="1835100" cy="35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000"/>
              <a:buFont typeface="Open Sans"/>
              <a:buNone/>
              <a:defRPr b="1">
                <a:solidFill>
                  <a:schemeClr val="accent3"/>
                </a:solidFill>
              </a:defRPr>
            </a:lvl1pPr>
            <a:lvl2pPr lvl="1"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2pPr>
            <a:lvl3pPr lvl="2"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3pPr>
            <a:lvl4pPr lvl="3"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4pPr>
            <a:lvl5pPr lvl="4"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5pPr>
            <a:lvl6pPr lvl="5"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6pPr>
            <a:lvl7pPr lvl="6"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7pPr>
            <a:lvl8pPr lvl="7"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8pPr>
            <a:lvl9pPr lvl="8" rtl="0">
              <a:spcBef>
                <a:spcPts val="1600"/>
              </a:spcBef>
              <a:spcAft>
                <a:spcPts val="1600"/>
              </a:spcAft>
              <a:buClr>
                <a:schemeClr val="accent3"/>
              </a:buClr>
              <a:buSzPts val="1400"/>
              <a:buFont typeface="Open Sans"/>
              <a:buNone/>
              <a:defRPr b="1">
                <a:solidFill>
                  <a:schemeClr val="accent3"/>
                </a:solidFill>
                <a:latin typeface="Open Sans"/>
                <a:ea typeface="Open Sans"/>
                <a:cs typeface="Open Sans"/>
                <a:sym typeface="Open Sans"/>
              </a:defRPr>
            </a:lvl9pPr>
          </a:lstStyle>
          <a:p/>
        </p:txBody>
      </p:sp>
      <p:sp>
        <p:nvSpPr>
          <p:cNvPr id="270" name="Google Shape;270;p26"/>
          <p:cNvSpPr/>
          <p:nvPr/>
        </p:nvSpPr>
        <p:spPr>
          <a:xfrm>
            <a:off x="0" y="0"/>
            <a:ext cx="9144000" cy="1139100"/>
          </a:xfrm>
          <a:prstGeom prst="round2SameRect">
            <a:avLst>
              <a:gd fmla="val 38513"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txBox="1"/>
          <p:nvPr>
            <p:ph type="title"/>
          </p:nvPr>
        </p:nvSpPr>
        <p:spPr>
          <a:xfrm>
            <a:off x="540000" y="445025"/>
            <a:ext cx="447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2" name="Google Shape;272;p26"/>
          <p:cNvSpPr/>
          <p:nvPr/>
        </p:nvSpPr>
        <p:spPr>
          <a:xfrm flipH="1">
            <a:off x="7088478" y="333147"/>
            <a:ext cx="1276119" cy="248466"/>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flipH="1">
            <a:off x="5990173" y="725539"/>
            <a:ext cx="854715" cy="173205"/>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txBox="1"/>
          <p:nvPr>
            <p:ph idx="3" type="subTitle"/>
          </p:nvPr>
        </p:nvSpPr>
        <p:spPr>
          <a:xfrm>
            <a:off x="4567574" y="2062825"/>
            <a:ext cx="3933600" cy="23046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400"/>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275" name="Google Shape;275;p26"/>
          <p:cNvSpPr txBox="1"/>
          <p:nvPr>
            <p:ph idx="4" type="subTitle"/>
          </p:nvPr>
        </p:nvSpPr>
        <p:spPr>
          <a:xfrm>
            <a:off x="4670438" y="1705825"/>
            <a:ext cx="1835100" cy="35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000"/>
              <a:buFont typeface="Open Sans"/>
              <a:buNone/>
              <a:defRPr b="1">
                <a:solidFill>
                  <a:schemeClr val="accent3"/>
                </a:solidFill>
              </a:defRPr>
            </a:lvl1pPr>
            <a:lvl2pPr lvl="1"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2pPr>
            <a:lvl3pPr lvl="2"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3pPr>
            <a:lvl4pPr lvl="3"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4pPr>
            <a:lvl5pPr lvl="4"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5pPr>
            <a:lvl6pPr lvl="5"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6pPr>
            <a:lvl7pPr lvl="6"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7pPr>
            <a:lvl8pPr lvl="7"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8pPr>
            <a:lvl9pPr lvl="8" rtl="0">
              <a:spcBef>
                <a:spcPts val="1600"/>
              </a:spcBef>
              <a:spcAft>
                <a:spcPts val="1600"/>
              </a:spcAft>
              <a:buClr>
                <a:schemeClr val="accent3"/>
              </a:buClr>
              <a:buSzPts val="1400"/>
              <a:buFont typeface="Open Sans"/>
              <a:buNone/>
              <a:defRPr b="1">
                <a:solidFill>
                  <a:schemeClr val="accent3"/>
                </a:solidFill>
                <a:latin typeface="Open Sans"/>
                <a:ea typeface="Open Sans"/>
                <a:cs typeface="Open Sans"/>
                <a:sym typeface="Open Sans"/>
              </a:defRPr>
            </a:lvl9pPr>
          </a:lstStyle>
          <a:p/>
        </p:txBody>
      </p:sp>
      <p:grpSp>
        <p:nvGrpSpPr>
          <p:cNvPr id="276" name="Google Shape;276;p26"/>
          <p:cNvGrpSpPr/>
          <p:nvPr/>
        </p:nvGrpSpPr>
        <p:grpSpPr>
          <a:xfrm>
            <a:off x="352659" y="3969650"/>
            <a:ext cx="2070296" cy="1898190"/>
            <a:chOff x="6015419" y="3716859"/>
            <a:chExt cx="557671" cy="511283"/>
          </a:xfrm>
        </p:grpSpPr>
        <p:sp>
          <p:nvSpPr>
            <p:cNvPr id="277" name="Google Shape;277;p26"/>
            <p:cNvSpPr/>
            <p:nvPr/>
          </p:nvSpPr>
          <p:spPr>
            <a:xfrm>
              <a:off x="6015419" y="3716859"/>
              <a:ext cx="557671" cy="511283"/>
            </a:xfrm>
            <a:custGeom>
              <a:rect b="b" l="l" r="r" t="t"/>
              <a:pathLst>
                <a:path extrusionOk="0" h="88649" w="9665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26"/>
            <p:cNvGrpSpPr/>
            <p:nvPr/>
          </p:nvGrpSpPr>
          <p:grpSpPr>
            <a:xfrm>
              <a:off x="6036094" y="3716980"/>
              <a:ext cx="529860" cy="510468"/>
              <a:chOff x="6036094" y="3716980"/>
              <a:chExt cx="529860" cy="510468"/>
            </a:xfrm>
          </p:grpSpPr>
          <p:sp>
            <p:nvSpPr>
              <p:cNvPr id="279" name="Google Shape;279;p26"/>
              <p:cNvSpPr/>
              <p:nvPr/>
            </p:nvSpPr>
            <p:spPr>
              <a:xfrm>
                <a:off x="6220140" y="3716980"/>
                <a:ext cx="80065" cy="64273"/>
              </a:xfrm>
              <a:custGeom>
                <a:rect b="b" l="l" r="r" t="t"/>
                <a:pathLst>
                  <a:path extrusionOk="0" h="11144" w="13876">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6368562" y="3771936"/>
                <a:ext cx="39115" cy="36745"/>
              </a:xfrm>
              <a:custGeom>
                <a:rect b="b" l="l" r="r" t="t"/>
                <a:pathLst>
                  <a:path extrusionOk="0" h="6371" w="6779">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6304793" y="3747169"/>
                <a:ext cx="25088" cy="13311"/>
              </a:xfrm>
              <a:custGeom>
                <a:rect b="b" l="l" r="r" t="t"/>
                <a:pathLst>
                  <a:path extrusionOk="0" h="2308" w="4348">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6365182" y="3787492"/>
                <a:ext cx="18025" cy="16582"/>
              </a:xfrm>
              <a:custGeom>
                <a:rect b="b" l="l" r="r" t="t"/>
                <a:pathLst>
                  <a:path extrusionOk="0" h="2875" w="3124">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6367131" y="3727108"/>
                <a:ext cx="198823" cy="438001"/>
              </a:xfrm>
              <a:custGeom>
                <a:rect b="b" l="l" r="r" t="t"/>
                <a:pathLst>
                  <a:path extrusionOk="0" h="75943" w="34458">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6036094" y="3734681"/>
                <a:ext cx="181628" cy="303024"/>
              </a:xfrm>
              <a:custGeom>
                <a:rect b="b" l="l" r="r" t="t"/>
                <a:pathLst>
                  <a:path extrusionOk="0" h="52540" w="31478">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a:off x="6143575" y="4010833"/>
                <a:ext cx="186233" cy="216616"/>
              </a:xfrm>
              <a:custGeom>
                <a:rect b="b" l="l" r="r" t="t"/>
                <a:pathLst>
                  <a:path extrusionOk="0" h="37558" w="32276">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6110513" y="3969114"/>
                <a:ext cx="33997" cy="13957"/>
              </a:xfrm>
              <a:custGeom>
                <a:rect b="b" l="l" r="r" t="t"/>
                <a:pathLst>
                  <a:path extrusionOk="0" h="2420" w="5892">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6151865" y="3979381"/>
                <a:ext cx="35739" cy="11875"/>
              </a:xfrm>
              <a:custGeom>
                <a:rect b="b" l="l" r="r" t="t"/>
                <a:pathLst>
                  <a:path extrusionOk="0" h="2059" w="6194">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6203762" y="3831292"/>
                <a:ext cx="19768" cy="12285"/>
              </a:xfrm>
              <a:custGeom>
                <a:rect b="b" l="l" r="r" t="t"/>
                <a:pathLst>
                  <a:path extrusionOk="0" h="2130" w="3426">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289" name="Shape 289"/>
        <p:cNvGrpSpPr/>
        <p:nvPr/>
      </p:nvGrpSpPr>
      <p:grpSpPr>
        <a:xfrm>
          <a:off x="0" y="0"/>
          <a:ext cx="0" cy="0"/>
          <a:chOff x="0" y="0"/>
          <a:chExt cx="0" cy="0"/>
        </a:xfrm>
      </p:grpSpPr>
      <p:sp>
        <p:nvSpPr>
          <p:cNvPr id="290" name="Google Shape;290;p27"/>
          <p:cNvSpPr/>
          <p:nvPr/>
        </p:nvSpPr>
        <p:spPr>
          <a:xfrm flipH="1" rot="10800000">
            <a:off x="-603260" y="-214188"/>
            <a:ext cx="10641625" cy="5639800"/>
          </a:xfrm>
          <a:custGeom>
            <a:rect b="b" l="l" r="r" t="t"/>
            <a:pathLst>
              <a:path extrusionOk="0" h="225592" w="425665">
                <a:moveTo>
                  <a:pt x="7224" y="214021"/>
                </a:moveTo>
                <a:cubicBezTo>
                  <a:pt x="-27878" y="197067"/>
                  <a:pt x="76568" y="137466"/>
                  <a:pt x="82872" y="116023"/>
                </a:cubicBezTo>
                <a:cubicBezTo>
                  <a:pt x="89176" y="94580"/>
                  <a:pt x="40129" y="98304"/>
                  <a:pt x="45048" y="85362"/>
                </a:cubicBezTo>
                <a:cubicBezTo>
                  <a:pt x="49967" y="72420"/>
                  <a:pt x="67971" y="41617"/>
                  <a:pt x="112386" y="38369"/>
                </a:cubicBezTo>
                <a:cubicBezTo>
                  <a:pt x="156801" y="35122"/>
                  <a:pt x="276912" y="68647"/>
                  <a:pt x="311536" y="65877"/>
                </a:cubicBezTo>
                <a:cubicBezTo>
                  <a:pt x="346160" y="63107"/>
                  <a:pt x="306044" y="31062"/>
                  <a:pt x="320132" y="21749"/>
                </a:cubicBezTo>
                <a:cubicBezTo>
                  <a:pt x="334221" y="12436"/>
                  <a:pt x="378827" y="-14355"/>
                  <a:pt x="396067" y="10001"/>
                </a:cubicBezTo>
                <a:cubicBezTo>
                  <a:pt x="413308" y="34358"/>
                  <a:pt x="431933" y="142768"/>
                  <a:pt x="423575" y="167888"/>
                </a:cubicBezTo>
                <a:cubicBezTo>
                  <a:pt x="415217" y="193009"/>
                  <a:pt x="367603" y="152414"/>
                  <a:pt x="345921" y="160724"/>
                </a:cubicBezTo>
                <a:cubicBezTo>
                  <a:pt x="324239" y="169034"/>
                  <a:pt x="349933" y="208864"/>
                  <a:pt x="293483" y="217747"/>
                </a:cubicBezTo>
                <a:cubicBezTo>
                  <a:pt x="237034" y="226630"/>
                  <a:pt x="42326" y="230975"/>
                  <a:pt x="7224" y="214021"/>
                </a:cubicBezTo>
                <a:close/>
              </a:path>
            </a:pathLst>
          </a:custGeom>
          <a:noFill/>
          <a:ln cap="flat" cmpd="sng" w="28575">
            <a:solidFill>
              <a:schemeClr val="dk2"/>
            </a:solidFill>
            <a:prstDash val="lgDash"/>
            <a:round/>
            <a:headEnd len="med" w="med" type="none"/>
            <a:tailEnd len="med" w="med" type="none"/>
          </a:ln>
        </p:spPr>
      </p:sp>
      <p:sp>
        <p:nvSpPr>
          <p:cNvPr id="291" name="Google Shape;291;p27"/>
          <p:cNvSpPr/>
          <p:nvPr/>
        </p:nvSpPr>
        <p:spPr>
          <a:xfrm flipH="1" rot="-9099192">
            <a:off x="912160" y="1905462"/>
            <a:ext cx="808811" cy="824688"/>
          </a:xfrm>
          <a:custGeom>
            <a:rect b="b" l="l" r="r" t="t"/>
            <a:pathLst>
              <a:path extrusionOk="0" h="34333" w="33672">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txBox="1"/>
          <p:nvPr>
            <p:ph type="title"/>
          </p:nvPr>
        </p:nvSpPr>
        <p:spPr>
          <a:xfrm>
            <a:off x="540000" y="44502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3" name="Google Shape;293;p27"/>
          <p:cNvSpPr txBox="1"/>
          <p:nvPr>
            <p:ph idx="2" type="title"/>
          </p:nvPr>
        </p:nvSpPr>
        <p:spPr>
          <a:xfrm>
            <a:off x="540000" y="44502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4" name="Google Shape;294;p27"/>
          <p:cNvSpPr/>
          <p:nvPr/>
        </p:nvSpPr>
        <p:spPr>
          <a:xfrm>
            <a:off x="0" y="0"/>
            <a:ext cx="9144000" cy="1139100"/>
          </a:xfrm>
          <a:prstGeom prst="round2SameRect">
            <a:avLst>
              <a:gd fmla="val 38513"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
    <p:spTree>
      <p:nvGrpSpPr>
        <p:cNvPr id="295" name="Shape 295"/>
        <p:cNvGrpSpPr/>
        <p:nvPr/>
      </p:nvGrpSpPr>
      <p:grpSpPr>
        <a:xfrm>
          <a:off x="0" y="0"/>
          <a:ext cx="0" cy="0"/>
          <a:chOff x="0" y="0"/>
          <a:chExt cx="0" cy="0"/>
        </a:xfrm>
      </p:grpSpPr>
      <p:sp>
        <p:nvSpPr>
          <p:cNvPr id="296" name="Google Shape;296;p28"/>
          <p:cNvSpPr txBox="1"/>
          <p:nvPr>
            <p:ph type="title"/>
          </p:nvPr>
        </p:nvSpPr>
        <p:spPr>
          <a:xfrm>
            <a:off x="540000" y="44502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7" name="Google Shape;297;p28"/>
          <p:cNvSpPr/>
          <p:nvPr/>
        </p:nvSpPr>
        <p:spPr>
          <a:xfrm>
            <a:off x="6142225" y="2173525"/>
            <a:ext cx="2437800" cy="2329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3353100" y="2173525"/>
            <a:ext cx="2437800" cy="2329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563975" y="2173525"/>
            <a:ext cx="2437800" cy="2329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0" y="0"/>
            <a:ext cx="9144000" cy="1139100"/>
          </a:xfrm>
          <a:prstGeom prst="round2SameRect">
            <a:avLst>
              <a:gd fmla="val 38513"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flipH="1">
            <a:off x="7088478" y="333147"/>
            <a:ext cx="1276119" cy="248466"/>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flipH="1">
            <a:off x="5990173" y="725539"/>
            <a:ext cx="854715" cy="173205"/>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8_1_1">
    <p:spTree>
      <p:nvGrpSpPr>
        <p:cNvPr id="303" name="Shape 303"/>
        <p:cNvGrpSpPr/>
        <p:nvPr/>
      </p:nvGrpSpPr>
      <p:grpSpPr>
        <a:xfrm>
          <a:off x="0" y="0"/>
          <a:ext cx="0" cy="0"/>
          <a:chOff x="0" y="0"/>
          <a:chExt cx="0" cy="0"/>
        </a:xfrm>
      </p:grpSpPr>
      <p:sp>
        <p:nvSpPr>
          <p:cNvPr id="304" name="Google Shape;304;p29"/>
          <p:cNvSpPr/>
          <p:nvPr/>
        </p:nvSpPr>
        <p:spPr>
          <a:xfrm>
            <a:off x="-542973" y="-643684"/>
            <a:ext cx="9131300" cy="5139925"/>
          </a:xfrm>
          <a:custGeom>
            <a:rect b="b" l="l" r="r" t="t"/>
            <a:pathLst>
              <a:path extrusionOk="0" h="205597" w="365252">
                <a:moveTo>
                  <a:pt x="10457" y="53490"/>
                </a:moveTo>
                <a:cubicBezTo>
                  <a:pt x="17507" y="72947"/>
                  <a:pt x="21445" y="125824"/>
                  <a:pt x="50012" y="141390"/>
                </a:cubicBezTo>
                <a:cubicBezTo>
                  <a:pt x="78579" y="156956"/>
                  <a:pt x="145419" y="136263"/>
                  <a:pt x="181861" y="146884"/>
                </a:cubicBezTo>
                <a:cubicBezTo>
                  <a:pt x="218303" y="157505"/>
                  <a:pt x="241789" y="210794"/>
                  <a:pt x="268662" y="205117"/>
                </a:cubicBezTo>
                <a:cubicBezTo>
                  <a:pt x="295536" y="199440"/>
                  <a:pt x="330421" y="145831"/>
                  <a:pt x="343102" y="112823"/>
                </a:cubicBezTo>
                <a:cubicBezTo>
                  <a:pt x="355783" y="79815"/>
                  <a:pt x="384946" y="23961"/>
                  <a:pt x="344750" y="7068"/>
                </a:cubicBezTo>
                <a:cubicBezTo>
                  <a:pt x="304554" y="-9825"/>
                  <a:pt x="158100" y="8533"/>
                  <a:pt x="101927" y="11463"/>
                </a:cubicBezTo>
                <a:cubicBezTo>
                  <a:pt x="45754" y="14393"/>
                  <a:pt x="22955" y="17644"/>
                  <a:pt x="7710" y="24648"/>
                </a:cubicBezTo>
                <a:cubicBezTo>
                  <a:pt x="-7535" y="31653"/>
                  <a:pt x="3407" y="34033"/>
                  <a:pt x="10457" y="53490"/>
                </a:cubicBezTo>
                <a:close/>
              </a:path>
            </a:pathLst>
          </a:custGeom>
          <a:noFill/>
          <a:ln cap="flat" cmpd="sng" w="19050">
            <a:solidFill>
              <a:schemeClr val="dk2"/>
            </a:solidFill>
            <a:prstDash val="lgDash"/>
            <a:round/>
            <a:headEnd len="med" w="med" type="none"/>
            <a:tailEnd len="med" w="med" type="none"/>
          </a:ln>
        </p:spPr>
      </p:sp>
      <p:sp>
        <p:nvSpPr>
          <p:cNvPr id="305" name="Google Shape;305;p29"/>
          <p:cNvSpPr txBox="1"/>
          <p:nvPr>
            <p:ph type="title"/>
          </p:nvPr>
        </p:nvSpPr>
        <p:spPr>
          <a:xfrm>
            <a:off x="540000" y="44502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06" name="Google Shape;306;p29"/>
          <p:cNvGrpSpPr/>
          <p:nvPr/>
        </p:nvGrpSpPr>
        <p:grpSpPr>
          <a:xfrm>
            <a:off x="7514447" y="-528345"/>
            <a:ext cx="2179097" cy="1997941"/>
            <a:chOff x="6015419" y="3716859"/>
            <a:chExt cx="557671" cy="511283"/>
          </a:xfrm>
        </p:grpSpPr>
        <p:sp>
          <p:nvSpPr>
            <p:cNvPr id="307" name="Google Shape;307;p29"/>
            <p:cNvSpPr/>
            <p:nvPr/>
          </p:nvSpPr>
          <p:spPr>
            <a:xfrm>
              <a:off x="6015419" y="3716859"/>
              <a:ext cx="557671" cy="511283"/>
            </a:xfrm>
            <a:custGeom>
              <a:rect b="b" l="l" r="r" t="t"/>
              <a:pathLst>
                <a:path extrusionOk="0" h="88649" w="9665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29"/>
            <p:cNvGrpSpPr/>
            <p:nvPr/>
          </p:nvGrpSpPr>
          <p:grpSpPr>
            <a:xfrm>
              <a:off x="6036094" y="3716980"/>
              <a:ext cx="529860" cy="510468"/>
              <a:chOff x="6036094" y="3716980"/>
              <a:chExt cx="529860" cy="510468"/>
            </a:xfrm>
          </p:grpSpPr>
          <p:sp>
            <p:nvSpPr>
              <p:cNvPr id="309" name="Google Shape;309;p29"/>
              <p:cNvSpPr/>
              <p:nvPr/>
            </p:nvSpPr>
            <p:spPr>
              <a:xfrm>
                <a:off x="6220140" y="3716980"/>
                <a:ext cx="80065" cy="64273"/>
              </a:xfrm>
              <a:custGeom>
                <a:rect b="b" l="l" r="r" t="t"/>
                <a:pathLst>
                  <a:path extrusionOk="0" h="11144" w="13876">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
              <p:cNvSpPr/>
              <p:nvPr/>
            </p:nvSpPr>
            <p:spPr>
              <a:xfrm>
                <a:off x="6368562" y="3771936"/>
                <a:ext cx="39115" cy="36745"/>
              </a:xfrm>
              <a:custGeom>
                <a:rect b="b" l="l" r="r" t="t"/>
                <a:pathLst>
                  <a:path extrusionOk="0" h="6371" w="6779">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9"/>
              <p:cNvSpPr/>
              <p:nvPr/>
            </p:nvSpPr>
            <p:spPr>
              <a:xfrm>
                <a:off x="6304793" y="3747169"/>
                <a:ext cx="25088" cy="13311"/>
              </a:xfrm>
              <a:custGeom>
                <a:rect b="b" l="l" r="r" t="t"/>
                <a:pathLst>
                  <a:path extrusionOk="0" h="2308" w="4348">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p:nvPr/>
            </p:nvSpPr>
            <p:spPr>
              <a:xfrm>
                <a:off x="6365182" y="3787492"/>
                <a:ext cx="18025" cy="16582"/>
              </a:xfrm>
              <a:custGeom>
                <a:rect b="b" l="l" r="r" t="t"/>
                <a:pathLst>
                  <a:path extrusionOk="0" h="2875" w="3124">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6367131" y="3727108"/>
                <a:ext cx="198823" cy="438001"/>
              </a:xfrm>
              <a:custGeom>
                <a:rect b="b" l="l" r="r" t="t"/>
                <a:pathLst>
                  <a:path extrusionOk="0" h="75943" w="34458">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6036094" y="3734681"/>
                <a:ext cx="181628" cy="303024"/>
              </a:xfrm>
              <a:custGeom>
                <a:rect b="b" l="l" r="r" t="t"/>
                <a:pathLst>
                  <a:path extrusionOk="0" h="52540" w="31478">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6143575" y="4010833"/>
                <a:ext cx="186233" cy="216616"/>
              </a:xfrm>
              <a:custGeom>
                <a:rect b="b" l="l" r="r" t="t"/>
                <a:pathLst>
                  <a:path extrusionOk="0" h="37558" w="32276">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6110513" y="3969114"/>
                <a:ext cx="33997" cy="13957"/>
              </a:xfrm>
              <a:custGeom>
                <a:rect b="b" l="l" r="r" t="t"/>
                <a:pathLst>
                  <a:path extrusionOk="0" h="2420" w="5892">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6151865" y="3979381"/>
                <a:ext cx="35739" cy="11875"/>
              </a:xfrm>
              <a:custGeom>
                <a:rect b="b" l="l" r="r" t="t"/>
                <a:pathLst>
                  <a:path extrusionOk="0" h="2059" w="6194">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6203762" y="3831292"/>
                <a:ext cx="19768" cy="12285"/>
              </a:xfrm>
              <a:custGeom>
                <a:rect b="b" l="l" r="r" t="t"/>
                <a:pathLst>
                  <a:path extrusionOk="0" h="2130" w="3426">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9" name="Google Shape;319;p29"/>
          <p:cNvSpPr/>
          <p:nvPr/>
        </p:nvSpPr>
        <p:spPr>
          <a:xfrm flipH="1" rot="9450118">
            <a:off x="1068684" y="2718342"/>
            <a:ext cx="578577" cy="589935"/>
          </a:xfrm>
          <a:custGeom>
            <a:rect b="b" l="l" r="r" t="t"/>
            <a:pathLst>
              <a:path extrusionOk="0" h="34333" w="33672">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
          <p:cNvSpPr/>
          <p:nvPr/>
        </p:nvSpPr>
        <p:spPr>
          <a:xfrm>
            <a:off x="0" y="0"/>
            <a:ext cx="9144000" cy="1139100"/>
          </a:xfrm>
          <a:prstGeom prst="round2SameRect">
            <a:avLst>
              <a:gd fmla="val 38513"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540000" y="44502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4"/>
          <p:cNvSpPr txBox="1"/>
          <p:nvPr>
            <p:ph idx="1" type="body"/>
          </p:nvPr>
        </p:nvSpPr>
        <p:spPr>
          <a:xfrm>
            <a:off x="540000" y="1152475"/>
            <a:ext cx="8064000" cy="3589500"/>
          </a:xfrm>
          <a:prstGeom prst="rect">
            <a:avLst/>
          </a:prstGeom>
        </p:spPr>
        <p:txBody>
          <a:bodyPr anchorCtr="0" anchor="b" bIns="91425" lIns="91425" spcFirstLastPara="1" rIns="91425" wrap="square" tIns="91425">
            <a:noAutofit/>
          </a:bodyPr>
          <a:lstStyle>
            <a:lvl1pPr indent="-342900" lvl="0" marL="457200">
              <a:lnSpc>
                <a:spcPct val="100000"/>
              </a:lnSpc>
              <a:spcBef>
                <a:spcPts val="0"/>
              </a:spcBef>
              <a:spcAft>
                <a:spcPts val="0"/>
              </a:spcAft>
              <a:buSzPts val="1800"/>
              <a:buChar char="●"/>
              <a:defRPr sz="12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5" name="Google Shape;35;p4"/>
          <p:cNvSpPr/>
          <p:nvPr/>
        </p:nvSpPr>
        <p:spPr>
          <a:xfrm flipH="1">
            <a:off x="7088478" y="333147"/>
            <a:ext cx="1276119" cy="248466"/>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flipH="1">
            <a:off x="5990173" y="725539"/>
            <a:ext cx="854715" cy="173205"/>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0" y="0"/>
            <a:ext cx="9144000" cy="1139100"/>
          </a:xfrm>
          <a:prstGeom prst="round2SameRect">
            <a:avLst>
              <a:gd fmla="val 38513"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type="title"/>
          </p:nvPr>
        </p:nvSpPr>
        <p:spPr>
          <a:xfrm>
            <a:off x="540000" y="445025"/>
            <a:ext cx="2572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5"/>
          <p:cNvSpPr txBox="1"/>
          <p:nvPr>
            <p:ph idx="1" type="subTitle"/>
          </p:nvPr>
        </p:nvSpPr>
        <p:spPr>
          <a:xfrm>
            <a:off x="5320550" y="3776700"/>
            <a:ext cx="2135700" cy="5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41" name="Google Shape;41;p5"/>
          <p:cNvSpPr txBox="1"/>
          <p:nvPr>
            <p:ph idx="2" type="subTitle"/>
          </p:nvPr>
        </p:nvSpPr>
        <p:spPr>
          <a:xfrm>
            <a:off x="5525450" y="3341075"/>
            <a:ext cx="1725900" cy="36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9pPr>
          </a:lstStyle>
          <a:p/>
        </p:txBody>
      </p:sp>
      <p:sp>
        <p:nvSpPr>
          <p:cNvPr id="42" name="Google Shape;42;p5"/>
          <p:cNvSpPr txBox="1"/>
          <p:nvPr>
            <p:ph idx="3" type="subTitle"/>
          </p:nvPr>
        </p:nvSpPr>
        <p:spPr>
          <a:xfrm>
            <a:off x="1687738" y="3776700"/>
            <a:ext cx="2135700" cy="5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43" name="Google Shape;43;p5"/>
          <p:cNvSpPr txBox="1"/>
          <p:nvPr>
            <p:ph idx="4" type="subTitle"/>
          </p:nvPr>
        </p:nvSpPr>
        <p:spPr>
          <a:xfrm>
            <a:off x="1900540" y="3341075"/>
            <a:ext cx="1710000" cy="36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None/>
              <a:defRPr>
                <a:solidFill>
                  <a:schemeClr val="accent3"/>
                </a:solidFill>
                <a:latin typeface="Open Sans ExtraBold"/>
                <a:ea typeface="Open Sans ExtraBold"/>
                <a:cs typeface="Open Sans ExtraBold"/>
                <a:sym typeface="Open Sans ExtraBold"/>
              </a:defRPr>
            </a:lvl9pPr>
          </a:lstStyle>
          <a:p/>
        </p:txBody>
      </p:sp>
      <p:sp>
        <p:nvSpPr>
          <p:cNvPr id="44" name="Google Shape;44;p5"/>
          <p:cNvSpPr/>
          <p:nvPr/>
        </p:nvSpPr>
        <p:spPr>
          <a:xfrm flipH="1">
            <a:off x="7088478" y="333147"/>
            <a:ext cx="1276119" cy="248466"/>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flipH="1">
            <a:off x="5990173" y="725539"/>
            <a:ext cx="854715" cy="173205"/>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flipH="1" rot="132724">
            <a:off x="-2261898" y="1863548"/>
            <a:ext cx="12340783" cy="5765311"/>
          </a:xfrm>
          <a:custGeom>
            <a:rect b="b" l="l" r="r" t="t"/>
            <a:pathLst>
              <a:path extrusionOk="0" h="230602" w="493609">
                <a:moveTo>
                  <a:pt x="10990" y="144020"/>
                </a:moveTo>
                <a:cubicBezTo>
                  <a:pt x="32072" y="135384"/>
                  <a:pt x="109669" y="112651"/>
                  <a:pt x="148150" y="115064"/>
                </a:cubicBezTo>
                <a:cubicBezTo>
                  <a:pt x="186631" y="117477"/>
                  <a:pt x="208094" y="159133"/>
                  <a:pt x="241876" y="158498"/>
                </a:cubicBezTo>
                <a:cubicBezTo>
                  <a:pt x="275658" y="157863"/>
                  <a:pt x="332046" y="129923"/>
                  <a:pt x="350842" y="111254"/>
                </a:cubicBezTo>
                <a:cubicBezTo>
                  <a:pt x="369638" y="92585"/>
                  <a:pt x="337761" y="64010"/>
                  <a:pt x="354652" y="46484"/>
                </a:cubicBezTo>
                <a:cubicBezTo>
                  <a:pt x="371543" y="28958"/>
                  <a:pt x="430725" y="-16254"/>
                  <a:pt x="452188" y="6098"/>
                </a:cubicBezTo>
                <a:cubicBezTo>
                  <a:pt x="473651" y="28450"/>
                  <a:pt x="511878" y="149989"/>
                  <a:pt x="483430" y="180596"/>
                </a:cubicBezTo>
                <a:cubicBezTo>
                  <a:pt x="454982" y="211203"/>
                  <a:pt x="341063" y="181485"/>
                  <a:pt x="281500" y="189740"/>
                </a:cubicBezTo>
                <a:cubicBezTo>
                  <a:pt x="221937" y="197995"/>
                  <a:pt x="169359" y="233936"/>
                  <a:pt x="126052" y="230126"/>
                </a:cubicBezTo>
                <a:cubicBezTo>
                  <a:pt x="82745" y="226316"/>
                  <a:pt x="40835" y="181231"/>
                  <a:pt x="21658" y="166880"/>
                </a:cubicBezTo>
                <a:cubicBezTo>
                  <a:pt x="2481" y="152529"/>
                  <a:pt x="-10092" y="152656"/>
                  <a:pt x="10990" y="144020"/>
                </a:cubicBezTo>
                <a:close/>
              </a:path>
            </a:pathLst>
          </a:custGeom>
          <a:noFill/>
          <a:ln cap="flat" cmpd="sng" w="19050">
            <a:solidFill>
              <a:schemeClr val="dk2"/>
            </a:solidFill>
            <a:prstDash val="lgDash"/>
            <a:round/>
            <a:headEnd len="med" w="med" type="none"/>
            <a:tailEnd len="med" w="med" type="none"/>
          </a:ln>
        </p:spPr>
      </p:sp>
      <p:sp>
        <p:nvSpPr>
          <p:cNvPr id="47" name="Google Shape;47;p5"/>
          <p:cNvSpPr/>
          <p:nvPr/>
        </p:nvSpPr>
        <p:spPr>
          <a:xfrm flipH="1" rot="1216281">
            <a:off x="781028" y="2427612"/>
            <a:ext cx="517520" cy="527679"/>
          </a:xfrm>
          <a:custGeom>
            <a:rect b="b" l="l" r="r" t="t"/>
            <a:pathLst>
              <a:path extrusionOk="0" h="34333" w="33672">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p:nvPr/>
        </p:nvSpPr>
        <p:spPr>
          <a:xfrm>
            <a:off x="0" y="0"/>
            <a:ext cx="9144000" cy="1139100"/>
          </a:xfrm>
          <a:prstGeom prst="round2SameRect">
            <a:avLst>
              <a:gd fmla="val 38513"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txBox="1"/>
          <p:nvPr>
            <p:ph type="title"/>
          </p:nvPr>
        </p:nvSpPr>
        <p:spPr>
          <a:xfrm>
            <a:off x="540000" y="445025"/>
            <a:ext cx="458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6"/>
          <p:cNvSpPr/>
          <p:nvPr/>
        </p:nvSpPr>
        <p:spPr>
          <a:xfrm flipH="1">
            <a:off x="7088478" y="333147"/>
            <a:ext cx="1276119" cy="248466"/>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flipH="1">
            <a:off x="5990173" y="725539"/>
            <a:ext cx="854715" cy="173205"/>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p:nvPr/>
        </p:nvSpPr>
        <p:spPr>
          <a:xfrm>
            <a:off x="2422425" y="1436375"/>
            <a:ext cx="4299000" cy="31671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flipH="1">
            <a:off x="445053" y="1985697"/>
            <a:ext cx="1276119" cy="248466"/>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flipH="1">
            <a:off x="1141294" y="2409146"/>
            <a:ext cx="805530" cy="156840"/>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flipH="1">
            <a:off x="7214489" y="3744452"/>
            <a:ext cx="2106734" cy="410161"/>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txBox="1"/>
          <p:nvPr>
            <p:ph idx="1" type="subTitle"/>
          </p:nvPr>
        </p:nvSpPr>
        <p:spPr>
          <a:xfrm>
            <a:off x="2635500" y="1654450"/>
            <a:ext cx="3873000" cy="2878200"/>
          </a:xfrm>
          <a:prstGeom prst="rect">
            <a:avLst/>
          </a:prstGeom>
        </p:spPr>
        <p:txBody>
          <a:bodyPr anchorCtr="0" anchor="t" bIns="91425" lIns="91425" spcFirstLastPara="1" rIns="91425" wrap="square" tIns="91425">
            <a:noAutofit/>
          </a:bodyPr>
          <a:lstStyle>
            <a:lvl1pPr lvl="0" marR="38100" rtl="0">
              <a:lnSpc>
                <a:spcPct val="128571"/>
              </a:lnSpc>
              <a:spcBef>
                <a:spcPts val="0"/>
              </a:spcBef>
              <a:spcAft>
                <a:spcPts val="0"/>
              </a:spcAft>
              <a:buClr>
                <a:schemeClr val="accent3"/>
              </a:buClr>
              <a:buSzPts val="1400"/>
              <a:buChar char="●"/>
              <a:defRPr sz="1400"/>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59" name="Google Shape;59;p7"/>
          <p:cNvSpPr/>
          <p:nvPr/>
        </p:nvSpPr>
        <p:spPr>
          <a:xfrm>
            <a:off x="0" y="0"/>
            <a:ext cx="9144000" cy="1139100"/>
          </a:xfrm>
          <a:prstGeom prst="round2SameRect">
            <a:avLst>
              <a:gd fmla="val 38513"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txBox="1"/>
          <p:nvPr>
            <p:ph type="title"/>
          </p:nvPr>
        </p:nvSpPr>
        <p:spPr>
          <a:xfrm>
            <a:off x="540000" y="44502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7"/>
          <p:cNvSpPr/>
          <p:nvPr/>
        </p:nvSpPr>
        <p:spPr>
          <a:xfrm flipH="1">
            <a:off x="7088478" y="333147"/>
            <a:ext cx="1276119" cy="248466"/>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flipH="1">
            <a:off x="5990173" y="725539"/>
            <a:ext cx="854715" cy="173205"/>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p:nvPr/>
        </p:nvSpPr>
        <p:spPr>
          <a:xfrm flipH="1" rot="10800000">
            <a:off x="-745708" y="-679594"/>
            <a:ext cx="11270975" cy="5208325"/>
          </a:xfrm>
          <a:custGeom>
            <a:rect b="b" l="l" r="r" t="t"/>
            <a:pathLst>
              <a:path extrusionOk="0" h="208333" w="450839">
                <a:moveTo>
                  <a:pt x="51319" y="176656"/>
                </a:moveTo>
                <a:cubicBezTo>
                  <a:pt x="81645" y="146951"/>
                  <a:pt x="157675" y="51914"/>
                  <a:pt x="209492" y="23641"/>
                </a:cubicBezTo>
                <a:cubicBezTo>
                  <a:pt x="261309" y="-4631"/>
                  <a:pt x="325639" y="-3868"/>
                  <a:pt x="362221" y="7021"/>
                </a:cubicBezTo>
                <a:cubicBezTo>
                  <a:pt x="398804" y="17910"/>
                  <a:pt x="420343" y="57214"/>
                  <a:pt x="428987" y="88973"/>
                </a:cubicBezTo>
                <a:cubicBezTo>
                  <a:pt x="437631" y="120732"/>
                  <a:pt x="480995" y="178758"/>
                  <a:pt x="414086" y="197574"/>
                </a:cubicBezTo>
                <a:cubicBezTo>
                  <a:pt x="347178" y="216391"/>
                  <a:pt x="87997" y="205358"/>
                  <a:pt x="27536" y="201872"/>
                </a:cubicBezTo>
                <a:cubicBezTo>
                  <a:pt x="-32925" y="198386"/>
                  <a:pt x="20993" y="206361"/>
                  <a:pt x="51319" y="176656"/>
                </a:cubicBezTo>
                <a:close/>
              </a:path>
            </a:pathLst>
          </a:custGeom>
          <a:noFill/>
          <a:ln cap="flat" cmpd="sng" w="28575">
            <a:solidFill>
              <a:schemeClr val="dk2"/>
            </a:solidFill>
            <a:prstDash val="lgDash"/>
            <a:round/>
            <a:headEnd len="med" w="med" type="none"/>
            <a:tailEnd len="med" w="med" type="none"/>
          </a:ln>
        </p:spPr>
      </p:sp>
      <p:sp>
        <p:nvSpPr>
          <p:cNvPr id="65" name="Google Shape;65;p8"/>
          <p:cNvSpPr/>
          <p:nvPr/>
        </p:nvSpPr>
        <p:spPr>
          <a:xfrm>
            <a:off x="962325" y="3132575"/>
            <a:ext cx="7201800" cy="414000"/>
          </a:xfrm>
          <a:prstGeom prst="roundRect">
            <a:avLst>
              <a:gd fmla="val 3609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flipH="1" rot="10800000">
            <a:off x="4296407" y="3651977"/>
            <a:ext cx="725295" cy="739533"/>
          </a:xfrm>
          <a:custGeom>
            <a:rect b="b" l="l" r="r" t="t"/>
            <a:pathLst>
              <a:path extrusionOk="0" h="34333" w="33672">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a:off x="894600" y="1583263"/>
            <a:ext cx="7354800" cy="1443900"/>
          </a:xfrm>
          <a:prstGeom prst="roundRect">
            <a:avLst>
              <a:gd fmla="val 2145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txBox="1"/>
          <p:nvPr>
            <p:ph type="title"/>
          </p:nvPr>
        </p:nvSpPr>
        <p:spPr>
          <a:xfrm>
            <a:off x="272100" y="1734488"/>
            <a:ext cx="8599800" cy="114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60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
        <p:nvSpPr>
          <p:cNvPr id="69" name="Google Shape;69;p8"/>
          <p:cNvSpPr txBox="1"/>
          <p:nvPr>
            <p:ph idx="1" type="subTitle"/>
          </p:nvPr>
        </p:nvSpPr>
        <p:spPr>
          <a:xfrm>
            <a:off x="1055250" y="3132575"/>
            <a:ext cx="7033500" cy="38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1400"/>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 name="Shape 70"/>
        <p:cNvGrpSpPr/>
        <p:nvPr/>
      </p:nvGrpSpPr>
      <p:grpSpPr>
        <a:xfrm>
          <a:off x="0" y="0"/>
          <a:ext cx="0" cy="0"/>
          <a:chOff x="0" y="0"/>
          <a:chExt cx="0" cy="0"/>
        </a:xfrm>
      </p:grpSpPr>
      <p:sp>
        <p:nvSpPr>
          <p:cNvPr id="71" name="Google Shape;71;p9"/>
          <p:cNvSpPr/>
          <p:nvPr/>
        </p:nvSpPr>
        <p:spPr>
          <a:xfrm>
            <a:off x="3962275" y="1377850"/>
            <a:ext cx="4439700" cy="1043400"/>
          </a:xfrm>
          <a:prstGeom prst="roundRect">
            <a:avLst>
              <a:gd fmla="val 2145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4048425" y="1635688"/>
            <a:ext cx="435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3" name="Google Shape;73;p9"/>
          <p:cNvSpPr txBox="1"/>
          <p:nvPr>
            <p:ph idx="1" type="subTitle"/>
          </p:nvPr>
        </p:nvSpPr>
        <p:spPr>
          <a:xfrm>
            <a:off x="4239450" y="2521963"/>
            <a:ext cx="3865500" cy="130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540000" y="458475"/>
            <a:ext cx="3966000" cy="2157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3600"/>
            </a:lvl1pPr>
          </a:lstStyle>
          <a:p/>
        </p:txBody>
      </p:sp>
      <p:sp>
        <p:nvSpPr>
          <p:cNvPr id="76" name="Google Shape;76;p10"/>
          <p:cNvSpPr/>
          <p:nvPr/>
        </p:nvSpPr>
        <p:spPr>
          <a:xfrm rot="-10384054">
            <a:off x="-745976" y="-679417"/>
            <a:ext cx="11271098" cy="5208382"/>
          </a:xfrm>
          <a:custGeom>
            <a:rect b="b" l="l" r="r" t="t"/>
            <a:pathLst>
              <a:path extrusionOk="0" h="208333" w="450839">
                <a:moveTo>
                  <a:pt x="51319" y="176656"/>
                </a:moveTo>
                <a:cubicBezTo>
                  <a:pt x="81645" y="146951"/>
                  <a:pt x="157675" y="51914"/>
                  <a:pt x="209492" y="23641"/>
                </a:cubicBezTo>
                <a:cubicBezTo>
                  <a:pt x="261309" y="-4631"/>
                  <a:pt x="325639" y="-3868"/>
                  <a:pt x="362221" y="7021"/>
                </a:cubicBezTo>
                <a:cubicBezTo>
                  <a:pt x="398804" y="17910"/>
                  <a:pt x="420343" y="57214"/>
                  <a:pt x="428987" y="88973"/>
                </a:cubicBezTo>
                <a:cubicBezTo>
                  <a:pt x="437631" y="120732"/>
                  <a:pt x="480995" y="178758"/>
                  <a:pt x="414086" y="197574"/>
                </a:cubicBezTo>
                <a:cubicBezTo>
                  <a:pt x="347178" y="216391"/>
                  <a:pt x="87997" y="205358"/>
                  <a:pt x="27536" y="201872"/>
                </a:cubicBezTo>
                <a:cubicBezTo>
                  <a:pt x="-32925" y="198386"/>
                  <a:pt x="20993" y="206361"/>
                  <a:pt x="51319" y="176656"/>
                </a:cubicBezTo>
                <a:close/>
              </a:path>
            </a:pathLst>
          </a:custGeom>
          <a:noFill/>
          <a:ln cap="flat" cmpd="sng" w="28575">
            <a:solidFill>
              <a:schemeClr val="dk2"/>
            </a:solidFill>
            <a:prstDash val="lgDash"/>
            <a:round/>
            <a:headEnd len="med" w="med" type="none"/>
            <a:tailEnd len="med" w="med" type="none"/>
          </a:ln>
        </p:spPr>
      </p:sp>
      <p:sp>
        <p:nvSpPr>
          <p:cNvPr id="77" name="Google Shape;77;p10"/>
          <p:cNvSpPr/>
          <p:nvPr/>
        </p:nvSpPr>
        <p:spPr>
          <a:xfrm>
            <a:off x="6476399" y="772212"/>
            <a:ext cx="997012" cy="202041"/>
          </a:xfrm>
          <a:custGeom>
            <a:rect b="b" l="l" r="r" t="t"/>
            <a:pathLst>
              <a:path extrusionOk="0" h="8407" w="41486">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p:nvPr/>
        </p:nvSpPr>
        <p:spPr>
          <a:xfrm>
            <a:off x="6960275" y="285850"/>
            <a:ext cx="1488573" cy="289832"/>
          </a:xfrm>
          <a:custGeom>
            <a:rect b="b" l="l" r="r" t="t"/>
            <a:pathLst>
              <a:path extrusionOk="0" h="12060" w="6194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445025"/>
            <a:ext cx="806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340">
          <p15:clr>
            <a:srgbClr val="EA4335"/>
          </p15:clr>
        </p15:guide>
        <p15:guide id="3" pos="542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0"/>
          <p:cNvSpPr txBox="1"/>
          <p:nvPr>
            <p:ph type="ctrTitle"/>
          </p:nvPr>
        </p:nvSpPr>
        <p:spPr>
          <a:xfrm>
            <a:off x="1081699" y="1886013"/>
            <a:ext cx="698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Flight Delay Prediction</a:t>
            </a:r>
            <a:endParaRPr/>
          </a:p>
        </p:txBody>
      </p:sp>
      <p:sp>
        <p:nvSpPr>
          <p:cNvPr id="325" name="Google Shape;325;p30"/>
          <p:cNvSpPr txBox="1"/>
          <p:nvPr>
            <p:ph idx="1" type="subTitle"/>
          </p:nvPr>
        </p:nvSpPr>
        <p:spPr>
          <a:xfrm>
            <a:off x="2319425" y="4142988"/>
            <a:ext cx="4487700" cy="46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Sarah Mansoor, Albert Yu, Meet Kothari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9"/>
          <p:cNvSpPr txBox="1"/>
          <p:nvPr>
            <p:ph type="title"/>
          </p:nvPr>
        </p:nvSpPr>
        <p:spPr>
          <a:xfrm>
            <a:off x="540000" y="253650"/>
            <a:ext cx="54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Departure Delay Time By Airline </a:t>
            </a:r>
            <a:endParaRPr sz="1900"/>
          </a:p>
        </p:txBody>
      </p:sp>
      <p:pic>
        <p:nvPicPr>
          <p:cNvPr id="423" name="Google Shape;423;p39"/>
          <p:cNvPicPr preferRelativeResize="0"/>
          <p:nvPr/>
        </p:nvPicPr>
        <p:blipFill>
          <a:blip r:embed="rId3">
            <a:alphaModFix/>
          </a:blip>
          <a:stretch>
            <a:fillRect/>
          </a:stretch>
        </p:blipFill>
        <p:spPr>
          <a:xfrm>
            <a:off x="2012500" y="1314475"/>
            <a:ext cx="5119000" cy="328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0"/>
          <p:cNvSpPr txBox="1"/>
          <p:nvPr>
            <p:ph type="title"/>
          </p:nvPr>
        </p:nvSpPr>
        <p:spPr>
          <a:xfrm>
            <a:off x="540000" y="112050"/>
            <a:ext cx="5339700" cy="9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Departure Delay Time by Type of Delay</a:t>
            </a:r>
            <a:endParaRPr sz="2300"/>
          </a:p>
        </p:txBody>
      </p:sp>
      <p:pic>
        <p:nvPicPr>
          <p:cNvPr id="429" name="Google Shape;429;p40"/>
          <p:cNvPicPr preferRelativeResize="0"/>
          <p:nvPr/>
        </p:nvPicPr>
        <p:blipFill>
          <a:blip r:embed="rId3">
            <a:alphaModFix/>
          </a:blip>
          <a:stretch>
            <a:fillRect/>
          </a:stretch>
        </p:blipFill>
        <p:spPr>
          <a:xfrm>
            <a:off x="1659525" y="1240100"/>
            <a:ext cx="5943600" cy="376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1"/>
          <p:cNvSpPr txBox="1"/>
          <p:nvPr>
            <p:ph type="title"/>
          </p:nvPr>
        </p:nvSpPr>
        <p:spPr>
          <a:xfrm>
            <a:off x="540000" y="112050"/>
            <a:ext cx="5339700" cy="9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Departure Delay Time by Origin State and City</a:t>
            </a:r>
            <a:endParaRPr sz="2300"/>
          </a:p>
        </p:txBody>
      </p:sp>
      <p:pic>
        <p:nvPicPr>
          <p:cNvPr id="435" name="Google Shape;435;p41"/>
          <p:cNvPicPr preferRelativeResize="0"/>
          <p:nvPr/>
        </p:nvPicPr>
        <p:blipFill>
          <a:blip r:embed="rId3">
            <a:alphaModFix/>
          </a:blip>
          <a:stretch>
            <a:fillRect/>
          </a:stretch>
        </p:blipFill>
        <p:spPr>
          <a:xfrm>
            <a:off x="1660238" y="1247375"/>
            <a:ext cx="5823525" cy="3757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2"/>
          <p:cNvSpPr txBox="1"/>
          <p:nvPr>
            <p:ph type="title"/>
          </p:nvPr>
        </p:nvSpPr>
        <p:spPr>
          <a:xfrm>
            <a:off x="1507950" y="1676700"/>
            <a:ext cx="6128100" cy="116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Linear Regression</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3"/>
          <p:cNvSpPr txBox="1"/>
          <p:nvPr>
            <p:ph type="title"/>
          </p:nvPr>
        </p:nvSpPr>
        <p:spPr>
          <a:xfrm>
            <a:off x="540000" y="105250"/>
            <a:ext cx="54120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Linear Regression - Departure Delay Time</a:t>
            </a:r>
            <a:endParaRPr sz="2500"/>
          </a:p>
          <a:p>
            <a:pPr indent="0" lvl="0" marL="0" rtl="0" algn="l">
              <a:spcBef>
                <a:spcPts val="0"/>
              </a:spcBef>
              <a:spcAft>
                <a:spcPts val="0"/>
              </a:spcAft>
              <a:buNone/>
            </a:pPr>
            <a:r>
              <a:t/>
            </a:r>
            <a:endParaRPr/>
          </a:p>
        </p:txBody>
      </p:sp>
      <p:sp>
        <p:nvSpPr>
          <p:cNvPr id="446" name="Google Shape;446;p43"/>
          <p:cNvSpPr txBox="1"/>
          <p:nvPr>
            <p:ph idx="1" type="body"/>
          </p:nvPr>
        </p:nvSpPr>
        <p:spPr>
          <a:xfrm>
            <a:off x="540000" y="1278625"/>
            <a:ext cx="8064000" cy="3798900"/>
          </a:xfrm>
          <a:prstGeom prst="rect">
            <a:avLst/>
          </a:prstGeom>
        </p:spPr>
        <p:txBody>
          <a:bodyPr anchorCtr="0" anchor="b" bIns="91425" lIns="91425" spcFirstLastPara="1" rIns="91425" wrap="square" tIns="91425">
            <a:noAutofit/>
          </a:bodyPr>
          <a:lstStyle/>
          <a:p>
            <a:pPr indent="-374650" lvl="0" marL="457200" rtl="0" algn="l">
              <a:spcBef>
                <a:spcPts val="0"/>
              </a:spcBef>
              <a:spcAft>
                <a:spcPts val="0"/>
              </a:spcAft>
              <a:buSzPts val="2300"/>
              <a:buChar char="●"/>
            </a:pPr>
            <a:r>
              <a:rPr lang="en" sz="1700"/>
              <a:t>Flights from </a:t>
            </a:r>
            <a:r>
              <a:rPr b="1" lang="en" sz="1700"/>
              <a:t>Dallas TX, Los Angeles CA, New York NY, Orlando FL, and San Francisco CA</a:t>
            </a:r>
            <a:r>
              <a:rPr lang="en" sz="1700"/>
              <a:t> were found to be the most significant in terms of P-value. </a:t>
            </a:r>
            <a:endParaRPr sz="1700"/>
          </a:p>
          <a:p>
            <a:pPr indent="-374650" lvl="0" marL="457200" rtl="0" algn="l">
              <a:spcBef>
                <a:spcPts val="0"/>
              </a:spcBef>
              <a:spcAft>
                <a:spcPts val="0"/>
              </a:spcAft>
              <a:buSzPts val="2300"/>
              <a:buChar char="●"/>
            </a:pPr>
            <a:r>
              <a:rPr lang="en" sz="1700"/>
              <a:t>The 18th of the month was found to be the day with the most delays which could be due to increased travel demand, severe weather conditions, and increased airport congestion. </a:t>
            </a:r>
            <a:endParaRPr sz="1700"/>
          </a:p>
          <a:p>
            <a:pPr indent="-374650" lvl="0" marL="457200" rtl="0" algn="l">
              <a:spcBef>
                <a:spcPts val="0"/>
              </a:spcBef>
              <a:spcAft>
                <a:spcPts val="0"/>
              </a:spcAft>
              <a:buSzPts val="2300"/>
              <a:buChar char="●"/>
            </a:pPr>
            <a:r>
              <a:rPr lang="en" sz="1700"/>
              <a:t>Factors such as </a:t>
            </a:r>
            <a:r>
              <a:rPr b="1" lang="en" sz="1700"/>
              <a:t>taxi in, taxi out, wheels off, wheels on, distance of the flight, and the types of delays</a:t>
            </a:r>
            <a:r>
              <a:rPr lang="en" sz="1700"/>
              <a:t> were found to be significant in the model. </a:t>
            </a:r>
            <a:endParaRPr sz="1700"/>
          </a:p>
          <a:p>
            <a:pPr indent="-374650" lvl="0" marL="457200" rtl="0" algn="l">
              <a:spcBef>
                <a:spcPts val="0"/>
              </a:spcBef>
              <a:spcAft>
                <a:spcPts val="0"/>
              </a:spcAft>
              <a:buSzPts val="2300"/>
              <a:buChar char="●"/>
            </a:pPr>
            <a:r>
              <a:rPr lang="en" sz="1700"/>
              <a:t>The model had a high R-squared value of </a:t>
            </a:r>
            <a:r>
              <a:rPr b="1" lang="en" sz="1700"/>
              <a:t>0.985</a:t>
            </a:r>
            <a:r>
              <a:rPr lang="en" sz="1700"/>
              <a:t>, indicating that it was highly accurate in predicting flight delays.</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0" st="0"/>
                                            </p:txEl>
                                          </p:spTgt>
                                        </p:tgtEl>
                                        <p:attrNameLst>
                                          <p:attrName>style.visibility</p:attrName>
                                        </p:attrNameLst>
                                      </p:cBhvr>
                                      <p:to>
                                        <p:strVal val="visible"/>
                                      </p:to>
                                    </p:set>
                                    <p:animEffect filter="fade" transition="in">
                                      <p:cBhvr>
                                        <p:cTn dur="1000"/>
                                        <p:tgtEl>
                                          <p:spTgt spid="4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1" st="1"/>
                                            </p:txEl>
                                          </p:spTgt>
                                        </p:tgtEl>
                                        <p:attrNameLst>
                                          <p:attrName>style.visibility</p:attrName>
                                        </p:attrNameLst>
                                      </p:cBhvr>
                                      <p:to>
                                        <p:strVal val="visible"/>
                                      </p:to>
                                    </p:set>
                                    <p:animEffect filter="fade" transition="in">
                                      <p:cBhvr>
                                        <p:cTn dur="1000"/>
                                        <p:tgtEl>
                                          <p:spTgt spid="4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2" st="2"/>
                                            </p:txEl>
                                          </p:spTgt>
                                        </p:tgtEl>
                                        <p:attrNameLst>
                                          <p:attrName>style.visibility</p:attrName>
                                        </p:attrNameLst>
                                      </p:cBhvr>
                                      <p:to>
                                        <p:strVal val="visible"/>
                                      </p:to>
                                    </p:set>
                                    <p:animEffect filter="fade" transition="in">
                                      <p:cBhvr>
                                        <p:cTn dur="1000"/>
                                        <p:tgtEl>
                                          <p:spTgt spid="4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3" st="3"/>
                                            </p:txEl>
                                          </p:spTgt>
                                        </p:tgtEl>
                                        <p:attrNameLst>
                                          <p:attrName>style.visibility</p:attrName>
                                        </p:attrNameLst>
                                      </p:cBhvr>
                                      <p:to>
                                        <p:strVal val="visible"/>
                                      </p:to>
                                    </p:set>
                                    <p:animEffect filter="fade" transition="in">
                                      <p:cBhvr>
                                        <p:cTn dur="1000"/>
                                        <p:tgtEl>
                                          <p:spTgt spid="44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4"/>
          <p:cNvSpPr txBox="1"/>
          <p:nvPr>
            <p:ph type="title"/>
          </p:nvPr>
        </p:nvSpPr>
        <p:spPr>
          <a:xfrm>
            <a:off x="1225500" y="1739551"/>
            <a:ext cx="6693000" cy="120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Logistic Regression</a:t>
            </a:r>
            <a:endParaRPr sz="4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5"/>
          <p:cNvSpPr txBox="1"/>
          <p:nvPr>
            <p:ph type="title"/>
          </p:nvPr>
        </p:nvSpPr>
        <p:spPr>
          <a:xfrm>
            <a:off x="540000" y="128700"/>
            <a:ext cx="54471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Logistic Regression: More than 3 Hour Delay </a:t>
            </a:r>
            <a:endParaRPr sz="2100"/>
          </a:p>
          <a:p>
            <a:pPr indent="0" lvl="0" marL="0" rtl="0" algn="l">
              <a:spcBef>
                <a:spcPts val="0"/>
              </a:spcBef>
              <a:spcAft>
                <a:spcPts val="0"/>
              </a:spcAft>
              <a:buNone/>
            </a:pPr>
            <a:r>
              <a:t/>
            </a:r>
            <a:endParaRPr/>
          </a:p>
        </p:txBody>
      </p:sp>
      <p:sp>
        <p:nvSpPr>
          <p:cNvPr id="457" name="Google Shape;457;p45"/>
          <p:cNvSpPr txBox="1"/>
          <p:nvPr>
            <p:ph idx="1" type="body"/>
          </p:nvPr>
        </p:nvSpPr>
        <p:spPr>
          <a:xfrm>
            <a:off x="540000" y="1230600"/>
            <a:ext cx="8064000" cy="3912900"/>
          </a:xfrm>
          <a:prstGeom prst="rect">
            <a:avLst/>
          </a:prstGeom>
        </p:spPr>
        <p:txBody>
          <a:bodyPr anchorCtr="0" anchor="b" bIns="91425" lIns="91425" spcFirstLastPara="1" rIns="91425" wrap="square" tIns="91425">
            <a:noAutofit/>
          </a:bodyPr>
          <a:lstStyle/>
          <a:p>
            <a:pPr indent="-374650" lvl="0" marL="457200" rtl="0" algn="l">
              <a:spcBef>
                <a:spcPts val="0"/>
              </a:spcBef>
              <a:spcAft>
                <a:spcPts val="0"/>
              </a:spcAft>
              <a:buSzPts val="2300"/>
              <a:buChar char="●"/>
            </a:pPr>
            <a:r>
              <a:rPr lang="en" sz="1700"/>
              <a:t>Step function to identify the significant features that increase the likelihood of a flight being delayed by </a:t>
            </a:r>
            <a:r>
              <a:rPr b="1" lang="en" sz="1700"/>
              <a:t>more than 3 hours</a:t>
            </a:r>
            <a:endParaRPr b="1" sz="1700"/>
          </a:p>
          <a:p>
            <a:pPr indent="-374650" lvl="0" marL="457200" rtl="0" algn="l">
              <a:spcBef>
                <a:spcPts val="0"/>
              </a:spcBef>
              <a:spcAft>
                <a:spcPts val="0"/>
              </a:spcAft>
              <a:buSzPts val="2300"/>
              <a:buChar char="●"/>
            </a:pPr>
            <a:r>
              <a:rPr lang="en" sz="1700"/>
              <a:t>Significant features: </a:t>
            </a:r>
            <a:r>
              <a:rPr b="1" lang="en" sz="1700"/>
              <a:t>operating airline Delta, taxi in and out times, carrier delay, weather delay, NAS delay, and late aircraft delay</a:t>
            </a:r>
            <a:r>
              <a:rPr lang="en" sz="1700"/>
              <a:t>. </a:t>
            </a:r>
            <a:endParaRPr sz="1700"/>
          </a:p>
          <a:p>
            <a:pPr indent="-374650" lvl="0" marL="457200" rtl="0" algn="l">
              <a:spcBef>
                <a:spcPts val="0"/>
              </a:spcBef>
              <a:spcAft>
                <a:spcPts val="0"/>
              </a:spcAft>
              <a:buSzPts val="2300"/>
              <a:buChar char="●"/>
            </a:pPr>
            <a:r>
              <a:rPr lang="en" sz="1700"/>
              <a:t>Flights from Delta Airline are more likely to be delayed more than 3 hours</a:t>
            </a:r>
            <a:endParaRPr sz="1700"/>
          </a:p>
          <a:p>
            <a:pPr indent="-374650" lvl="0" marL="457200" rtl="0" algn="l">
              <a:spcBef>
                <a:spcPts val="0"/>
              </a:spcBef>
              <a:spcAft>
                <a:spcPts val="0"/>
              </a:spcAft>
              <a:buSzPts val="2300"/>
              <a:buChar char="●"/>
            </a:pPr>
            <a:r>
              <a:rPr lang="en" sz="1700"/>
              <a:t>The model's null deviance had a value of </a:t>
            </a:r>
            <a:r>
              <a:rPr b="1" lang="en" sz="1700"/>
              <a:t>3122.77 with 8303 df</a:t>
            </a:r>
            <a:r>
              <a:rPr lang="en" sz="1700"/>
              <a:t>, and the residual deviance had a value of </a:t>
            </a:r>
            <a:r>
              <a:rPr b="1" lang="en" sz="1700"/>
              <a:t>135.58 with 8294 df</a:t>
            </a:r>
            <a:r>
              <a:rPr lang="en" sz="1700"/>
              <a:t> </a:t>
            </a:r>
            <a:endParaRPr sz="1700"/>
          </a:p>
          <a:p>
            <a:pPr indent="-374650" lvl="0" marL="457200" rtl="0" algn="l">
              <a:spcBef>
                <a:spcPts val="0"/>
              </a:spcBef>
              <a:spcAft>
                <a:spcPts val="0"/>
              </a:spcAft>
              <a:buSzPts val="2300"/>
              <a:buChar char="●"/>
            </a:pPr>
            <a:r>
              <a:rPr lang="en" sz="1700"/>
              <a:t>The Chi-Square test was applied to the model, resulting in a p-value that was much </a:t>
            </a:r>
            <a:r>
              <a:rPr b="1" lang="en" sz="1700"/>
              <a:t>less than 0.05</a:t>
            </a:r>
            <a:r>
              <a:rPr lang="en" sz="1700"/>
              <a:t>. This indicates that the model is highly effective in predicting the probability of a flight being delayed.</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xEl>
                                              <p:pRg end="0" st="0"/>
                                            </p:txEl>
                                          </p:spTgt>
                                        </p:tgtEl>
                                        <p:attrNameLst>
                                          <p:attrName>style.visibility</p:attrName>
                                        </p:attrNameLst>
                                      </p:cBhvr>
                                      <p:to>
                                        <p:strVal val="visible"/>
                                      </p:to>
                                    </p:set>
                                    <p:animEffect filter="fade" transition="in">
                                      <p:cBhvr>
                                        <p:cTn dur="1000"/>
                                        <p:tgtEl>
                                          <p:spTgt spid="4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xEl>
                                              <p:pRg end="1" st="1"/>
                                            </p:txEl>
                                          </p:spTgt>
                                        </p:tgtEl>
                                        <p:attrNameLst>
                                          <p:attrName>style.visibility</p:attrName>
                                        </p:attrNameLst>
                                      </p:cBhvr>
                                      <p:to>
                                        <p:strVal val="visible"/>
                                      </p:to>
                                    </p:set>
                                    <p:animEffect filter="fade" transition="in">
                                      <p:cBhvr>
                                        <p:cTn dur="1000"/>
                                        <p:tgtEl>
                                          <p:spTgt spid="4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xEl>
                                              <p:pRg end="2" st="2"/>
                                            </p:txEl>
                                          </p:spTgt>
                                        </p:tgtEl>
                                        <p:attrNameLst>
                                          <p:attrName>style.visibility</p:attrName>
                                        </p:attrNameLst>
                                      </p:cBhvr>
                                      <p:to>
                                        <p:strVal val="visible"/>
                                      </p:to>
                                    </p:set>
                                    <p:animEffect filter="fade" transition="in">
                                      <p:cBhvr>
                                        <p:cTn dur="1000"/>
                                        <p:tgtEl>
                                          <p:spTgt spid="4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xEl>
                                              <p:pRg end="3" st="3"/>
                                            </p:txEl>
                                          </p:spTgt>
                                        </p:tgtEl>
                                        <p:attrNameLst>
                                          <p:attrName>style.visibility</p:attrName>
                                        </p:attrNameLst>
                                      </p:cBhvr>
                                      <p:to>
                                        <p:strVal val="visible"/>
                                      </p:to>
                                    </p:set>
                                    <p:animEffect filter="fade" transition="in">
                                      <p:cBhvr>
                                        <p:cTn dur="1000"/>
                                        <p:tgtEl>
                                          <p:spTgt spid="4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xEl>
                                              <p:pRg end="4" st="4"/>
                                            </p:txEl>
                                          </p:spTgt>
                                        </p:tgtEl>
                                        <p:attrNameLst>
                                          <p:attrName>style.visibility</p:attrName>
                                        </p:attrNameLst>
                                      </p:cBhvr>
                                      <p:to>
                                        <p:strVal val="visible"/>
                                      </p:to>
                                    </p:set>
                                    <p:animEffect filter="fade" transition="in">
                                      <p:cBhvr>
                                        <p:cTn dur="1000"/>
                                        <p:tgtEl>
                                          <p:spTgt spid="45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6"/>
          <p:cNvSpPr txBox="1"/>
          <p:nvPr>
            <p:ph type="title"/>
          </p:nvPr>
        </p:nvSpPr>
        <p:spPr>
          <a:xfrm>
            <a:off x="1686450" y="1708100"/>
            <a:ext cx="5771100" cy="117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Regression Tree</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7"/>
          <p:cNvSpPr txBox="1"/>
          <p:nvPr>
            <p:ph type="title"/>
          </p:nvPr>
        </p:nvSpPr>
        <p:spPr>
          <a:xfrm>
            <a:off x="540000" y="164625"/>
            <a:ext cx="45891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Regression Tree - Departure Delay Time</a:t>
            </a:r>
            <a:endParaRPr sz="2400"/>
          </a:p>
        </p:txBody>
      </p:sp>
      <p:pic>
        <p:nvPicPr>
          <p:cNvPr id="468" name="Google Shape;468;p47"/>
          <p:cNvPicPr preferRelativeResize="0"/>
          <p:nvPr/>
        </p:nvPicPr>
        <p:blipFill>
          <a:blip r:embed="rId3">
            <a:alphaModFix/>
          </a:blip>
          <a:stretch>
            <a:fillRect/>
          </a:stretch>
        </p:blipFill>
        <p:spPr>
          <a:xfrm>
            <a:off x="1329738" y="1202475"/>
            <a:ext cx="6169074" cy="3712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8"/>
          <p:cNvSpPr txBox="1"/>
          <p:nvPr>
            <p:ph type="title"/>
          </p:nvPr>
        </p:nvSpPr>
        <p:spPr>
          <a:xfrm>
            <a:off x="1581150" y="1666200"/>
            <a:ext cx="5981700" cy="124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Support Vector Machine</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540000" y="445025"/>
            <a:ext cx="403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331" name="Google Shape;331;p31"/>
          <p:cNvSpPr txBox="1"/>
          <p:nvPr>
            <p:ph idx="1" type="subTitle"/>
          </p:nvPr>
        </p:nvSpPr>
        <p:spPr>
          <a:xfrm>
            <a:off x="4890763" y="2075350"/>
            <a:ext cx="29904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Analysis</a:t>
            </a:r>
            <a:endParaRPr/>
          </a:p>
        </p:txBody>
      </p:sp>
      <p:sp>
        <p:nvSpPr>
          <p:cNvPr id="332" name="Google Shape;332;p31"/>
          <p:cNvSpPr txBox="1"/>
          <p:nvPr>
            <p:ph idx="3" type="subTitle"/>
          </p:nvPr>
        </p:nvSpPr>
        <p:spPr>
          <a:xfrm>
            <a:off x="1262813" y="2075350"/>
            <a:ext cx="29904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Business Problem</a:t>
            </a:r>
            <a:endParaRPr/>
          </a:p>
        </p:txBody>
      </p:sp>
      <p:sp>
        <p:nvSpPr>
          <p:cNvPr id="333" name="Google Shape;333;p31"/>
          <p:cNvSpPr txBox="1"/>
          <p:nvPr>
            <p:ph idx="5" type="subTitle"/>
          </p:nvPr>
        </p:nvSpPr>
        <p:spPr>
          <a:xfrm>
            <a:off x="4890763" y="3930700"/>
            <a:ext cx="29904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Recommendations</a:t>
            </a:r>
            <a:endParaRPr/>
          </a:p>
        </p:txBody>
      </p:sp>
      <p:sp>
        <p:nvSpPr>
          <p:cNvPr id="334" name="Google Shape;334;p31"/>
          <p:cNvSpPr txBox="1"/>
          <p:nvPr>
            <p:ph idx="7" type="subTitle"/>
          </p:nvPr>
        </p:nvSpPr>
        <p:spPr>
          <a:xfrm>
            <a:off x="1262813" y="3930700"/>
            <a:ext cx="29904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Results</a:t>
            </a:r>
            <a:endParaRPr/>
          </a:p>
        </p:txBody>
      </p:sp>
      <p:sp>
        <p:nvSpPr>
          <p:cNvPr id="335" name="Google Shape;335;p31"/>
          <p:cNvSpPr txBox="1"/>
          <p:nvPr>
            <p:ph idx="9" type="title"/>
          </p:nvPr>
        </p:nvSpPr>
        <p:spPr>
          <a:xfrm>
            <a:off x="2238413" y="1407850"/>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36" name="Google Shape;336;p31"/>
          <p:cNvSpPr txBox="1"/>
          <p:nvPr>
            <p:ph idx="13" type="title"/>
          </p:nvPr>
        </p:nvSpPr>
        <p:spPr>
          <a:xfrm>
            <a:off x="5866413" y="1407850"/>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37" name="Google Shape;337;p31"/>
          <p:cNvSpPr txBox="1"/>
          <p:nvPr>
            <p:ph idx="14" type="title"/>
          </p:nvPr>
        </p:nvSpPr>
        <p:spPr>
          <a:xfrm>
            <a:off x="2238413" y="3263200"/>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38" name="Google Shape;338;p31"/>
          <p:cNvSpPr txBox="1"/>
          <p:nvPr>
            <p:ph idx="15" type="title"/>
          </p:nvPr>
        </p:nvSpPr>
        <p:spPr>
          <a:xfrm>
            <a:off x="5866413" y="3263200"/>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9"/>
          <p:cNvSpPr txBox="1"/>
          <p:nvPr>
            <p:ph type="title"/>
          </p:nvPr>
        </p:nvSpPr>
        <p:spPr>
          <a:xfrm>
            <a:off x="540000" y="99225"/>
            <a:ext cx="5435100" cy="8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 Departure Delay Time</a:t>
            </a:r>
            <a:endParaRPr/>
          </a:p>
        </p:txBody>
      </p:sp>
      <p:sp>
        <p:nvSpPr>
          <p:cNvPr id="479" name="Google Shape;479;p49"/>
          <p:cNvSpPr txBox="1"/>
          <p:nvPr>
            <p:ph idx="1" type="body"/>
          </p:nvPr>
        </p:nvSpPr>
        <p:spPr>
          <a:xfrm>
            <a:off x="540000" y="1318775"/>
            <a:ext cx="8064000" cy="3589500"/>
          </a:xfrm>
          <a:prstGeom prst="rect">
            <a:avLst/>
          </a:prstGeom>
        </p:spPr>
        <p:txBody>
          <a:bodyPr anchorCtr="0" anchor="b" bIns="91425" lIns="91425" spcFirstLastPara="1" rIns="91425" wrap="square" tIns="91425">
            <a:noAutofit/>
          </a:bodyPr>
          <a:lstStyle/>
          <a:p>
            <a:pPr indent="-374650" lvl="0" marL="457200" rtl="0" algn="l">
              <a:spcBef>
                <a:spcPts val="0"/>
              </a:spcBef>
              <a:spcAft>
                <a:spcPts val="0"/>
              </a:spcAft>
              <a:buSzPts val="2300"/>
              <a:buChar char="●"/>
            </a:pPr>
            <a:r>
              <a:rPr lang="en" sz="1700"/>
              <a:t>The following independent factors were used to predict flight delay time: </a:t>
            </a:r>
            <a:r>
              <a:rPr b="1" lang="en" sz="1700"/>
              <a:t>taxi in and out times, wheels on and off times, arrival time, arrival delay, distance, carrier delay, weather delay, NAS delay, security delay, and late aircraft delay</a:t>
            </a:r>
            <a:r>
              <a:rPr lang="en" sz="1700"/>
              <a:t>. </a:t>
            </a:r>
            <a:endParaRPr sz="1700"/>
          </a:p>
          <a:p>
            <a:pPr indent="-374650" lvl="0" marL="457200" rtl="0" algn="l">
              <a:spcBef>
                <a:spcPts val="0"/>
              </a:spcBef>
              <a:spcAft>
                <a:spcPts val="0"/>
              </a:spcAft>
              <a:buSzPts val="2300"/>
              <a:buChar char="●"/>
            </a:pPr>
            <a:r>
              <a:rPr lang="en" sz="1700"/>
              <a:t>The accuracy of this model was around </a:t>
            </a:r>
            <a:r>
              <a:rPr b="1" lang="en" sz="1700"/>
              <a:t>93.64%</a:t>
            </a:r>
            <a:r>
              <a:rPr lang="en" sz="1700"/>
              <a:t> with sensitivity at </a:t>
            </a:r>
            <a:r>
              <a:rPr b="1" lang="en" sz="1700"/>
              <a:t>93.59%</a:t>
            </a:r>
            <a:r>
              <a:rPr lang="en" sz="1700"/>
              <a:t> and specificity at </a:t>
            </a:r>
            <a:r>
              <a:rPr b="1" lang="en" sz="1700"/>
              <a:t>1</a:t>
            </a:r>
            <a:r>
              <a:rPr lang="en" sz="1700"/>
              <a:t>. This was achieved by changing the threshold from 0.5 to 0.45, which increased the accuracy of the model without significantly impacting the overall accuracy. </a:t>
            </a:r>
            <a:endParaRPr sz="1700"/>
          </a:p>
          <a:p>
            <a:pPr indent="-374650" lvl="0" marL="457200" rtl="0" algn="l">
              <a:spcBef>
                <a:spcPts val="0"/>
              </a:spcBef>
              <a:spcAft>
                <a:spcPts val="0"/>
              </a:spcAft>
              <a:buSzPts val="2300"/>
              <a:buChar char="●"/>
            </a:pPr>
            <a:r>
              <a:rPr lang="en" sz="1700"/>
              <a:t>When the threshold was changed to 0.3, the accuracy and sensitivity improved even further, reaching </a:t>
            </a:r>
            <a:r>
              <a:rPr b="1" lang="en" sz="1700"/>
              <a:t>94.17% </a:t>
            </a:r>
            <a:r>
              <a:rPr lang="en" sz="1700"/>
              <a:t>and </a:t>
            </a:r>
            <a:r>
              <a:rPr b="1" lang="en" sz="1700"/>
              <a:t>94.09%</a:t>
            </a:r>
            <a:r>
              <a:rPr lang="en" sz="1700"/>
              <a:t>, respectively. The specificity remained unchanged.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animEffect filter="fade" transition="in">
                                      <p:cBhvr>
                                        <p:cTn dur="1000"/>
                                        <p:tgtEl>
                                          <p:spTgt spid="4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xEl>
                                              <p:pRg end="1" st="1"/>
                                            </p:txEl>
                                          </p:spTgt>
                                        </p:tgtEl>
                                        <p:attrNameLst>
                                          <p:attrName>style.visibility</p:attrName>
                                        </p:attrNameLst>
                                      </p:cBhvr>
                                      <p:to>
                                        <p:strVal val="visible"/>
                                      </p:to>
                                    </p:set>
                                    <p:animEffect filter="fade" transition="in">
                                      <p:cBhvr>
                                        <p:cTn dur="1000"/>
                                        <p:tgtEl>
                                          <p:spTgt spid="4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xEl>
                                              <p:pRg end="2" st="2"/>
                                            </p:txEl>
                                          </p:spTgt>
                                        </p:tgtEl>
                                        <p:attrNameLst>
                                          <p:attrName>style.visibility</p:attrName>
                                        </p:attrNameLst>
                                      </p:cBhvr>
                                      <p:to>
                                        <p:strVal val="visible"/>
                                      </p:to>
                                    </p:set>
                                    <p:animEffect filter="fade" transition="in">
                                      <p:cBhvr>
                                        <p:cTn dur="1000"/>
                                        <p:tgtEl>
                                          <p:spTgt spid="47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0"/>
          <p:cNvSpPr/>
          <p:nvPr/>
        </p:nvSpPr>
        <p:spPr>
          <a:xfrm>
            <a:off x="742190" y="818573"/>
            <a:ext cx="2166841" cy="3506371"/>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0"/>
          <p:cNvSpPr/>
          <p:nvPr/>
        </p:nvSpPr>
        <p:spPr>
          <a:xfrm>
            <a:off x="-119844" y="-233142"/>
            <a:ext cx="10042375" cy="5592925"/>
          </a:xfrm>
          <a:custGeom>
            <a:rect b="b" l="l" r="r" t="t"/>
            <a:pathLst>
              <a:path extrusionOk="0" h="223717" w="401695">
                <a:moveTo>
                  <a:pt x="37978" y="217721"/>
                </a:moveTo>
                <a:cubicBezTo>
                  <a:pt x="-21576" y="207014"/>
                  <a:pt x="3820" y="173034"/>
                  <a:pt x="15678" y="154539"/>
                </a:cubicBezTo>
                <a:cubicBezTo>
                  <a:pt x="27536" y="136045"/>
                  <a:pt x="94612" y="125514"/>
                  <a:pt x="109124" y="106754"/>
                </a:cubicBezTo>
                <a:cubicBezTo>
                  <a:pt x="123637" y="87994"/>
                  <a:pt x="79701" y="54102"/>
                  <a:pt x="102753" y="41979"/>
                </a:cubicBezTo>
                <a:cubicBezTo>
                  <a:pt x="125805" y="29856"/>
                  <a:pt x="207569" y="40032"/>
                  <a:pt x="247434" y="34015"/>
                </a:cubicBezTo>
                <a:cubicBezTo>
                  <a:pt x="287299" y="27998"/>
                  <a:pt x="319023" y="10034"/>
                  <a:pt x="341942" y="5875"/>
                </a:cubicBezTo>
                <a:cubicBezTo>
                  <a:pt x="364861" y="1716"/>
                  <a:pt x="374993" y="-6292"/>
                  <a:pt x="384948" y="9061"/>
                </a:cubicBezTo>
                <a:cubicBezTo>
                  <a:pt x="394903" y="24414"/>
                  <a:pt x="401496" y="66491"/>
                  <a:pt x="401673" y="97993"/>
                </a:cubicBezTo>
                <a:cubicBezTo>
                  <a:pt x="401850" y="129496"/>
                  <a:pt x="390789" y="177944"/>
                  <a:pt x="386010" y="198076"/>
                </a:cubicBezTo>
                <a:cubicBezTo>
                  <a:pt x="381232" y="218208"/>
                  <a:pt x="431007" y="215509"/>
                  <a:pt x="373002" y="218783"/>
                </a:cubicBezTo>
                <a:cubicBezTo>
                  <a:pt x="314997" y="222057"/>
                  <a:pt x="97532" y="228428"/>
                  <a:pt x="37978" y="217721"/>
                </a:cubicBezTo>
                <a:close/>
              </a:path>
            </a:pathLst>
          </a:custGeom>
          <a:noFill/>
          <a:ln cap="flat" cmpd="sng" w="28575">
            <a:solidFill>
              <a:schemeClr val="dk2"/>
            </a:solidFill>
            <a:prstDash val="lgDash"/>
            <a:round/>
            <a:headEnd len="med" w="med" type="none"/>
            <a:tailEnd len="med" w="med" type="none"/>
          </a:ln>
        </p:spPr>
      </p:sp>
      <p:sp>
        <p:nvSpPr>
          <p:cNvPr id="486" name="Google Shape;486;p50"/>
          <p:cNvSpPr txBox="1"/>
          <p:nvPr>
            <p:ph type="title"/>
          </p:nvPr>
        </p:nvSpPr>
        <p:spPr>
          <a:xfrm>
            <a:off x="4048425" y="1635688"/>
            <a:ext cx="4353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4 Recommendations</a:t>
            </a:r>
            <a:endParaRPr sz="2800"/>
          </a:p>
        </p:txBody>
      </p:sp>
      <p:sp>
        <p:nvSpPr>
          <p:cNvPr id="487" name="Google Shape;487;p50"/>
          <p:cNvSpPr/>
          <p:nvPr/>
        </p:nvSpPr>
        <p:spPr>
          <a:xfrm rot="594583">
            <a:off x="5995425" y="319734"/>
            <a:ext cx="517515" cy="527674"/>
          </a:xfrm>
          <a:custGeom>
            <a:rect b="b" l="l" r="r" t="t"/>
            <a:pathLst>
              <a:path extrusionOk="0" h="34333" w="33672">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1"/>
          <p:cNvSpPr txBox="1"/>
          <p:nvPr>
            <p:ph type="title"/>
          </p:nvPr>
        </p:nvSpPr>
        <p:spPr>
          <a:xfrm>
            <a:off x="540000" y="445025"/>
            <a:ext cx="806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493" name="Google Shape;493;p51"/>
          <p:cNvSpPr txBox="1"/>
          <p:nvPr>
            <p:ph idx="1" type="body"/>
          </p:nvPr>
        </p:nvSpPr>
        <p:spPr>
          <a:xfrm>
            <a:off x="540000" y="1157425"/>
            <a:ext cx="8064000" cy="3882600"/>
          </a:xfrm>
          <a:prstGeom prst="rect">
            <a:avLst/>
          </a:prstGeom>
        </p:spPr>
        <p:txBody>
          <a:bodyPr anchorCtr="0" anchor="b" bIns="91425" lIns="91425" spcFirstLastPara="1" rIns="91425" wrap="square" tIns="91425">
            <a:noAutofit/>
          </a:bodyPr>
          <a:lstStyle/>
          <a:p>
            <a:pPr indent="-336550" lvl="0" marL="457200" rtl="0" algn="l">
              <a:spcBef>
                <a:spcPts val="0"/>
              </a:spcBef>
              <a:spcAft>
                <a:spcPts val="0"/>
              </a:spcAft>
              <a:buSzPts val="1700"/>
              <a:buChar char="●"/>
            </a:pPr>
            <a:r>
              <a:rPr lang="en" sz="1700"/>
              <a:t>Investing in </a:t>
            </a:r>
            <a:r>
              <a:rPr b="1" lang="en" sz="1700"/>
              <a:t>technology and infrastructure</a:t>
            </a:r>
            <a:r>
              <a:rPr lang="en" sz="1700"/>
              <a:t> to improve air traffic management and reduce congestion at airports.</a:t>
            </a:r>
            <a:endParaRPr sz="1700"/>
          </a:p>
          <a:p>
            <a:pPr indent="-336550" lvl="0" marL="457200" rtl="0" algn="l">
              <a:spcBef>
                <a:spcPts val="0"/>
              </a:spcBef>
              <a:spcAft>
                <a:spcPts val="0"/>
              </a:spcAft>
              <a:buSzPts val="1700"/>
              <a:buChar char="●"/>
            </a:pPr>
            <a:r>
              <a:rPr lang="en" sz="1700"/>
              <a:t>Working with </a:t>
            </a:r>
            <a:r>
              <a:rPr b="1" lang="en" sz="1700"/>
              <a:t>meteorologists and weather forecasters</a:t>
            </a:r>
            <a:r>
              <a:rPr lang="en" sz="1700"/>
              <a:t> to develop strategies for dealing with adverse weather conditions. </a:t>
            </a:r>
            <a:endParaRPr sz="1700"/>
          </a:p>
          <a:p>
            <a:pPr indent="-336550" lvl="0" marL="457200" rtl="0" algn="l">
              <a:spcBef>
                <a:spcPts val="0"/>
              </a:spcBef>
              <a:spcAft>
                <a:spcPts val="0"/>
              </a:spcAft>
              <a:buSzPts val="1700"/>
              <a:buChar char="●"/>
            </a:pPr>
            <a:r>
              <a:rPr b="1" lang="en" sz="1700"/>
              <a:t>Collaborating with other airlines and airport operators</a:t>
            </a:r>
            <a:r>
              <a:rPr lang="en" sz="1700"/>
              <a:t> to share information and resources and coordinate operations to reduce delays. </a:t>
            </a:r>
            <a:endParaRPr sz="1700"/>
          </a:p>
          <a:p>
            <a:pPr indent="-336550" lvl="0" marL="457200" rtl="0" algn="l">
              <a:spcBef>
                <a:spcPts val="0"/>
              </a:spcBef>
              <a:spcAft>
                <a:spcPts val="0"/>
              </a:spcAft>
              <a:buSzPts val="1700"/>
              <a:buChar char="●"/>
            </a:pPr>
            <a:r>
              <a:rPr lang="en" sz="1700"/>
              <a:t>Providing passengers with </a:t>
            </a:r>
            <a:r>
              <a:rPr b="1" lang="en" sz="1700"/>
              <a:t>timely and accurate information</a:t>
            </a:r>
            <a:r>
              <a:rPr lang="en" sz="1700"/>
              <a:t> about flight delays and any potential compensation they may be entitled to. </a:t>
            </a:r>
            <a:endParaRPr sz="1700"/>
          </a:p>
          <a:p>
            <a:pPr indent="-336550" lvl="0" marL="457200" rtl="0" algn="l">
              <a:spcBef>
                <a:spcPts val="0"/>
              </a:spcBef>
              <a:spcAft>
                <a:spcPts val="0"/>
              </a:spcAft>
              <a:buSzPts val="1700"/>
              <a:buChar char="●"/>
            </a:pPr>
            <a:r>
              <a:rPr b="1" lang="en" sz="1700"/>
              <a:t>Training pilots and other aviation professionals</a:t>
            </a:r>
            <a:r>
              <a:rPr lang="en" sz="1700"/>
              <a:t> to handle potential issues that can cause delays, such as technical problems with the aircraft or issues with air traffic control.</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xEl>
                                              <p:pRg end="0" st="0"/>
                                            </p:txEl>
                                          </p:spTgt>
                                        </p:tgtEl>
                                        <p:attrNameLst>
                                          <p:attrName>style.visibility</p:attrName>
                                        </p:attrNameLst>
                                      </p:cBhvr>
                                      <p:to>
                                        <p:strVal val="visible"/>
                                      </p:to>
                                    </p:set>
                                    <p:animEffect filter="fade" transition="in">
                                      <p:cBhvr>
                                        <p:cTn dur="1000"/>
                                        <p:tgtEl>
                                          <p:spTgt spid="4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xEl>
                                              <p:pRg end="1" st="1"/>
                                            </p:txEl>
                                          </p:spTgt>
                                        </p:tgtEl>
                                        <p:attrNameLst>
                                          <p:attrName>style.visibility</p:attrName>
                                        </p:attrNameLst>
                                      </p:cBhvr>
                                      <p:to>
                                        <p:strVal val="visible"/>
                                      </p:to>
                                    </p:set>
                                    <p:animEffect filter="fade" transition="in">
                                      <p:cBhvr>
                                        <p:cTn dur="1000"/>
                                        <p:tgtEl>
                                          <p:spTgt spid="4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xEl>
                                              <p:pRg end="2" st="2"/>
                                            </p:txEl>
                                          </p:spTgt>
                                        </p:tgtEl>
                                        <p:attrNameLst>
                                          <p:attrName>style.visibility</p:attrName>
                                        </p:attrNameLst>
                                      </p:cBhvr>
                                      <p:to>
                                        <p:strVal val="visible"/>
                                      </p:to>
                                    </p:set>
                                    <p:animEffect filter="fade" transition="in">
                                      <p:cBhvr>
                                        <p:cTn dur="1000"/>
                                        <p:tgtEl>
                                          <p:spTgt spid="4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xEl>
                                              <p:pRg end="3" st="3"/>
                                            </p:txEl>
                                          </p:spTgt>
                                        </p:tgtEl>
                                        <p:attrNameLst>
                                          <p:attrName>style.visibility</p:attrName>
                                        </p:attrNameLst>
                                      </p:cBhvr>
                                      <p:to>
                                        <p:strVal val="visible"/>
                                      </p:to>
                                    </p:set>
                                    <p:animEffect filter="fade" transition="in">
                                      <p:cBhvr>
                                        <p:cTn dur="1000"/>
                                        <p:tgtEl>
                                          <p:spTgt spid="4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xEl>
                                              <p:pRg end="4" st="4"/>
                                            </p:txEl>
                                          </p:spTgt>
                                        </p:tgtEl>
                                        <p:attrNameLst>
                                          <p:attrName>style.visibility</p:attrName>
                                        </p:attrNameLst>
                                      </p:cBhvr>
                                      <p:to>
                                        <p:strVal val="visible"/>
                                      </p:to>
                                    </p:set>
                                    <p:animEffect filter="fade" transition="in">
                                      <p:cBhvr>
                                        <p:cTn dur="1000"/>
                                        <p:tgtEl>
                                          <p:spTgt spid="49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2"/>
          <p:cNvSpPr txBox="1"/>
          <p:nvPr>
            <p:ph type="title"/>
          </p:nvPr>
        </p:nvSpPr>
        <p:spPr>
          <a:xfrm>
            <a:off x="272100" y="1734488"/>
            <a:ext cx="8599800" cy="114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Thank you for joining us on-board</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2"/>
          <p:cNvSpPr/>
          <p:nvPr/>
        </p:nvSpPr>
        <p:spPr>
          <a:xfrm>
            <a:off x="742190" y="818573"/>
            <a:ext cx="2166841" cy="3506371"/>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a:off x="-119844" y="-233142"/>
            <a:ext cx="10042375" cy="5592925"/>
          </a:xfrm>
          <a:custGeom>
            <a:rect b="b" l="l" r="r" t="t"/>
            <a:pathLst>
              <a:path extrusionOk="0" h="223717" w="401695">
                <a:moveTo>
                  <a:pt x="37978" y="217721"/>
                </a:moveTo>
                <a:cubicBezTo>
                  <a:pt x="-21576" y="207014"/>
                  <a:pt x="3820" y="173034"/>
                  <a:pt x="15678" y="154539"/>
                </a:cubicBezTo>
                <a:cubicBezTo>
                  <a:pt x="27536" y="136045"/>
                  <a:pt x="94612" y="125514"/>
                  <a:pt x="109124" y="106754"/>
                </a:cubicBezTo>
                <a:cubicBezTo>
                  <a:pt x="123637" y="87994"/>
                  <a:pt x="79701" y="54102"/>
                  <a:pt x="102753" y="41979"/>
                </a:cubicBezTo>
                <a:cubicBezTo>
                  <a:pt x="125805" y="29856"/>
                  <a:pt x="207569" y="40032"/>
                  <a:pt x="247434" y="34015"/>
                </a:cubicBezTo>
                <a:cubicBezTo>
                  <a:pt x="287299" y="27998"/>
                  <a:pt x="319023" y="10034"/>
                  <a:pt x="341942" y="5875"/>
                </a:cubicBezTo>
                <a:cubicBezTo>
                  <a:pt x="364861" y="1716"/>
                  <a:pt x="374993" y="-6292"/>
                  <a:pt x="384948" y="9061"/>
                </a:cubicBezTo>
                <a:cubicBezTo>
                  <a:pt x="394903" y="24414"/>
                  <a:pt x="401496" y="66491"/>
                  <a:pt x="401673" y="97993"/>
                </a:cubicBezTo>
                <a:cubicBezTo>
                  <a:pt x="401850" y="129496"/>
                  <a:pt x="390789" y="177944"/>
                  <a:pt x="386010" y="198076"/>
                </a:cubicBezTo>
                <a:cubicBezTo>
                  <a:pt x="381232" y="218208"/>
                  <a:pt x="431007" y="215509"/>
                  <a:pt x="373002" y="218783"/>
                </a:cubicBezTo>
                <a:cubicBezTo>
                  <a:pt x="314997" y="222057"/>
                  <a:pt x="97532" y="228428"/>
                  <a:pt x="37978" y="217721"/>
                </a:cubicBezTo>
                <a:close/>
              </a:path>
            </a:pathLst>
          </a:custGeom>
          <a:noFill/>
          <a:ln cap="flat" cmpd="sng" w="28575">
            <a:solidFill>
              <a:schemeClr val="dk2"/>
            </a:solidFill>
            <a:prstDash val="lgDash"/>
            <a:round/>
            <a:headEnd len="med" w="med" type="none"/>
            <a:tailEnd len="med" w="med" type="none"/>
          </a:ln>
        </p:spPr>
      </p:sp>
      <p:sp>
        <p:nvSpPr>
          <p:cNvPr id="345" name="Google Shape;345;p32"/>
          <p:cNvSpPr txBox="1"/>
          <p:nvPr>
            <p:ph type="title"/>
          </p:nvPr>
        </p:nvSpPr>
        <p:spPr>
          <a:xfrm>
            <a:off x="4048425" y="1635688"/>
            <a:ext cx="4353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1 </a:t>
            </a:r>
            <a:r>
              <a:rPr lang="en" sz="3200"/>
              <a:t>Business</a:t>
            </a:r>
            <a:r>
              <a:rPr lang="en" sz="3200"/>
              <a:t> Problem</a:t>
            </a:r>
            <a:endParaRPr sz="3200"/>
          </a:p>
        </p:txBody>
      </p:sp>
      <p:sp>
        <p:nvSpPr>
          <p:cNvPr id="346" name="Google Shape;346;p32"/>
          <p:cNvSpPr/>
          <p:nvPr/>
        </p:nvSpPr>
        <p:spPr>
          <a:xfrm rot="594583">
            <a:off x="5995425" y="319734"/>
            <a:ext cx="517515" cy="527674"/>
          </a:xfrm>
          <a:custGeom>
            <a:rect b="b" l="l" r="r" t="t"/>
            <a:pathLst>
              <a:path extrusionOk="0" h="34333" w="33672">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3"/>
          <p:cNvSpPr txBox="1"/>
          <p:nvPr>
            <p:ph type="title"/>
          </p:nvPr>
        </p:nvSpPr>
        <p:spPr>
          <a:xfrm>
            <a:off x="540000" y="445025"/>
            <a:ext cx="458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a:t>
            </a:r>
            <a:endParaRPr/>
          </a:p>
        </p:txBody>
      </p:sp>
      <p:grpSp>
        <p:nvGrpSpPr>
          <p:cNvPr id="352" name="Google Shape;352;p33"/>
          <p:cNvGrpSpPr/>
          <p:nvPr/>
        </p:nvGrpSpPr>
        <p:grpSpPr>
          <a:xfrm>
            <a:off x="4151412" y="1828821"/>
            <a:ext cx="4031451" cy="2650975"/>
            <a:chOff x="235800" y="830650"/>
            <a:chExt cx="6978450" cy="4588844"/>
          </a:xfrm>
        </p:grpSpPr>
        <p:sp>
          <p:nvSpPr>
            <p:cNvPr id="353" name="Google Shape;353;p33"/>
            <p:cNvSpPr/>
            <p:nvPr/>
          </p:nvSpPr>
          <p:spPr>
            <a:xfrm>
              <a:off x="235800" y="1224769"/>
              <a:ext cx="2592225" cy="4194725"/>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cap="flat" cmpd="sng" w="9525">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p:nvPr/>
          </p:nvSpPr>
          <p:spPr>
            <a:xfrm>
              <a:off x="2370225" y="830650"/>
              <a:ext cx="1016975" cy="1158500"/>
            </a:xfrm>
            <a:custGeom>
              <a:rect b="b" l="l" r="r" t="t"/>
              <a:pathLst>
                <a:path extrusionOk="0" h="46340" w="40679">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cap="flat" cmpd="sng" w="9525">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p:cNvSpPr/>
            <p:nvPr/>
          </p:nvSpPr>
          <p:spPr>
            <a:xfrm>
              <a:off x="3143325" y="1089650"/>
              <a:ext cx="4064350" cy="3503975"/>
            </a:xfrm>
            <a:custGeom>
              <a:rect b="b" l="l" r="r" t="t"/>
              <a:pathLst>
                <a:path extrusionOk="0" h="140159" w="162574">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cap="flat" cmpd="sng" w="9525">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p:cNvSpPr/>
            <p:nvPr/>
          </p:nvSpPr>
          <p:spPr>
            <a:xfrm>
              <a:off x="6146600" y="3671525"/>
              <a:ext cx="342925" cy="189500"/>
            </a:xfrm>
            <a:custGeom>
              <a:rect b="b" l="l" r="r" t="t"/>
              <a:pathLst>
                <a:path extrusionOk="0" h="7580" w="13717">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cap="flat" cmpd="sng" w="9525">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3"/>
            <p:cNvSpPr/>
            <p:nvPr/>
          </p:nvSpPr>
          <p:spPr>
            <a:xfrm>
              <a:off x="5901600" y="3652500"/>
              <a:ext cx="558700" cy="402875"/>
            </a:xfrm>
            <a:custGeom>
              <a:rect b="b" l="l" r="r" t="t"/>
              <a:pathLst>
                <a:path extrusionOk="0" h="16115" w="22348">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cap="flat" cmpd="sng" w="9525">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
            <p:cNvSpPr/>
            <p:nvPr/>
          </p:nvSpPr>
          <p:spPr>
            <a:xfrm>
              <a:off x="6249675" y="4061675"/>
              <a:ext cx="964575" cy="811125"/>
            </a:xfrm>
            <a:custGeom>
              <a:rect b="b" l="l" r="r" t="t"/>
              <a:pathLst>
                <a:path extrusionOk="0" h="32445" w="38583">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cap="flat" cmpd="sng" w="9525">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33"/>
          <p:cNvSpPr txBox="1"/>
          <p:nvPr/>
        </p:nvSpPr>
        <p:spPr>
          <a:xfrm>
            <a:off x="1428850" y="1245900"/>
            <a:ext cx="2528400" cy="6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424180"/>
                </a:solidFill>
                <a:latin typeface="Montserrat"/>
                <a:ea typeface="Montserrat"/>
                <a:cs typeface="Montserrat"/>
                <a:sym typeface="Montserrat"/>
              </a:rPr>
              <a:t>20-25K flights delayed</a:t>
            </a:r>
            <a:endParaRPr b="1">
              <a:solidFill>
                <a:srgbClr val="424180"/>
              </a:solidFill>
              <a:latin typeface="Montserrat"/>
              <a:ea typeface="Montserrat"/>
              <a:cs typeface="Montserrat"/>
              <a:sym typeface="Montserrat"/>
            </a:endParaRPr>
          </a:p>
        </p:txBody>
      </p:sp>
      <p:sp>
        <p:nvSpPr>
          <p:cNvPr id="360" name="Google Shape;360;p33"/>
          <p:cNvSpPr txBox="1"/>
          <p:nvPr/>
        </p:nvSpPr>
        <p:spPr>
          <a:xfrm>
            <a:off x="1428850" y="1580800"/>
            <a:ext cx="2493300" cy="6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Due to many factors such as bad weather, technical issues, air and ground congestion etc.</a:t>
            </a:r>
            <a:endParaRPr sz="1200">
              <a:solidFill>
                <a:schemeClr val="dk2"/>
              </a:solidFill>
              <a:latin typeface="Montserrat"/>
              <a:ea typeface="Montserrat"/>
              <a:cs typeface="Montserrat"/>
              <a:sym typeface="Montserrat"/>
            </a:endParaRPr>
          </a:p>
        </p:txBody>
      </p:sp>
      <p:sp>
        <p:nvSpPr>
          <p:cNvPr id="361" name="Google Shape;361;p33"/>
          <p:cNvSpPr txBox="1"/>
          <p:nvPr/>
        </p:nvSpPr>
        <p:spPr>
          <a:xfrm>
            <a:off x="1428854" y="3546200"/>
            <a:ext cx="24669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424180"/>
                </a:solidFill>
                <a:latin typeface="Montserrat"/>
                <a:ea typeface="Montserrat"/>
                <a:cs typeface="Montserrat"/>
                <a:sym typeface="Montserrat"/>
              </a:rPr>
              <a:t>Factors which have an impact on delays </a:t>
            </a:r>
            <a:endParaRPr b="1">
              <a:solidFill>
                <a:srgbClr val="424180"/>
              </a:solidFill>
              <a:latin typeface="Montserrat"/>
              <a:ea typeface="Montserrat"/>
              <a:cs typeface="Montserrat"/>
              <a:sym typeface="Montserrat"/>
            </a:endParaRPr>
          </a:p>
        </p:txBody>
      </p:sp>
      <p:sp>
        <p:nvSpPr>
          <p:cNvPr id="362" name="Google Shape;362;p33"/>
          <p:cNvSpPr txBox="1"/>
          <p:nvPr/>
        </p:nvSpPr>
        <p:spPr>
          <a:xfrm>
            <a:off x="1428950" y="4054850"/>
            <a:ext cx="2532600" cy="6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Montserrat"/>
                <a:ea typeface="Montserrat"/>
                <a:cs typeface="Montserrat"/>
                <a:sym typeface="Montserrat"/>
              </a:rPr>
              <a:t>Finding which factors have a significant impacts will lead to a start in a solution for the airline industry</a:t>
            </a:r>
            <a:endParaRPr sz="12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accent1"/>
              </a:solidFill>
              <a:latin typeface="Montserrat"/>
              <a:ea typeface="Montserrat"/>
              <a:cs typeface="Montserrat"/>
              <a:sym typeface="Montserrat"/>
            </a:endParaRPr>
          </a:p>
        </p:txBody>
      </p:sp>
      <p:sp>
        <p:nvSpPr>
          <p:cNvPr id="363" name="Google Shape;363;p33"/>
          <p:cNvSpPr txBox="1"/>
          <p:nvPr/>
        </p:nvSpPr>
        <p:spPr>
          <a:xfrm flipH="1">
            <a:off x="1428938" y="2454850"/>
            <a:ext cx="25326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24180"/>
                </a:solidFill>
                <a:latin typeface="Montserrat"/>
                <a:ea typeface="Montserrat"/>
                <a:cs typeface="Montserrat"/>
                <a:sym typeface="Montserrat"/>
              </a:rPr>
              <a:t>Airlines lose $</a:t>
            </a:r>
            <a:endParaRPr b="1">
              <a:solidFill>
                <a:srgbClr val="424180"/>
              </a:solidFill>
              <a:latin typeface="Montserrat"/>
              <a:ea typeface="Montserrat"/>
              <a:cs typeface="Montserrat"/>
              <a:sym typeface="Montserrat"/>
            </a:endParaRPr>
          </a:p>
          <a:p>
            <a:pPr indent="0" lvl="0" marL="0" rtl="0" algn="l">
              <a:spcBef>
                <a:spcPts val="1600"/>
              </a:spcBef>
              <a:spcAft>
                <a:spcPts val="0"/>
              </a:spcAft>
              <a:buNone/>
            </a:pPr>
            <a:r>
              <a:t/>
            </a:r>
            <a:endParaRPr b="1">
              <a:solidFill>
                <a:srgbClr val="424180"/>
              </a:solidFill>
              <a:latin typeface="Montserrat"/>
              <a:ea typeface="Montserrat"/>
              <a:cs typeface="Montserrat"/>
              <a:sym typeface="Montserrat"/>
            </a:endParaRPr>
          </a:p>
          <a:p>
            <a:pPr indent="0" lvl="0" marL="0" rtl="0" algn="l">
              <a:spcBef>
                <a:spcPts val="1600"/>
              </a:spcBef>
              <a:spcAft>
                <a:spcPts val="1600"/>
              </a:spcAft>
              <a:buNone/>
            </a:pPr>
            <a:r>
              <a:t/>
            </a:r>
            <a:endParaRPr b="1">
              <a:solidFill>
                <a:srgbClr val="424180"/>
              </a:solidFill>
              <a:latin typeface="Montserrat"/>
              <a:ea typeface="Montserrat"/>
              <a:cs typeface="Montserrat"/>
              <a:sym typeface="Montserrat"/>
            </a:endParaRPr>
          </a:p>
        </p:txBody>
      </p:sp>
      <p:sp>
        <p:nvSpPr>
          <p:cNvPr id="364" name="Google Shape;364;p33"/>
          <p:cNvSpPr txBox="1"/>
          <p:nvPr/>
        </p:nvSpPr>
        <p:spPr>
          <a:xfrm flipH="1">
            <a:off x="1428991" y="2789750"/>
            <a:ext cx="2475600" cy="6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Airline companies incur huge losses due to flight delays</a:t>
            </a:r>
            <a:endParaRPr sz="1200">
              <a:solidFill>
                <a:schemeClr val="dk2"/>
              </a:solidFill>
              <a:latin typeface="Montserrat"/>
              <a:ea typeface="Montserrat"/>
              <a:cs typeface="Montserrat"/>
              <a:sym typeface="Montserrat"/>
            </a:endParaRPr>
          </a:p>
        </p:txBody>
      </p:sp>
      <p:sp>
        <p:nvSpPr>
          <p:cNvPr id="365" name="Google Shape;365;p33"/>
          <p:cNvSpPr/>
          <p:nvPr/>
        </p:nvSpPr>
        <p:spPr>
          <a:xfrm flipH="1">
            <a:off x="962469" y="1402277"/>
            <a:ext cx="242442" cy="356769"/>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flipH="1">
            <a:off x="4516473" y="2682595"/>
            <a:ext cx="178589" cy="262805"/>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flipH="1">
            <a:off x="6407973" y="2551195"/>
            <a:ext cx="178589" cy="262805"/>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p:nvPr/>
        </p:nvSpPr>
        <p:spPr>
          <a:xfrm flipH="1">
            <a:off x="962469" y="2600727"/>
            <a:ext cx="242442" cy="356769"/>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3"/>
          <p:cNvSpPr/>
          <p:nvPr/>
        </p:nvSpPr>
        <p:spPr>
          <a:xfrm flipH="1">
            <a:off x="962469" y="3681577"/>
            <a:ext cx="242442" cy="356769"/>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p:nvPr/>
        </p:nvSpPr>
        <p:spPr>
          <a:xfrm flipH="1">
            <a:off x="5339448" y="3485245"/>
            <a:ext cx="178589" cy="262805"/>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3"/>
          <p:cNvSpPr/>
          <p:nvPr/>
        </p:nvSpPr>
        <p:spPr>
          <a:xfrm flipH="1">
            <a:off x="7430048" y="2907970"/>
            <a:ext cx="178589" cy="262805"/>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3"/>
          <p:cNvSpPr/>
          <p:nvPr/>
        </p:nvSpPr>
        <p:spPr>
          <a:xfrm flipH="1">
            <a:off x="6281873" y="3546195"/>
            <a:ext cx="178589" cy="262805"/>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3"/>
          <p:cNvSpPr/>
          <p:nvPr/>
        </p:nvSpPr>
        <p:spPr>
          <a:xfrm flipH="1">
            <a:off x="7808348" y="3607820"/>
            <a:ext cx="178589" cy="262805"/>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4"/>
          <p:cNvSpPr/>
          <p:nvPr/>
        </p:nvSpPr>
        <p:spPr>
          <a:xfrm>
            <a:off x="742190" y="818573"/>
            <a:ext cx="2166841" cy="3506371"/>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a:off x="-119844" y="-233142"/>
            <a:ext cx="10042375" cy="5592925"/>
          </a:xfrm>
          <a:custGeom>
            <a:rect b="b" l="l" r="r" t="t"/>
            <a:pathLst>
              <a:path extrusionOk="0" h="223717" w="401695">
                <a:moveTo>
                  <a:pt x="37978" y="217721"/>
                </a:moveTo>
                <a:cubicBezTo>
                  <a:pt x="-21576" y="207014"/>
                  <a:pt x="3820" y="173034"/>
                  <a:pt x="15678" y="154539"/>
                </a:cubicBezTo>
                <a:cubicBezTo>
                  <a:pt x="27536" y="136045"/>
                  <a:pt x="94612" y="125514"/>
                  <a:pt x="109124" y="106754"/>
                </a:cubicBezTo>
                <a:cubicBezTo>
                  <a:pt x="123637" y="87994"/>
                  <a:pt x="79701" y="54102"/>
                  <a:pt x="102753" y="41979"/>
                </a:cubicBezTo>
                <a:cubicBezTo>
                  <a:pt x="125805" y="29856"/>
                  <a:pt x="207569" y="40032"/>
                  <a:pt x="247434" y="34015"/>
                </a:cubicBezTo>
                <a:cubicBezTo>
                  <a:pt x="287299" y="27998"/>
                  <a:pt x="319023" y="10034"/>
                  <a:pt x="341942" y="5875"/>
                </a:cubicBezTo>
                <a:cubicBezTo>
                  <a:pt x="364861" y="1716"/>
                  <a:pt x="374993" y="-6292"/>
                  <a:pt x="384948" y="9061"/>
                </a:cubicBezTo>
                <a:cubicBezTo>
                  <a:pt x="394903" y="24414"/>
                  <a:pt x="401496" y="66491"/>
                  <a:pt x="401673" y="97993"/>
                </a:cubicBezTo>
                <a:cubicBezTo>
                  <a:pt x="401850" y="129496"/>
                  <a:pt x="390789" y="177944"/>
                  <a:pt x="386010" y="198076"/>
                </a:cubicBezTo>
                <a:cubicBezTo>
                  <a:pt x="381232" y="218208"/>
                  <a:pt x="431007" y="215509"/>
                  <a:pt x="373002" y="218783"/>
                </a:cubicBezTo>
                <a:cubicBezTo>
                  <a:pt x="314997" y="222057"/>
                  <a:pt x="97532" y="228428"/>
                  <a:pt x="37978" y="217721"/>
                </a:cubicBezTo>
                <a:close/>
              </a:path>
            </a:pathLst>
          </a:custGeom>
          <a:noFill/>
          <a:ln cap="flat" cmpd="sng" w="28575">
            <a:solidFill>
              <a:schemeClr val="dk2"/>
            </a:solidFill>
            <a:prstDash val="lgDash"/>
            <a:round/>
            <a:headEnd len="med" w="med" type="none"/>
            <a:tailEnd len="med" w="med" type="none"/>
          </a:ln>
        </p:spPr>
      </p:sp>
      <p:sp>
        <p:nvSpPr>
          <p:cNvPr id="380" name="Google Shape;380;p34"/>
          <p:cNvSpPr txBox="1"/>
          <p:nvPr>
            <p:ph type="title"/>
          </p:nvPr>
        </p:nvSpPr>
        <p:spPr>
          <a:xfrm>
            <a:off x="4048425" y="1635688"/>
            <a:ext cx="4353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2 Analysis</a:t>
            </a:r>
            <a:endParaRPr sz="4400"/>
          </a:p>
        </p:txBody>
      </p:sp>
      <p:sp>
        <p:nvSpPr>
          <p:cNvPr id="381" name="Google Shape;381;p34"/>
          <p:cNvSpPr/>
          <p:nvPr/>
        </p:nvSpPr>
        <p:spPr>
          <a:xfrm rot="594583">
            <a:off x="5995425" y="319734"/>
            <a:ext cx="517515" cy="527674"/>
          </a:xfrm>
          <a:custGeom>
            <a:rect b="b" l="l" r="r" t="t"/>
            <a:pathLst>
              <a:path extrusionOk="0" h="34333" w="33672">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5"/>
          <p:cNvSpPr/>
          <p:nvPr/>
        </p:nvSpPr>
        <p:spPr>
          <a:xfrm rot="-164290">
            <a:off x="-1571719" y="1924793"/>
            <a:ext cx="11463562" cy="4112906"/>
          </a:xfrm>
          <a:custGeom>
            <a:rect b="b" l="l" r="r" t="t"/>
            <a:pathLst>
              <a:path extrusionOk="0" h="172759" w="453529">
                <a:moveTo>
                  <a:pt x="26284" y="3202"/>
                </a:moveTo>
                <a:cubicBezTo>
                  <a:pt x="41858" y="-14319"/>
                  <a:pt x="94688" y="45722"/>
                  <a:pt x="130084" y="52049"/>
                </a:cubicBezTo>
                <a:cubicBezTo>
                  <a:pt x="165480" y="58376"/>
                  <a:pt x="199239" y="40545"/>
                  <a:pt x="238661" y="41164"/>
                </a:cubicBezTo>
                <a:cubicBezTo>
                  <a:pt x="278083" y="41783"/>
                  <a:pt x="335248" y="58331"/>
                  <a:pt x="366618" y="55765"/>
                </a:cubicBezTo>
                <a:cubicBezTo>
                  <a:pt x="397988" y="53199"/>
                  <a:pt x="417898" y="9618"/>
                  <a:pt x="426880" y="25767"/>
                </a:cubicBezTo>
                <a:cubicBezTo>
                  <a:pt x="435862" y="41917"/>
                  <a:pt x="485549" y="130761"/>
                  <a:pt x="420509" y="152662"/>
                </a:cubicBezTo>
                <a:cubicBezTo>
                  <a:pt x="355469" y="174563"/>
                  <a:pt x="102342" y="182085"/>
                  <a:pt x="36638" y="157175"/>
                </a:cubicBezTo>
                <a:cubicBezTo>
                  <a:pt x="-29066" y="132265"/>
                  <a:pt x="10710" y="20723"/>
                  <a:pt x="26284" y="3202"/>
                </a:cubicBezTo>
                <a:close/>
              </a:path>
            </a:pathLst>
          </a:custGeom>
          <a:noFill/>
          <a:ln cap="flat" cmpd="sng" w="19050">
            <a:solidFill>
              <a:schemeClr val="dk2"/>
            </a:solidFill>
            <a:prstDash val="lgDash"/>
            <a:round/>
            <a:headEnd len="med" w="med" type="none"/>
            <a:tailEnd len="med" w="med" type="none"/>
          </a:ln>
        </p:spPr>
      </p:sp>
      <p:sp>
        <p:nvSpPr>
          <p:cNvPr id="387" name="Google Shape;387;p35"/>
          <p:cNvSpPr txBox="1"/>
          <p:nvPr>
            <p:ph type="title"/>
          </p:nvPr>
        </p:nvSpPr>
        <p:spPr>
          <a:xfrm>
            <a:off x="540000" y="445025"/>
            <a:ext cx="458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88" name="Google Shape;388;p35"/>
          <p:cNvSpPr txBox="1"/>
          <p:nvPr/>
        </p:nvSpPr>
        <p:spPr>
          <a:xfrm>
            <a:off x="-46725" y="3151425"/>
            <a:ext cx="18351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800">
                <a:solidFill>
                  <a:srgbClr val="424180"/>
                </a:solidFill>
                <a:latin typeface="Montserrat"/>
                <a:ea typeface="Montserrat"/>
                <a:cs typeface="Montserrat"/>
                <a:sym typeface="Montserrat"/>
              </a:rPr>
              <a:t>Exploratory Analysis</a:t>
            </a:r>
            <a:endParaRPr b="1" sz="1800">
              <a:solidFill>
                <a:srgbClr val="424180"/>
              </a:solidFill>
              <a:latin typeface="Montserrat"/>
              <a:ea typeface="Montserrat"/>
              <a:cs typeface="Montserrat"/>
              <a:sym typeface="Montserrat"/>
            </a:endParaRPr>
          </a:p>
        </p:txBody>
      </p:sp>
      <p:sp>
        <p:nvSpPr>
          <p:cNvPr id="389" name="Google Shape;389;p35"/>
          <p:cNvSpPr txBox="1"/>
          <p:nvPr/>
        </p:nvSpPr>
        <p:spPr>
          <a:xfrm>
            <a:off x="1675650" y="3581300"/>
            <a:ext cx="18351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800">
                <a:solidFill>
                  <a:srgbClr val="424180"/>
                </a:solidFill>
                <a:latin typeface="Montserrat"/>
                <a:ea typeface="Montserrat"/>
                <a:cs typeface="Montserrat"/>
                <a:sym typeface="Montserrat"/>
              </a:rPr>
              <a:t>Linear Regression</a:t>
            </a:r>
            <a:endParaRPr b="1" sz="1800">
              <a:solidFill>
                <a:srgbClr val="424180"/>
              </a:solidFill>
              <a:latin typeface="Montserrat"/>
              <a:ea typeface="Montserrat"/>
              <a:cs typeface="Montserrat"/>
              <a:sym typeface="Montserrat"/>
            </a:endParaRPr>
          </a:p>
        </p:txBody>
      </p:sp>
      <p:sp>
        <p:nvSpPr>
          <p:cNvPr id="390" name="Google Shape;390;p35"/>
          <p:cNvSpPr txBox="1"/>
          <p:nvPr/>
        </p:nvSpPr>
        <p:spPr>
          <a:xfrm>
            <a:off x="3509100" y="3187850"/>
            <a:ext cx="1835100" cy="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800">
                <a:solidFill>
                  <a:srgbClr val="424180"/>
                </a:solidFill>
                <a:latin typeface="Montserrat"/>
                <a:ea typeface="Montserrat"/>
                <a:cs typeface="Montserrat"/>
                <a:sym typeface="Montserrat"/>
              </a:rPr>
              <a:t>Logistic Regression</a:t>
            </a:r>
            <a:endParaRPr b="1" sz="1800">
              <a:solidFill>
                <a:srgbClr val="424180"/>
              </a:solidFill>
              <a:latin typeface="Montserrat"/>
              <a:ea typeface="Montserrat"/>
              <a:cs typeface="Montserrat"/>
              <a:sym typeface="Montserrat"/>
            </a:endParaRPr>
          </a:p>
        </p:txBody>
      </p:sp>
      <p:sp>
        <p:nvSpPr>
          <p:cNvPr id="391" name="Google Shape;391;p35"/>
          <p:cNvSpPr txBox="1"/>
          <p:nvPr/>
        </p:nvSpPr>
        <p:spPr>
          <a:xfrm>
            <a:off x="5342525" y="3274400"/>
            <a:ext cx="18351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800">
                <a:solidFill>
                  <a:srgbClr val="424180"/>
                </a:solidFill>
                <a:latin typeface="Montserrat"/>
                <a:ea typeface="Montserrat"/>
                <a:cs typeface="Montserrat"/>
                <a:sym typeface="Montserrat"/>
              </a:rPr>
              <a:t>Regression Tree</a:t>
            </a:r>
            <a:endParaRPr b="1" sz="1800">
              <a:solidFill>
                <a:srgbClr val="424180"/>
              </a:solidFill>
              <a:latin typeface="Montserrat"/>
              <a:ea typeface="Montserrat"/>
              <a:cs typeface="Montserrat"/>
              <a:sym typeface="Montserrat"/>
            </a:endParaRPr>
          </a:p>
        </p:txBody>
      </p:sp>
      <p:sp>
        <p:nvSpPr>
          <p:cNvPr id="392" name="Google Shape;392;p35"/>
          <p:cNvSpPr/>
          <p:nvPr/>
        </p:nvSpPr>
        <p:spPr>
          <a:xfrm>
            <a:off x="337875" y="2578725"/>
            <a:ext cx="1065900" cy="572700"/>
          </a:xfrm>
          <a:prstGeom prst="roundRect">
            <a:avLst>
              <a:gd fmla="val 16667" name="adj"/>
            </a:avLst>
          </a:prstGeom>
          <a:solidFill>
            <a:srgbClr val="5C71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Montserrat"/>
                <a:ea typeface="Montserrat"/>
                <a:cs typeface="Montserrat"/>
                <a:sym typeface="Montserrat"/>
              </a:rPr>
              <a:t>1</a:t>
            </a:r>
            <a:endParaRPr b="1" sz="1800">
              <a:solidFill>
                <a:srgbClr val="FFFFFF"/>
              </a:solidFill>
              <a:latin typeface="Montserrat"/>
              <a:ea typeface="Montserrat"/>
              <a:cs typeface="Montserrat"/>
              <a:sym typeface="Montserrat"/>
            </a:endParaRPr>
          </a:p>
        </p:txBody>
      </p:sp>
      <p:sp>
        <p:nvSpPr>
          <p:cNvPr id="393" name="Google Shape;393;p35"/>
          <p:cNvSpPr/>
          <p:nvPr/>
        </p:nvSpPr>
        <p:spPr>
          <a:xfrm>
            <a:off x="2060241" y="2896725"/>
            <a:ext cx="1065900" cy="572700"/>
          </a:xfrm>
          <a:prstGeom prst="roundRect">
            <a:avLst>
              <a:gd fmla="val 16667" name="adj"/>
            </a:avLst>
          </a:prstGeom>
          <a:solidFill>
            <a:srgbClr val="5C71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2</a:t>
            </a:r>
            <a:endParaRPr b="1" sz="4900">
              <a:solidFill>
                <a:srgbClr val="FFFFFF"/>
              </a:solidFill>
              <a:latin typeface="Montserrat"/>
              <a:ea typeface="Montserrat"/>
              <a:cs typeface="Montserrat"/>
              <a:sym typeface="Montserrat"/>
            </a:endParaRPr>
          </a:p>
        </p:txBody>
      </p:sp>
      <p:sp>
        <p:nvSpPr>
          <p:cNvPr id="394" name="Google Shape;394;p35"/>
          <p:cNvSpPr/>
          <p:nvPr/>
        </p:nvSpPr>
        <p:spPr>
          <a:xfrm>
            <a:off x="3893695" y="2578725"/>
            <a:ext cx="1065900" cy="572700"/>
          </a:xfrm>
          <a:prstGeom prst="roundRect">
            <a:avLst>
              <a:gd fmla="val 16667" name="adj"/>
            </a:avLst>
          </a:prstGeom>
          <a:solidFill>
            <a:srgbClr val="5C71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3</a:t>
            </a:r>
            <a:endParaRPr b="1" sz="4900">
              <a:solidFill>
                <a:srgbClr val="FFFFFF"/>
              </a:solidFill>
              <a:latin typeface="Montserrat"/>
              <a:ea typeface="Montserrat"/>
              <a:cs typeface="Montserrat"/>
              <a:sym typeface="Montserrat"/>
            </a:endParaRPr>
          </a:p>
        </p:txBody>
      </p:sp>
      <p:sp>
        <p:nvSpPr>
          <p:cNvPr id="395" name="Google Shape;395;p35"/>
          <p:cNvSpPr/>
          <p:nvPr/>
        </p:nvSpPr>
        <p:spPr>
          <a:xfrm>
            <a:off x="5727123" y="2615175"/>
            <a:ext cx="1065900" cy="572700"/>
          </a:xfrm>
          <a:prstGeom prst="roundRect">
            <a:avLst>
              <a:gd fmla="val 16667" name="adj"/>
            </a:avLst>
          </a:prstGeom>
          <a:solidFill>
            <a:srgbClr val="5C71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4</a:t>
            </a:r>
            <a:endParaRPr b="1" sz="4900">
              <a:solidFill>
                <a:srgbClr val="FFFFFF"/>
              </a:solidFill>
              <a:latin typeface="Montserrat"/>
              <a:ea typeface="Montserrat"/>
              <a:cs typeface="Montserrat"/>
              <a:sym typeface="Montserrat"/>
            </a:endParaRPr>
          </a:p>
        </p:txBody>
      </p:sp>
      <p:sp>
        <p:nvSpPr>
          <p:cNvPr id="396" name="Google Shape;396;p35"/>
          <p:cNvSpPr txBox="1"/>
          <p:nvPr/>
        </p:nvSpPr>
        <p:spPr>
          <a:xfrm>
            <a:off x="7237225" y="3364425"/>
            <a:ext cx="1835100" cy="9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800">
                <a:solidFill>
                  <a:srgbClr val="424180"/>
                </a:solidFill>
                <a:latin typeface="Montserrat"/>
                <a:ea typeface="Montserrat"/>
                <a:cs typeface="Montserrat"/>
                <a:sym typeface="Montserrat"/>
              </a:rPr>
              <a:t>Support Vector Machine</a:t>
            </a:r>
            <a:endParaRPr b="1" sz="1800">
              <a:solidFill>
                <a:srgbClr val="424180"/>
              </a:solidFill>
              <a:latin typeface="Montserrat"/>
              <a:ea typeface="Montserrat"/>
              <a:cs typeface="Montserrat"/>
              <a:sym typeface="Montserrat"/>
            </a:endParaRPr>
          </a:p>
        </p:txBody>
      </p:sp>
      <p:sp>
        <p:nvSpPr>
          <p:cNvPr id="397" name="Google Shape;397;p35"/>
          <p:cNvSpPr/>
          <p:nvPr/>
        </p:nvSpPr>
        <p:spPr>
          <a:xfrm>
            <a:off x="7621820" y="2578725"/>
            <a:ext cx="1065900" cy="572700"/>
          </a:xfrm>
          <a:prstGeom prst="roundRect">
            <a:avLst>
              <a:gd fmla="val 16667" name="adj"/>
            </a:avLst>
          </a:prstGeom>
          <a:solidFill>
            <a:srgbClr val="5C71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5</a:t>
            </a:r>
            <a:endParaRPr b="1" sz="4900">
              <a:solidFill>
                <a:srgbClr val="FFFFFF"/>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6"/>
          <p:cNvSpPr/>
          <p:nvPr/>
        </p:nvSpPr>
        <p:spPr>
          <a:xfrm>
            <a:off x="742190" y="818573"/>
            <a:ext cx="2166841" cy="3506371"/>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119844" y="-233142"/>
            <a:ext cx="10042375" cy="5592925"/>
          </a:xfrm>
          <a:custGeom>
            <a:rect b="b" l="l" r="r" t="t"/>
            <a:pathLst>
              <a:path extrusionOk="0" h="223717" w="401695">
                <a:moveTo>
                  <a:pt x="37978" y="217721"/>
                </a:moveTo>
                <a:cubicBezTo>
                  <a:pt x="-21576" y="207014"/>
                  <a:pt x="3820" y="173034"/>
                  <a:pt x="15678" y="154539"/>
                </a:cubicBezTo>
                <a:cubicBezTo>
                  <a:pt x="27536" y="136045"/>
                  <a:pt x="94612" y="125514"/>
                  <a:pt x="109124" y="106754"/>
                </a:cubicBezTo>
                <a:cubicBezTo>
                  <a:pt x="123637" y="87994"/>
                  <a:pt x="79701" y="54102"/>
                  <a:pt x="102753" y="41979"/>
                </a:cubicBezTo>
                <a:cubicBezTo>
                  <a:pt x="125805" y="29856"/>
                  <a:pt x="207569" y="40032"/>
                  <a:pt x="247434" y="34015"/>
                </a:cubicBezTo>
                <a:cubicBezTo>
                  <a:pt x="287299" y="27998"/>
                  <a:pt x="319023" y="10034"/>
                  <a:pt x="341942" y="5875"/>
                </a:cubicBezTo>
                <a:cubicBezTo>
                  <a:pt x="364861" y="1716"/>
                  <a:pt x="374993" y="-6292"/>
                  <a:pt x="384948" y="9061"/>
                </a:cubicBezTo>
                <a:cubicBezTo>
                  <a:pt x="394903" y="24414"/>
                  <a:pt x="401496" y="66491"/>
                  <a:pt x="401673" y="97993"/>
                </a:cubicBezTo>
                <a:cubicBezTo>
                  <a:pt x="401850" y="129496"/>
                  <a:pt x="390789" y="177944"/>
                  <a:pt x="386010" y="198076"/>
                </a:cubicBezTo>
                <a:cubicBezTo>
                  <a:pt x="381232" y="218208"/>
                  <a:pt x="431007" y="215509"/>
                  <a:pt x="373002" y="218783"/>
                </a:cubicBezTo>
                <a:cubicBezTo>
                  <a:pt x="314997" y="222057"/>
                  <a:pt x="97532" y="228428"/>
                  <a:pt x="37978" y="217721"/>
                </a:cubicBezTo>
                <a:close/>
              </a:path>
            </a:pathLst>
          </a:custGeom>
          <a:noFill/>
          <a:ln cap="flat" cmpd="sng" w="28575">
            <a:solidFill>
              <a:schemeClr val="dk2"/>
            </a:solidFill>
            <a:prstDash val="lgDash"/>
            <a:round/>
            <a:headEnd len="med" w="med" type="none"/>
            <a:tailEnd len="med" w="med" type="none"/>
          </a:ln>
        </p:spPr>
      </p:sp>
      <p:sp>
        <p:nvSpPr>
          <p:cNvPr id="404" name="Google Shape;404;p36"/>
          <p:cNvSpPr txBox="1"/>
          <p:nvPr>
            <p:ph type="title"/>
          </p:nvPr>
        </p:nvSpPr>
        <p:spPr>
          <a:xfrm>
            <a:off x="4048425" y="1635688"/>
            <a:ext cx="4353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3 Results</a:t>
            </a:r>
            <a:endParaRPr sz="4400"/>
          </a:p>
        </p:txBody>
      </p:sp>
      <p:sp>
        <p:nvSpPr>
          <p:cNvPr id="405" name="Google Shape;405;p36"/>
          <p:cNvSpPr/>
          <p:nvPr/>
        </p:nvSpPr>
        <p:spPr>
          <a:xfrm rot="594583">
            <a:off x="5995425" y="319734"/>
            <a:ext cx="517515" cy="527674"/>
          </a:xfrm>
          <a:custGeom>
            <a:rect b="b" l="l" r="r" t="t"/>
            <a:pathLst>
              <a:path extrusionOk="0" h="34333" w="33672">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7"/>
          <p:cNvSpPr txBox="1"/>
          <p:nvPr>
            <p:ph type="title"/>
          </p:nvPr>
        </p:nvSpPr>
        <p:spPr>
          <a:xfrm>
            <a:off x="1152300" y="1734500"/>
            <a:ext cx="6945300" cy="114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Exploratory Analysis</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8"/>
          <p:cNvSpPr txBox="1"/>
          <p:nvPr>
            <p:ph type="title"/>
          </p:nvPr>
        </p:nvSpPr>
        <p:spPr>
          <a:xfrm>
            <a:off x="540000" y="253650"/>
            <a:ext cx="54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Departure Delay Time By Day of Month and Day of Week</a:t>
            </a:r>
            <a:endParaRPr sz="1900"/>
          </a:p>
        </p:txBody>
      </p:sp>
      <p:pic>
        <p:nvPicPr>
          <p:cNvPr id="416" name="Google Shape;416;p38"/>
          <p:cNvPicPr preferRelativeResize="0"/>
          <p:nvPr/>
        </p:nvPicPr>
        <p:blipFill>
          <a:blip r:embed="rId3">
            <a:alphaModFix/>
          </a:blip>
          <a:stretch>
            <a:fillRect/>
          </a:stretch>
        </p:blipFill>
        <p:spPr>
          <a:xfrm>
            <a:off x="1609137" y="1265579"/>
            <a:ext cx="5925725" cy="3801175"/>
          </a:xfrm>
          <a:prstGeom prst="rect">
            <a:avLst/>
          </a:prstGeom>
          <a:noFill/>
          <a:ln>
            <a:noFill/>
          </a:ln>
        </p:spPr>
      </p:pic>
      <p:pic>
        <p:nvPicPr>
          <p:cNvPr id="417" name="Google Shape;417;p38"/>
          <p:cNvPicPr preferRelativeResize="0"/>
          <p:nvPr/>
        </p:nvPicPr>
        <p:blipFill>
          <a:blip r:embed="rId4">
            <a:alphaModFix/>
          </a:blip>
          <a:stretch>
            <a:fillRect/>
          </a:stretch>
        </p:blipFill>
        <p:spPr>
          <a:xfrm>
            <a:off x="1338525" y="1227200"/>
            <a:ext cx="6196350" cy="39512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avel Booking App Pitch Deck by Slidesgo">
  <a:themeElements>
    <a:clrScheme name="Simple Light">
      <a:dk1>
        <a:srgbClr val="FFFFFF"/>
      </a:dk1>
      <a:lt1>
        <a:srgbClr val="FFFFFF"/>
      </a:lt1>
      <a:dk2>
        <a:srgbClr val="5C71E8"/>
      </a:dk2>
      <a:lt2>
        <a:srgbClr val="EFEFEF"/>
      </a:lt2>
      <a:accent1>
        <a:srgbClr val="5C71E8"/>
      </a:accent1>
      <a:accent2>
        <a:srgbClr val="B1BFF9"/>
      </a:accent2>
      <a:accent3>
        <a:srgbClr val="424180"/>
      </a:accent3>
      <a:accent4>
        <a:srgbClr val="B1BFF9"/>
      </a:accent4>
      <a:accent5>
        <a:srgbClr val="7B8CE0"/>
      </a:accent5>
      <a:accent6>
        <a:srgbClr val="424180"/>
      </a:accent6>
      <a:hlink>
        <a:srgbClr val="5C71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