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306" r:id="rId7"/>
    <p:sldId id="296" r:id="rId8"/>
    <p:sldId id="300" r:id="rId9"/>
    <p:sldId id="297" r:id="rId10"/>
    <p:sldId id="298" r:id="rId11"/>
    <p:sldId id="299" r:id="rId12"/>
    <p:sldId id="294" r:id="rId13"/>
    <p:sldId id="301" r:id="rId14"/>
    <p:sldId id="302" r:id="rId15"/>
    <p:sldId id="303" r:id="rId16"/>
    <p:sldId id="305" r:id="rId17"/>
    <p:sldId id="307" r:id="rId18"/>
    <p:sldId id="308" r:id="rId19"/>
    <p:sldId id="310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A475F-C083-6BEC-373B-74774AC450F7}" v="1032" dt="2023-09-18T22:28:29.601"/>
    <p1510:client id="{67DBEE3D-2760-2180-85CD-62ACD74A671C}" v="127" dt="2023-09-18T01:02:56.738"/>
    <p1510:client id="{C2E47995-6696-40CD-96EF-F3285D7F244A}" v="702" dt="2023-09-17T23:16:50.00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-4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7D633-A7F9-4AB3-8E7A-28745102A54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96D6A-AD90-49E1-AE7D-CC01DD308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be comparing 2015 with 2023.</a:t>
          </a:r>
        </a:p>
      </dgm:t>
    </dgm:pt>
    <dgm:pt modelId="{B3EC659D-E281-4FD2-AC0F-8890267D798A}" type="parTrans" cxnId="{09E60401-CAEB-4AC2-A063-5C2C956C8D5A}">
      <dgm:prSet/>
      <dgm:spPr/>
      <dgm:t>
        <a:bodyPr/>
        <a:lstStyle/>
        <a:p>
          <a:endParaRPr lang="en-US"/>
        </a:p>
      </dgm:t>
    </dgm:pt>
    <dgm:pt modelId="{4C58FC52-DE2C-4BD9-9679-7CEDBF32702E}" type="sibTrans" cxnId="{09E60401-CAEB-4AC2-A063-5C2C956C8D5A}">
      <dgm:prSet/>
      <dgm:spPr/>
      <dgm:t>
        <a:bodyPr/>
        <a:lstStyle/>
        <a:p>
          <a:endParaRPr lang="en-US"/>
        </a:p>
      </dgm:t>
    </dgm:pt>
    <dgm:pt modelId="{E68A5916-8114-44A4-8A8C-04E9EF74D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Then, we will looking at trends over the whole period.</a:t>
          </a:r>
        </a:p>
      </dgm:t>
    </dgm:pt>
    <dgm:pt modelId="{EFECFBE6-F352-4475-9F63-9B6D6090EB54}" type="parTrans" cxnId="{5B61ED45-4A0A-4078-A644-114164B9BA33}">
      <dgm:prSet/>
      <dgm:spPr/>
      <dgm:t>
        <a:bodyPr/>
        <a:lstStyle/>
        <a:p>
          <a:endParaRPr lang="en-US"/>
        </a:p>
      </dgm:t>
    </dgm:pt>
    <dgm:pt modelId="{9486B5E1-D05D-4FCC-ACBB-C7050BB35BC2}" type="sibTrans" cxnId="{5B61ED45-4A0A-4078-A644-114164B9BA33}">
      <dgm:prSet/>
      <dgm:spPr/>
      <dgm:t>
        <a:bodyPr/>
        <a:lstStyle/>
        <a:p>
          <a:endParaRPr lang="en-US"/>
        </a:p>
      </dgm:t>
    </dgm:pt>
    <dgm:pt modelId="{E4470B35-C237-499C-B979-52C4D07CFFC5}" type="pres">
      <dgm:prSet presAssocID="{0097D633-A7F9-4AB3-8E7A-28745102A54E}" presName="root" presStyleCnt="0">
        <dgm:presLayoutVars>
          <dgm:dir/>
          <dgm:resizeHandles val="exact"/>
        </dgm:presLayoutVars>
      </dgm:prSet>
      <dgm:spPr/>
    </dgm:pt>
    <dgm:pt modelId="{0DBD9571-B12E-4DA3-A29B-58BD7A0B3E96}" type="pres">
      <dgm:prSet presAssocID="{63296D6A-AD90-49E1-AE7D-CC01DD3083D9}" presName="compNode" presStyleCnt="0"/>
      <dgm:spPr/>
    </dgm:pt>
    <dgm:pt modelId="{16208331-5C3A-4384-8F5D-5208421AFA75}" type="pres">
      <dgm:prSet presAssocID="{63296D6A-AD90-49E1-AE7D-CC01DD3083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FE5BAF9-8C75-4B6D-9C82-0FBC15E702C5}" type="pres">
      <dgm:prSet presAssocID="{63296D6A-AD90-49E1-AE7D-CC01DD3083D9}" presName="spaceRect" presStyleCnt="0"/>
      <dgm:spPr/>
    </dgm:pt>
    <dgm:pt modelId="{3EF9E750-CB1C-439D-9FFA-DE9F13C3A950}" type="pres">
      <dgm:prSet presAssocID="{63296D6A-AD90-49E1-AE7D-CC01DD3083D9}" presName="textRect" presStyleLbl="revTx" presStyleIdx="0" presStyleCnt="2">
        <dgm:presLayoutVars>
          <dgm:chMax val="1"/>
          <dgm:chPref val="1"/>
        </dgm:presLayoutVars>
      </dgm:prSet>
      <dgm:spPr/>
    </dgm:pt>
    <dgm:pt modelId="{A30D792D-19B2-4C45-9642-0DC6EA2BE049}" type="pres">
      <dgm:prSet presAssocID="{4C58FC52-DE2C-4BD9-9679-7CEDBF32702E}" presName="sibTrans" presStyleCnt="0"/>
      <dgm:spPr/>
    </dgm:pt>
    <dgm:pt modelId="{662313B3-382A-4B2D-8612-D59649A006FE}" type="pres">
      <dgm:prSet presAssocID="{E68A5916-8114-44A4-8A8C-04E9EF74D522}" presName="compNode" presStyleCnt="0"/>
      <dgm:spPr/>
    </dgm:pt>
    <dgm:pt modelId="{3D3D499B-BBF4-4674-A461-AA965030EF99}" type="pres">
      <dgm:prSet presAssocID="{E68A5916-8114-44A4-8A8C-04E9EF74D5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8D4AA22-F9C6-4070-98F4-047CBF55B579}" type="pres">
      <dgm:prSet presAssocID="{E68A5916-8114-44A4-8A8C-04E9EF74D522}" presName="spaceRect" presStyleCnt="0"/>
      <dgm:spPr/>
    </dgm:pt>
    <dgm:pt modelId="{311E9E07-8B8B-4763-A1B2-AEE4BA1EAFC8}" type="pres">
      <dgm:prSet presAssocID="{E68A5916-8114-44A4-8A8C-04E9EF74D5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E60401-CAEB-4AC2-A063-5C2C956C8D5A}" srcId="{0097D633-A7F9-4AB3-8E7A-28745102A54E}" destId="{63296D6A-AD90-49E1-AE7D-CC01DD3083D9}" srcOrd="0" destOrd="0" parTransId="{B3EC659D-E281-4FD2-AC0F-8890267D798A}" sibTransId="{4C58FC52-DE2C-4BD9-9679-7CEDBF32702E}"/>
    <dgm:cxn modelId="{0E71B607-A107-40FB-BD9C-CBFA7B8F268D}" type="presOf" srcId="{0097D633-A7F9-4AB3-8E7A-28745102A54E}" destId="{E4470B35-C237-499C-B979-52C4D07CFFC5}" srcOrd="0" destOrd="0" presId="urn:microsoft.com/office/officeart/2018/2/layout/IconLabelList"/>
    <dgm:cxn modelId="{2E49145E-2CF2-4D6E-899C-693FFE40059E}" type="presOf" srcId="{63296D6A-AD90-49E1-AE7D-CC01DD3083D9}" destId="{3EF9E750-CB1C-439D-9FFA-DE9F13C3A950}" srcOrd="0" destOrd="0" presId="urn:microsoft.com/office/officeart/2018/2/layout/IconLabelList"/>
    <dgm:cxn modelId="{5B61ED45-4A0A-4078-A644-114164B9BA33}" srcId="{0097D633-A7F9-4AB3-8E7A-28745102A54E}" destId="{E68A5916-8114-44A4-8A8C-04E9EF74D522}" srcOrd="1" destOrd="0" parTransId="{EFECFBE6-F352-4475-9F63-9B6D6090EB54}" sibTransId="{9486B5E1-D05D-4FCC-ACBB-C7050BB35BC2}"/>
    <dgm:cxn modelId="{F919C9E7-C212-4285-BADB-518706DFBB98}" type="presOf" srcId="{E68A5916-8114-44A4-8A8C-04E9EF74D522}" destId="{311E9E07-8B8B-4763-A1B2-AEE4BA1EAFC8}" srcOrd="0" destOrd="0" presId="urn:microsoft.com/office/officeart/2018/2/layout/IconLabelList"/>
    <dgm:cxn modelId="{3BB3F350-0191-4BF0-AE1E-25A5C8AA65FD}" type="presParOf" srcId="{E4470B35-C237-499C-B979-52C4D07CFFC5}" destId="{0DBD9571-B12E-4DA3-A29B-58BD7A0B3E96}" srcOrd="0" destOrd="0" presId="urn:microsoft.com/office/officeart/2018/2/layout/IconLabelList"/>
    <dgm:cxn modelId="{908C344D-B8DF-4B6E-99B0-2F85A83F1B00}" type="presParOf" srcId="{0DBD9571-B12E-4DA3-A29B-58BD7A0B3E96}" destId="{16208331-5C3A-4384-8F5D-5208421AFA75}" srcOrd="0" destOrd="0" presId="urn:microsoft.com/office/officeart/2018/2/layout/IconLabelList"/>
    <dgm:cxn modelId="{683658E6-ADD3-4A8D-8F8D-F2FFC242CF69}" type="presParOf" srcId="{0DBD9571-B12E-4DA3-A29B-58BD7A0B3E96}" destId="{8FE5BAF9-8C75-4B6D-9C82-0FBC15E702C5}" srcOrd="1" destOrd="0" presId="urn:microsoft.com/office/officeart/2018/2/layout/IconLabelList"/>
    <dgm:cxn modelId="{B612B757-0214-49AF-8BEA-DAEA91E6C4E2}" type="presParOf" srcId="{0DBD9571-B12E-4DA3-A29B-58BD7A0B3E96}" destId="{3EF9E750-CB1C-439D-9FFA-DE9F13C3A950}" srcOrd="2" destOrd="0" presId="urn:microsoft.com/office/officeart/2018/2/layout/IconLabelList"/>
    <dgm:cxn modelId="{AE89F295-4272-4BF0-A924-2422159C5997}" type="presParOf" srcId="{E4470B35-C237-499C-B979-52C4D07CFFC5}" destId="{A30D792D-19B2-4C45-9642-0DC6EA2BE049}" srcOrd="1" destOrd="0" presId="urn:microsoft.com/office/officeart/2018/2/layout/IconLabelList"/>
    <dgm:cxn modelId="{2C7FCDAB-C954-4852-8058-2E619D922CDB}" type="presParOf" srcId="{E4470B35-C237-499C-B979-52C4D07CFFC5}" destId="{662313B3-382A-4B2D-8612-D59649A006FE}" srcOrd="2" destOrd="0" presId="urn:microsoft.com/office/officeart/2018/2/layout/IconLabelList"/>
    <dgm:cxn modelId="{B7D99DAC-17F5-43B6-963B-363E0FEC18D1}" type="presParOf" srcId="{662313B3-382A-4B2D-8612-D59649A006FE}" destId="{3D3D499B-BBF4-4674-A461-AA965030EF99}" srcOrd="0" destOrd="0" presId="urn:microsoft.com/office/officeart/2018/2/layout/IconLabelList"/>
    <dgm:cxn modelId="{714FB58A-9B82-4311-BAB7-865049CF33B5}" type="presParOf" srcId="{662313B3-382A-4B2D-8612-D59649A006FE}" destId="{D8D4AA22-F9C6-4070-98F4-047CBF55B579}" srcOrd="1" destOrd="0" presId="urn:microsoft.com/office/officeart/2018/2/layout/IconLabelList"/>
    <dgm:cxn modelId="{8679CE26-4627-42E1-B62F-65183D882707}" type="presParOf" srcId="{662313B3-382A-4B2D-8612-D59649A006FE}" destId="{311E9E07-8B8B-4763-A1B2-AEE4BA1EAF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08331-5C3A-4384-8F5D-5208421AFA75}">
      <dsp:nvSpPr>
        <dsp:cNvPr id="0" name=""/>
        <dsp:cNvSpPr/>
      </dsp:nvSpPr>
      <dsp:spPr>
        <a:xfrm>
          <a:off x="1430660" y="17715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E750-CB1C-439D-9FFA-DE9F13C3A950}">
      <dsp:nvSpPr>
        <dsp:cNvPr id="0" name=""/>
        <dsp:cNvSpPr/>
      </dsp:nvSpPr>
      <dsp:spPr>
        <a:xfrm>
          <a:off x="285972" y="234874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will be comparing 2015 with 2023.</a:t>
          </a:r>
        </a:p>
      </dsp:txBody>
      <dsp:txXfrm>
        <a:off x="285972" y="2348745"/>
        <a:ext cx="4162500" cy="720000"/>
      </dsp:txXfrm>
    </dsp:sp>
    <dsp:sp modelId="{3D3D499B-BBF4-4674-A461-AA965030EF99}">
      <dsp:nvSpPr>
        <dsp:cNvPr id="0" name=""/>
        <dsp:cNvSpPr/>
      </dsp:nvSpPr>
      <dsp:spPr>
        <a:xfrm>
          <a:off x="6321597" y="17715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E9E07-8B8B-4763-A1B2-AEE4BA1EAFC8}">
      <dsp:nvSpPr>
        <dsp:cNvPr id="0" name=""/>
        <dsp:cNvSpPr/>
      </dsp:nvSpPr>
      <dsp:spPr>
        <a:xfrm>
          <a:off x="5176910" y="234874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Then, we will looking at trends over the whole period.</a:t>
          </a:r>
        </a:p>
      </dsp:txBody>
      <dsp:txXfrm>
        <a:off x="5176910" y="2348745"/>
        <a:ext cx="41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4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0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4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18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51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16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0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85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5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4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7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5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3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dirty="0"/>
              <a:t>AUTOMOBILE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Sarah </a:t>
            </a:r>
            <a:r>
              <a:rPr lang="en-US" dirty="0" err="1"/>
              <a:t>Aisagbon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F4FE8FF4-B803-C8AA-2A2D-939B85C9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F8BE-D1E4-E18D-CF5C-0566BCA5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43" y="595285"/>
            <a:ext cx="8421688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7: WHAT'S THE AVERAGE RATING AND CO2 FOR EACH CAR MANUFACTURER?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04C75FC-B4C8-151D-DEBE-E3AB66FC05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DEA70A-54B7-0510-A0F2-454FE9D024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8F8505-7EAD-1759-9289-7F8E1D5F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2271695"/>
            <a:ext cx="4353465" cy="2257101"/>
          </a:xfrm>
          <a:prstGeom prst="rect">
            <a:avLst/>
          </a:prstGeom>
        </p:spPr>
      </p:pic>
      <p:pic>
        <p:nvPicPr>
          <p:cNvPr id="16" name="Picture 15" descr="A graph of carbon dioxide emission&#10;&#10;Description automatically generated">
            <a:extLst>
              <a:ext uri="{FF2B5EF4-FFF2-40B4-BE49-F238E27FC236}">
                <a16:creationId xmlns:a16="http://schemas.microsoft.com/office/drawing/2014/main" id="{9A9C90F0-9BCD-934C-5832-7424A601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52" y="4401221"/>
            <a:ext cx="4350828" cy="2257101"/>
          </a:xfrm>
          <a:prstGeom prst="rect">
            <a:avLst/>
          </a:prstGeom>
        </p:spPr>
      </p:pic>
      <p:pic>
        <p:nvPicPr>
          <p:cNvPr id="17" name="Picture 16" descr="A graph of a graph showing the amount of carbon dioxide&#10;&#10;Description automatically generated">
            <a:extLst>
              <a:ext uri="{FF2B5EF4-FFF2-40B4-BE49-F238E27FC236}">
                <a16:creationId xmlns:a16="http://schemas.microsoft.com/office/drawing/2014/main" id="{289C6F7D-4A3C-AEE3-84A9-333C5929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9" y="4401221"/>
            <a:ext cx="4353463" cy="2255423"/>
          </a:xfrm>
          <a:prstGeom prst="rect">
            <a:avLst/>
          </a:prstGeom>
        </p:spPr>
      </p:pic>
      <p:pic>
        <p:nvPicPr>
          <p:cNvPr id="18" name="Picture 17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608DBE54-D370-6FDC-D18E-0A794B9F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63" y="2266662"/>
            <a:ext cx="4344837" cy="22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B52D-AE47-7F0B-47C0-31E671A4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76" y="834668"/>
            <a:ext cx="8436066" cy="1210544"/>
          </a:xfrm>
        </p:spPr>
        <p:txBody>
          <a:bodyPr/>
          <a:lstStyle/>
          <a:p>
            <a:pPr algn="ctr"/>
            <a:r>
              <a:rPr lang="en-GB" sz="2800" dirty="0">
                <a:latin typeface="Tenorite"/>
              </a:rPr>
              <a:t>QUESTION 8: IS THERE A RELATIONSHIP BETWEEN ENGINE POWER AND FE RATING?</a:t>
            </a:r>
            <a:endParaRPr lang="en-US" sz="2800" dirty="0">
              <a:latin typeface="Tenorite"/>
            </a:endParaRPr>
          </a:p>
        </p:txBody>
      </p:sp>
      <p:pic>
        <p:nvPicPr>
          <p:cNvPr id="10" name="Content Placeholder 9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E856C299-2CA5-2DD8-4162-3800E44AC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679" y="2724361"/>
            <a:ext cx="4711099" cy="3533324"/>
          </a:xfrm>
        </p:spPr>
      </p:pic>
      <p:pic>
        <p:nvPicPr>
          <p:cNvPr id="11" name="Content Placeholder 10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7E49FDDE-E5A4-9A0B-EABB-A55400C5FE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225" y="2727624"/>
            <a:ext cx="4697161" cy="354443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2F111-634A-8EA6-ACA6-1527F03C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B2BB5-8E98-A409-86B3-E78978C6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5BB1-B542-AD62-0B30-EDD3D674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852" y="676517"/>
            <a:ext cx="9039914" cy="1253677"/>
          </a:xfrm>
        </p:spPr>
        <p:txBody>
          <a:bodyPr/>
          <a:lstStyle/>
          <a:p>
            <a:pPr algn="ctr"/>
            <a:r>
              <a:rPr lang="en-GB" sz="2800" dirty="0">
                <a:latin typeface="Tenorite"/>
              </a:rPr>
              <a:t>QUESTION 9: IS THERE A RELATIONSHIP BETWEEN ENGINE POWER AND # CYLINDERS?</a:t>
            </a:r>
            <a:endParaRPr lang="en-US" sz="2800" dirty="0">
              <a:latin typeface="Tenorite"/>
            </a:endParaRPr>
          </a:p>
        </p:txBody>
      </p:sp>
      <p:pic>
        <p:nvPicPr>
          <p:cNvPr id="10" name="Content Placeholder 9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2514D1FE-5067-5DB3-167D-DB7D3B9CA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110" y="2396870"/>
            <a:ext cx="5050463" cy="3780658"/>
          </a:xfrm>
        </p:spPr>
      </p:pic>
      <p:pic>
        <p:nvPicPr>
          <p:cNvPr id="11" name="Content Placeholder 10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4EF5385F-8C3D-5E93-CCC6-390402C77E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6075" y="2396871"/>
            <a:ext cx="4935445" cy="378065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B9668-E42D-10F3-CC2E-F88607F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0ECB2-408B-5D4E-6758-97CDE0D3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E529-3E87-5BC3-F747-F1898557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698" y="1113062"/>
            <a:ext cx="3871126" cy="33394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2"/>
                </a:solidFill>
                <a:latin typeface="Tenorite"/>
              </a:rPr>
              <a:t>OVERTIME TRENDS</a:t>
            </a:r>
            <a:endParaRPr lang="en-US" sz="5000">
              <a:solidFill>
                <a:schemeClr val="bg2"/>
              </a:solidFill>
              <a:latin typeface="Tenorite"/>
            </a:endParaRP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25C1C6B5-002E-59B3-5C77-E671D56C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4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7B7BB-B547-FAA1-7688-7A09211F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</a:rPr>
              <a:t>QUESTION 1: FIND THE QUANTITY OF CAR MODELS EACH YEAR.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59358-1924-49C7-C0E9-50554F70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2800" smtClean="0">
                <a:latin typeface="+mj-lt"/>
              </a:rPr>
              <a:pPr>
                <a:spcAft>
                  <a:spcPts val="600"/>
                </a:spcAft>
              </a:pPr>
              <a:t>14</a:t>
            </a:fld>
            <a:endParaRPr lang="en-US" sz="2800">
              <a:latin typeface="+mj-lt"/>
            </a:endParaRPr>
          </a:p>
        </p:txBody>
      </p:sp>
      <p:pic>
        <p:nvPicPr>
          <p:cNvPr id="10" name="Content Placeholder 9" descr="A graph with a line&#10;&#10;Description automatically generated">
            <a:extLst>
              <a:ext uri="{FF2B5EF4-FFF2-40B4-BE49-F238E27FC236}">
                <a16:creationId xmlns:a16="http://schemas.microsoft.com/office/drawing/2014/main" id="{381BEAB2-6E8B-EA51-D673-B8A006BAB7F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657A4-842A-2CD6-FBA3-47A034EC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b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6278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856-CD8F-A929-1400-81E30055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72" y="432101"/>
            <a:ext cx="9456857" cy="1771262"/>
          </a:xfrm>
        </p:spPr>
        <p:txBody>
          <a:bodyPr/>
          <a:lstStyle/>
          <a:p>
            <a:r>
              <a:rPr lang="en-GB" cap="none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2: FIND THE QUANTITY OF CAR MODELS FOR DIFFERENT MANUFACTURERS EACH YEAR.</a:t>
            </a:r>
            <a:endParaRPr lang="en-US" cap="none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8E1DABE-BE28-1B93-E814-4E095CFC6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07" t="5278" r="5470"/>
          <a:stretch/>
        </p:blipFill>
        <p:spPr>
          <a:xfrm>
            <a:off x="3383862" y="2382493"/>
            <a:ext cx="5423966" cy="4125753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21B1F2C-D839-50E3-11A8-EB8E791B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790192-C14D-0061-8F2D-89CA5ED1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7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8E92A9B-56BB-484E-A885-6FF999C1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2D236D-EC3D-4158-9972-C92C36D6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1A34D6-00E0-4160-B42C-C0F61837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0CCB13-1DEC-47CE-B46A-6F891152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87698F-BA3C-4B14-8EFD-4BB510CA8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098F9C4-2AE2-4FA4-974F-9C9F4ED3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D6C01FB-DF9D-42FE-9C82-DEF119D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B264309-727F-43C4-9E15-AB69155D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E404-0173-46F6-9DC4-C960A5778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A91AA1-11F0-5E08-B4AC-88D2DD6E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7" y="1116225"/>
            <a:ext cx="3802517" cy="4611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rgbClr val="EBEBEB"/>
                </a:solidFill>
                <a:latin typeface="Tenorite"/>
                <a:ea typeface="+mj-lt"/>
                <a:cs typeface="+mj-lt"/>
              </a:rPr>
              <a:t>QUESTION 3: FIND THE CAR MODELS WITH THE BEST AND WORST FE RATINGS EACH YEAR.</a:t>
            </a:r>
            <a:endParaRPr lang="en-US">
              <a:latin typeface="Tenorit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78F02-05C4-CE1D-A4D6-1AB00F196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45185"/>
              </p:ext>
            </p:extLst>
          </p:nvPr>
        </p:nvGraphicFramePr>
        <p:xfrm>
          <a:off x="5046452" y="934527"/>
          <a:ext cx="6947703" cy="538517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48472">
                  <a:extLst>
                    <a:ext uri="{9D8B030D-6E8A-4147-A177-3AD203B41FA5}">
                      <a16:colId xmlns:a16="http://schemas.microsoft.com/office/drawing/2014/main" val="2300385992"/>
                    </a:ext>
                  </a:extLst>
                </a:gridCol>
                <a:gridCol w="2329586">
                  <a:extLst>
                    <a:ext uri="{9D8B030D-6E8A-4147-A177-3AD203B41FA5}">
                      <a16:colId xmlns:a16="http://schemas.microsoft.com/office/drawing/2014/main" val="2415066939"/>
                    </a:ext>
                  </a:extLst>
                </a:gridCol>
                <a:gridCol w="915193">
                  <a:extLst>
                    <a:ext uri="{9D8B030D-6E8A-4147-A177-3AD203B41FA5}">
                      <a16:colId xmlns:a16="http://schemas.microsoft.com/office/drawing/2014/main" val="2928499467"/>
                    </a:ext>
                  </a:extLst>
                </a:gridCol>
                <a:gridCol w="1598386">
                  <a:extLst>
                    <a:ext uri="{9D8B030D-6E8A-4147-A177-3AD203B41FA5}">
                      <a16:colId xmlns:a16="http://schemas.microsoft.com/office/drawing/2014/main" val="501973468"/>
                    </a:ext>
                  </a:extLst>
                </a:gridCol>
                <a:gridCol w="1156066">
                  <a:extLst>
                    <a:ext uri="{9D8B030D-6E8A-4147-A177-3AD203B41FA5}">
                      <a16:colId xmlns:a16="http://schemas.microsoft.com/office/drawing/2014/main" val="1189966372"/>
                    </a:ext>
                  </a:extLst>
                </a:gridCol>
              </a:tblGrid>
              <a:tr h="256437">
                <a:tc>
                  <a:txBody>
                    <a:bodyPr/>
                    <a:lstStyle/>
                    <a:p>
                      <a:r>
                        <a:rPr lang="en-GB" sz="900" dirty="0"/>
                        <a:t>Year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900" dirty="0"/>
                        <a:t>Best FE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r>
                        <a:rPr lang="en-GB" sz="900" dirty="0"/>
                        <a:t>Worst FE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697023341"/>
                  </a:ext>
                </a:extLst>
              </a:tr>
              <a:tr h="64109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FE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Manufacturer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none" strike="noStrike" noProof="0" dirty="0"/>
                        <a:t>FE Rating</a:t>
                      </a:r>
                    </a:p>
                    <a:p>
                      <a:pPr lvl="0">
                        <a:buNone/>
                      </a:pP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40712"/>
                  </a:ext>
                </a:extLst>
              </a:tr>
              <a:tr h="256437">
                <a:tc>
                  <a:txBody>
                    <a:bodyPr/>
                    <a:lstStyle/>
                    <a:p>
                      <a:r>
                        <a:rPr lang="en-GB" sz="9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Ford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42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Bugatti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95109"/>
                  </a:ext>
                </a:extLst>
              </a:tr>
              <a:tr h="897530">
                <a:tc>
                  <a:txBody>
                    <a:bodyPr/>
                    <a:lstStyle/>
                    <a:p>
                      <a:r>
                        <a:rPr lang="en-GB" sz="9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Toyota 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56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u="none" strike="noStrike" noProof="0" dirty="0">
                          <a:solidFill>
                            <a:srgbClr val="404040"/>
                          </a:solidFill>
                        </a:rPr>
                        <a:t>Ferrari North America, 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22936"/>
                  </a:ext>
                </a:extLst>
              </a:tr>
              <a:tr h="512874">
                <a:tc>
                  <a:txBody>
                    <a:bodyPr/>
                    <a:lstStyle/>
                    <a:p>
                      <a:r>
                        <a:rPr lang="en-GB" sz="9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Hyundai Motor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Mercedes-Benz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86710"/>
                  </a:ext>
                </a:extLst>
              </a:tr>
              <a:tr h="512874">
                <a:tc>
                  <a:txBody>
                    <a:bodyPr/>
                    <a:lstStyle/>
                    <a:p>
                      <a:r>
                        <a:rPr lang="en-GB" sz="9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u="none" strike="noStrike" noProof="0" dirty="0">
                          <a:solidFill>
                            <a:srgbClr val="404040"/>
                          </a:solidFill>
                        </a:rPr>
                        <a:t>Hyundai Motor Company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Mercedes-Benz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48806"/>
                  </a:ext>
                </a:extLst>
              </a:tr>
              <a:tr h="512874">
                <a:tc>
                  <a:txBody>
                    <a:bodyPr/>
                    <a:lstStyle/>
                    <a:p>
                      <a:r>
                        <a:rPr lang="en-GB" sz="9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u="none" strike="noStrike" noProof="0" dirty="0">
                          <a:solidFill>
                            <a:srgbClr val="404040"/>
                          </a:solidFill>
                        </a:rPr>
                        <a:t>Hyundai Motor Company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Bugatti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93573"/>
                  </a:ext>
                </a:extLst>
              </a:tr>
              <a:tr h="512874">
                <a:tc>
                  <a:txBody>
                    <a:bodyPr/>
                    <a:lstStyle/>
                    <a:p>
                      <a:r>
                        <a:rPr lang="en-GB" sz="9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u="none" strike="noStrike" noProof="0" dirty="0">
                          <a:solidFill>
                            <a:srgbClr val="404040"/>
                          </a:solidFill>
                        </a:rPr>
                        <a:t>Hyundai Motor Company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Bugatti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8373"/>
                  </a:ext>
                </a:extLst>
              </a:tr>
              <a:tr h="512874">
                <a:tc>
                  <a:txBody>
                    <a:bodyPr/>
                    <a:lstStyle/>
                    <a:p>
                      <a:r>
                        <a:rPr lang="en-GB" sz="9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u="none" strike="noStrike" noProof="0" dirty="0">
                          <a:solidFill>
                            <a:srgbClr val="404040"/>
                          </a:solidFill>
                        </a:rPr>
                        <a:t>Hyundai Motor Company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Bugatti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7389"/>
                  </a:ext>
                </a:extLst>
              </a:tr>
              <a:tr h="5128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u="none" strike="noStrike" noProof="0" dirty="0">
                          <a:solidFill>
                            <a:srgbClr val="404040"/>
                          </a:solidFill>
                        </a:rPr>
                        <a:t>Hyundai Motor Company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Bugatti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06566"/>
                  </a:ext>
                </a:extLst>
              </a:tr>
              <a:tr h="2564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Toyota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u="none" strike="noStrike" noProof="0" dirty="0">
                          <a:solidFill>
                            <a:srgbClr val="404040"/>
                          </a:solidFill>
                        </a:rPr>
                        <a:t>Bugatti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9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7255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57B47-0196-213B-5412-AD70761F40B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21747" y="-3856996"/>
            <a:ext cx="10515600" cy="36957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8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CE4C-CC80-7C4C-389C-03E0A088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8" y="547120"/>
            <a:ext cx="11095876" cy="1296808"/>
          </a:xfrm>
        </p:spPr>
        <p:txBody>
          <a:bodyPr/>
          <a:lstStyle/>
          <a:p>
            <a:r>
              <a:rPr lang="en-GB" cap="none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4: FIND THE FE RATING FOR DIFFERENT </a:t>
            </a:r>
            <a:r>
              <a:rPr lang="en-GB" cap="none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MANUFACTURERS EACH YEAR.</a:t>
            </a:r>
            <a:endParaRPr lang="en-US" cap="none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E05BC7-6D95-B637-9A9A-F0148D7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67085B-B57C-A5B9-8EDD-64696EA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17</a:t>
            </a:fld>
            <a:endParaRPr lang="en-US" dirty="0"/>
          </a:p>
        </p:txBody>
      </p:sp>
      <p:pic>
        <p:nvPicPr>
          <p:cNvPr id="15" name="Content Placeholder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B7D3B85-21C7-8F4B-093D-614B10C8D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2539" y="2368115"/>
            <a:ext cx="5372850" cy="4326999"/>
          </a:xfrm>
        </p:spPr>
      </p:pic>
    </p:spTree>
    <p:extLst>
      <p:ext uri="{BB962C8B-B14F-4D97-AF65-F5344CB8AC3E}">
        <p14:creationId xmlns:p14="http://schemas.microsoft.com/office/powerpoint/2010/main" val="41298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graphicFrame>
        <p:nvGraphicFramePr>
          <p:cNvPr id="8" name="Subtitle 2">
            <a:extLst>
              <a:ext uri="{FF2B5EF4-FFF2-40B4-BE49-F238E27FC236}">
                <a16:creationId xmlns:a16="http://schemas.microsoft.com/office/drawing/2014/main" id="{35997DC0-18F6-12E2-B68B-9F5702BA7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852163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A33005-FCD5-42BA-EEFF-6368350A6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enorite"/>
              </a:rPr>
              <a:t>2015 vs 2023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0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72B-2F44-F989-4731-6A6B77D9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418" y="604629"/>
            <a:ext cx="9758780" cy="1311187"/>
          </a:xfrm>
        </p:spPr>
        <p:txBody>
          <a:bodyPr/>
          <a:lstStyle/>
          <a:p>
            <a:pPr algn="ctr"/>
            <a:r>
              <a:rPr lang="en-GB" sz="2800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1: FIND THE CAR MANUFACTURER, WHICH CONTAINS MOST QUANTITY OF CAR MODELS.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E34-9469-0E55-2906-B942A156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1587" y="2345615"/>
            <a:ext cx="4096828" cy="565120"/>
          </a:xfrm>
        </p:spPr>
        <p:txBody>
          <a:bodyPr/>
          <a:lstStyle/>
          <a:p>
            <a:pPr algn="r"/>
            <a:r>
              <a:rPr lang="en-GB"/>
              <a:t>2015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77DBA1-CF41-FA9E-F753-5BC969B9D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945" b="-96"/>
          <a:stretch/>
        </p:blipFill>
        <p:spPr>
          <a:xfrm>
            <a:off x="302751" y="2986343"/>
            <a:ext cx="5667568" cy="31220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BDE30-EB1E-2425-A203-112AE8409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230" y="2072445"/>
            <a:ext cx="5668909" cy="565120"/>
          </a:xfrm>
        </p:spPr>
        <p:txBody>
          <a:bodyPr/>
          <a:lstStyle/>
          <a:p>
            <a:pPr algn="r"/>
            <a:r>
              <a:rPr lang="en-GB"/>
              <a:t>2023</a:t>
            </a:r>
          </a:p>
        </p:txBody>
      </p:sp>
      <p:pic>
        <p:nvPicPr>
          <p:cNvPr id="11" name="Content Placeholder 10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633CA708-10DC-86A4-385A-E33E418AB2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5717" r="6729" b="3017"/>
          <a:stretch/>
        </p:blipFill>
        <p:spPr>
          <a:xfrm>
            <a:off x="6079317" y="3060834"/>
            <a:ext cx="6095582" cy="3043234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30B53-B966-C890-AF14-D1B08DEB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508B9-3F03-AA9A-8183-E884F8D9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1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5C8-19A7-FECC-6A66-38F1EE3D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60" y="836469"/>
            <a:ext cx="9270726" cy="94694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Tenorite"/>
                <a:ea typeface="+mj-lt"/>
                <a:cs typeface="+mj-lt"/>
              </a:rPr>
              <a:t>QUESTION 2: FIND THE TOP AVERAGE FUEL ECONOMY FOR THE CITY AND HIGHWAY DRIVING.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4948-40C5-E71D-F209-A6892B29F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E876-A2D3-169B-19BA-990E66A82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4319" y="2942713"/>
            <a:ext cx="5546989" cy="8023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800" dirty="0">
                <a:ea typeface="+mn-lt"/>
                <a:cs typeface="+mn-lt"/>
              </a:rPr>
              <a:t>Car Model: 'Ford Fusion Hybrid </a:t>
            </a:r>
            <a:r>
              <a:rPr lang="en-GB" sz="2800" dirty="0" err="1">
                <a:ea typeface="+mn-lt"/>
                <a:cs typeface="+mn-lt"/>
              </a:rPr>
              <a:t>Fwd</a:t>
            </a:r>
            <a:r>
              <a:rPr lang="en-GB" sz="2800" dirty="0">
                <a:ea typeface="+mn-lt"/>
                <a:cs typeface="+mn-lt"/>
              </a:rPr>
              <a:t>', </a:t>
            </a:r>
            <a:endParaRPr lang="en-US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Average Fuel Economy: 42.5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AEDAD-4CE8-A3AC-ECF6-FEEB9D6800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413002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2023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179536-794E-4CD0-99EE-B2A03672FF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4617603"/>
            <a:ext cx="5446349" cy="7879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800" dirty="0">
                <a:ea typeface="+mn-lt"/>
                <a:cs typeface="+mn-lt"/>
              </a:rPr>
              <a:t>Car Model: 'Toyota Prius', </a:t>
            </a:r>
            <a:endParaRPr lang="en-US" dirty="0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Average Fuel Economy': 56.5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B018D6-378C-9C0E-6B60-A6115972A39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935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FCA0-BB1F-D5E9-779E-9A60C8F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22" y="671744"/>
            <a:ext cx="9580922" cy="1123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3: FIND GOOD AND BAD AVERAGE FUEL ECONOMY CARS FROM ALL TRANSMISSION TYPES.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9E52C-C1A4-3190-F89B-F9D3806F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02D70-BE9F-C047-A3E5-0366EAD3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7" name="Content Placeholder 6" descr="A graph of blue and green squares&#10;&#10;Description automatically generated">
            <a:extLst>
              <a:ext uri="{FF2B5EF4-FFF2-40B4-BE49-F238E27FC236}">
                <a16:creationId xmlns:a16="http://schemas.microsoft.com/office/drawing/2014/main" id="{1A229092-5D84-0FED-6AB3-B48E5F3CDCF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4614" t="5034" r="4977" b="-2939"/>
          <a:stretch/>
        </p:blipFill>
        <p:spPr>
          <a:xfrm>
            <a:off x="339574" y="1941035"/>
            <a:ext cx="5765476" cy="4187638"/>
          </a:xfr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0A5C7EA-8D30-402F-528E-471A90F1C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" t="5189" r="5451" b="-2075"/>
          <a:stretch/>
        </p:blipFill>
        <p:spPr>
          <a:xfrm>
            <a:off x="6104627" y="1939947"/>
            <a:ext cx="5627288" cy="41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8003-F4AB-7BAE-CCEA-EA67C52A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63" y="456083"/>
            <a:ext cx="9264620" cy="16558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4: FIND CAR MANUFACTURERS, WHICH HAVE 4WD (4-WHEEL DRIVE) AND 2WD (2-WHEEL DRIVE) WITH ENGINE POWER IS MORE THAN 3.5.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A7BB-4E60-8DE1-0CEF-1B5AB1D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731F-C58E-631D-CF50-BB985C79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7" name="Content Placeholder 6" descr="A graph of a car model&#10;&#10;Description automatically generated">
            <a:extLst>
              <a:ext uri="{FF2B5EF4-FFF2-40B4-BE49-F238E27FC236}">
                <a16:creationId xmlns:a16="http://schemas.microsoft.com/office/drawing/2014/main" id="{9F4921F0-F64F-EA53-81CE-5C1BA5C603C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3721" r="5763" b="3721"/>
          <a:stretch/>
        </p:blipFill>
        <p:spPr>
          <a:xfrm>
            <a:off x="162464" y="2609167"/>
            <a:ext cx="5928239" cy="2952986"/>
          </a:xfrm>
        </p:spPr>
      </p:pic>
      <p:pic>
        <p:nvPicPr>
          <p:cNvPr id="8" name="Picture 7" descr="A graph of a car model&#10;&#10;Description automatically generated">
            <a:extLst>
              <a:ext uri="{FF2B5EF4-FFF2-40B4-BE49-F238E27FC236}">
                <a16:creationId xmlns:a16="http://schemas.microsoft.com/office/drawing/2014/main" id="{51CEB805-840D-760E-4CD3-D581BF0F1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" t="4741" r="5833" b="2586"/>
          <a:stretch/>
        </p:blipFill>
        <p:spPr>
          <a:xfrm>
            <a:off x="6093178" y="2609043"/>
            <a:ext cx="5941289" cy="30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FC6D-9511-3952-8149-22E8530E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37" y="901781"/>
            <a:ext cx="9207111" cy="9657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5: IS THERE A RELATIONSHIP BETWEEN </a:t>
            </a:r>
            <a:r>
              <a:rPr lang="en-GB">
                <a:solidFill>
                  <a:schemeClr val="bg1">
                    <a:lumMod val="85000"/>
                  </a:schemeClr>
                </a:solidFill>
                <a:latin typeface="Tenorite"/>
              </a:rPr>
              <a:t>COMBINED FE AND COMBINED CO2?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EF2CF-D45C-A7B5-8C28-4D1FD6DF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A0FB7-D4A8-5E04-A7F9-E73AF608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78A8749-AE2E-974F-D929-4F86905B2FA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40426" y="2382778"/>
            <a:ext cx="5531449" cy="41701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74B4A-563B-144C-93C0-CFA2083C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2385922"/>
            <a:ext cx="5532407" cy="41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B30-FF9F-6CC7-9DB3-C448DDD9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1" y="873026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Tenorite"/>
              </a:rPr>
              <a:t>QUESTION 6: HOW MUCH CO2 ON AVERAGE IS EMITTED FOR EACH CAR TYPE?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enorit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FB7ACF-C580-F0FC-9A97-49163C0BF1A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17783" t="-288"/>
          <a:stretch/>
        </p:blipFill>
        <p:spPr>
          <a:xfrm>
            <a:off x="205596" y="2816468"/>
            <a:ext cx="5677634" cy="357863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C850-5BDE-0811-8639-CA38970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1AA3-3EEE-29D7-62D5-D9079A8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E2B118-D4B4-079A-91E2-4D7762C1F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0"/>
          <a:stretch/>
        </p:blipFill>
        <p:spPr>
          <a:xfrm>
            <a:off x="6301595" y="2812154"/>
            <a:ext cx="5577005" cy="35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0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805</Words>
  <Application>Microsoft Office PowerPoint</Application>
  <PresentationFormat>Widescreen</PresentationFormat>
  <Paragraphs>290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AUTOMOBILE ANALYSIS</vt:lpstr>
      <vt:lpstr>Agenda</vt:lpstr>
      <vt:lpstr>2015 vs 2023</vt:lpstr>
      <vt:lpstr>QUESTION 1: FIND THE CAR MANUFACTURER, WHICH CONTAINS MOST QUANTITY OF CAR MODELS.</vt:lpstr>
      <vt:lpstr>QUESTION 2: FIND THE TOP AVERAGE FUEL ECONOMY FOR THE CITY AND HIGHWAY DRIVING.</vt:lpstr>
      <vt:lpstr>QUESTION 3: FIND GOOD AND BAD AVERAGE FUEL ECONOMY CARS FROM ALL TRANSMISSION TYPES.</vt:lpstr>
      <vt:lpstr>QUESTION 4: FIND CAR MANUFACTURERS, WHICH HAVE 4WD (4-WHEEL DRIVE) AND 2WD (2-WHEEL DRIVE) WITH ENGINE POWER IS MORE THAN 3.5.</vt:lpstr>
      <vt:lpstr>QUESTION 5: IS THERE A RELATIONSHIP BETWEEN COMBINED FE AND COMBINED CO2?</vt:lpstr>
      <vt:lpstr>QUESTION 6: HOW MUCH CO2 ON AVERAGE IS EMITTED FOR EACH CAR TYPE?</vt:lpstr>
      <vt:lpstr>QUESTION 7: WHAT'S THE AVERAGE RATING AND CO2 FOR EACH CAR MANUFACTURER?</vt:lpstr>
      <vt:lpstr>QUESTION 8: IS THERE A RELATIONSHIP BETWEEN ENGINE POWER AND FE RATING?</vt:lpstr>
      <vt:lpstr>QUESTION 9: IS THERE A RELATIONSHIP BETWEEN ENGINE POWER AND # CYLINDERS?</vt:lpstr>
      <vt:lpstr>OVERTIME TRENDS</vt:lpstr>
      <vt:lpstr>QUESTION 1: FIND THE QUANTITY OF CAR MODELS EACH YEAR.</vt:lpstr>
      <vt:lpstr>QUESTION 2: FIND THE QUANTITY OF CAR MODELS FOR DIFFERENT MANUFACTURERS EACH YEAR.</vt:lpstr>
      <vt:lpstr>QUESTION 3: FIND THE CAR MODELS WITH THE BEST AND WORST FE RATINGS EACH YEAR.</vt:lpstr>
      <vt:lpstr>QUESTION 4: FIND THE FE RATING FOR DIFFERENT MANUFACTURERS EACH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762</cp:revision>
  <dcterms:created xsi:type="dcterms:W3CDTF">2023-09-17T13:42:38Z</dcterms:created>
  <dcterms:modified xsi:type="dcterms:W3CDTF">2023-09-18T22:29:11Z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