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306" r:id="rId7"/>
    <p:sldId id="296" r:id="rId8"/>
    <p:sldId id="300" r:id="rId9"/>
    <p:sldId id="297" r:id="rId10"/>
    <p:sldId id="298" r:id="rId11"/>
    <p:sldId id="299" r:id="rId12"/>
    <p:sldId id="294" r:id="rId13"/>
    <p:sldId id="301" r:id="rId14"/>
    <p:sldId id="302" r:id="rId15"/>
    <p:sldId id="303" r:id="rId16"/>
    <p:sldId id="305" r:id="rId17"/>
    <p:sldId id="307" r:id="rId18"/>
    <p:sldId id="308" r:id="rId19"/>
    <p:sldId id="30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BEE3D-2760-2180-85CD-62ACD74A671C}" v="127" dt="2023-09-18T01:02:56.738"/>
    <p1510:client id="{C2E47995-6696-40CD-96EF-F3285D7F244A}" v="702" dt="2023-09-17T23:16:50.003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3" y="-499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AUTOMOBILE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Sarah </a:t>
            </a:r>
            <a:r>
              <a:rPr lang="en-US" dirty="0" err="1"/>
              <a:t>Aisagbon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F8BE-D1E4-E18D-CF5C-0566BCA5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656" y="92077"/>
            <a:ext cx="8421688" cy="1325563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</a:rPr>
              <a:t>Question 7: </a:t>
            </a:r>
            <a:r>
              <a:rPr lang="en-GB">
                <a:solidFill>
                  <a:schemeClr val="bg1">
                    <a:lumMod val="95000"/>
                  </a:schemeClr>
                </a:solidFill>
                <a:latin typeface="Tenorite"/>
              </a:rPr>
              <a:t>What's the average rating and CO2 for each car manufacturer?</a:t>
            </a:r>
            <a:endParaRPr lang="en-US">
              <a:solidFill>
                <a:schemeClr val="bg1">
                  <a:lumMod val="95000"/>
                </a:schemeClr>
              </a:solidFill>
              <a:latin typeface="Tenorite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04C75FC-B4C8-151D-DEBE-E3AB66FC05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0820BB9-5489-1056-AFE6-C0A980EF81E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7DEA70A-54B7-0510-A0F2-454FE9D0249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8F8505-7EAD-1759-9289-7F8E1D5F2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7" y="2012903"/>
            <a:ext cx="4123428" cy="2127705"/>
          </a:xfrm>
          <a:prstGeom prst="rect">
            <a:avLst/>
          </a:prstGeom>
        </p:spPr>
      </p:pic>
      <p:pic>
        <p:nvPicPr>
          <p:cNvPr id="16" name="Picture 15" descr="A graph of carbon dioxide emission&#10;&#10;Description automatically generated">
            <a:extLst>
              <a:ext uri="{FF2B5EF4-FFF2-40B4-BE49-F238E27FC236}">
                <a16:creationId xmlns:a16="http://schemas.microsoft.com/office/drawing/2014/main" id="{9A9C90F0-9BCD-934C-5832-7424A6019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890" y="4401221"/>
            <a:ext cx="4106413" cy="2127705"/>
          </a:xfrm>
          <a:prstGeom prst="rect">
            <a:avLst/>
          </a:prstGeom>
        </p:spPr>
      </p:pic>
      <p:pic>
        <p:nvPicPr>
          <p:cNvPr id="17" name="Picture 16" descr="A graph of a graph showing the amount of carbon dioxide&#10;&#10;Description automatically generated">
            <a:extLst>
              <a:ext uri="{FF2B5EF4-FFF2-40B4-BE49-F238E27FC236}">
                <a16:creationId xmlns:a16="http://schemas.microsoft.com/office/drawing/2014/main" id="{289C6F7D-4A3C-AEE3-84A9-333C59295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26" y="4401221"/>
            <a:ext cx="4123426" cy="2140405"/>
          </a:xfrm>
          <a:prstGeom prst="rect">
            <a:avLst/>
          </a:prstGeom>
        </p:spPr>
      </p:pic>
      <p:pic>
        <p:nvPicPr>
          <p:cNvPr id="18" name="Picture 17" descr="A graph of a number of blue lines&#10;&#10;Description automatically generated">
            <a:extLst>
              <a:ext uri="{FF2B5EF4-FFF2-40B4-BE49-F238E27FC236}">
                <a16:creationId xmlns:a16="http://schemas.microsoft.com/office/drawing/2014/main" id="{608DBE54-D370-6FDC-D18E-0A794B9FD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900" y="2007870"/>
            <a:ext cx="4114800" cy="21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6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B52D-AE47-7F0B-47C0-31E671A4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36" y="892177"/>
            <a:ext cx="10031952" cy="1411827"/>
          </a:xfrm>
        </p:spPr>
        <p:txBody>
          <a:bodyPr/>
          <a:lstStyle/>
          <a:p>
            <a:r>
              <a:rPr lang="en-GB"/>
              <a:t>Question 8: </a:t>
            </a:r>
            <a:r>
              <a:rPr lang="en-GB">
                <a:latin typeface="Tenorite"/>
              </a:rPr>
              <a:t>Is there a relationship between Engine Power and FE rating?</a:t>
            </a:r>
            <a:endParaRPr lang="en-US">
              <a:latin typeface="Tenorite"/>
            </a:endParaRPr>
          </a:p>
        </p:txBody>
      </p:sp>
      <p:pic>
        <p:nvPicPr>
          <p:cNvPr id="10" name="Content Placeholder 9" descr="A graph of a graph with blue dots&#10;&#10;Description automatically generated">
            <a:extLst>
              <a:ext uri="{FF2B5EF4-FFF2-40B4-BE49-F238E27FC236}">
                <a16:creationId xmlns:a16="http://schemas.microsoft.com/office/drawing/2014/main" id="{E856C299-2CA5-2DD8-4162-3800E44AC4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21072" y="2540644"/>
            <a:ext cx="4762916" cy="3579375"/>
          </a:xfrm>
        </p:spPr>
      </p:pic>
      <p:pic>
        <p:nvPicPr>
          <p:cNvPr id="11" name="Content Placeholder 10" descr="A graph of a graph with blue dots&#10;&#10;Description automatically generated">
            <a:extLst>
              <a:ext uri="{FF2B5EF4-FFF2-40B4-BE49-F238E27FC236}">
                <a16:creationId xmlns:a16="http://schemas.microsoft.com/office/drawing/2014/main" id="{7E49FDDE-E5A4-9A0B-EABB-A55400C5FEA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97321" y="2540644"/>
            <a:ext cx="4762916" cy="3579375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2F111-634A-8EA6-ACA6-1527F03C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056A1-5DD6-6873-D52A-E8FF5563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B2BB5-8E98-A409-86B3-E78978C6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7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5BB1-B542-AD62-0B30-EDD3D674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512" y="892177"/>
            <a:ext cx="10333876" cy="1325563"/>
          </a:xfrm>
        </p:spPr>
        <p:txBody>
          <a:bodyPr/>
          <a:lstStyle/>
          <a:p>
            <a:r>
              <a:rPr lang="en-GB"/>
              <a:t>Question 9: </a:t>
            </a:r>
            <a:r>
              <a:rPr lang="en-GB">
                <a:latin typeface="Tenorite"/>
              </a:rPr>
              <a:t>Is there a relationship between Engine Power and # Cylinders?</a:t>
            </a:r>
            <a:endParaRPr lang="en-US">
              <a:latin typeface="Tenorite"/>
            </a:endParaRPr>
          </a:p>
        </p:txBody>
      </p:sp>
      <p:pic>
        <p:nvPicPr>
          <p:cNvPr id="10" name="Content Placeholder 9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2514D1FE-5067-5DB3-167D-DB7D3B9CA4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7939" y="2583776"/>
            <a:ext cx="4331596" cy="3248697"/>
          </a:xfrm>
        </p:spPr>
      </p:pic>
      <p:pic>
        <p:nvPicPr>
          <p:cNvPr id="11" name="Content Placeholder 10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4EF5385F-8C3D-5E93-CCC6-390402C77E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5433" y="2583776"/>
            <a:ext cx="4360351" cy="3248697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B9668-E42D-10F3-CC2E-F88607FA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B5AF0-8841-4151-3F84-ECF0B975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0ECB2-408B-5D4E-6758-97CDE0D3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2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E529-3E87-5BC3-F747-F1898557D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Overtime trends</a:t>
            </a:r>
          </a:p>
        </p:txBody>
      </p:sp>
    </p:spTree>
    <p:extLst>
      <p:ext uri="{BB962C8B-B14F-4D97-AF65-F5344CB8AC3E}">
        <p14:creationId xmlns:p14="http://schemas.microsoft.com/office/powerpoint/2010/main" val="232243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B7BB-B547-FAA1-7688-7A09211F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 1: Find the quantity of car models each year.</a:t>
            </a:r>
            <a:endParaRPr lang="en-US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7212368E-F8DD-8DBF-3A8F-AAFFB795577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7768086" y="3004870"/>
            <a:ext cx="3894535" cy="3038936"/>
          </a:xfr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3BC9D-60D4-CBB9-9501-167D84CE72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 descr="A graph with a line&#10;&#10;Description automatically generated">
            <a:extLst>
              <a:ext uri="{FF2B5EF4-FFF2-40B4-BE49-F238E27FC236}">
                <a16:creationId xmlns:a16="http://schemas.microsoft.com/office/drawing/2014/main" id="{381BEAB2-6E8B-EA51-D673-B8A006BAB7F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833793" y="1696530"/>
            <a:ext cx="5772403" cy="4347274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657A4-842A-2CD6-FBA3-47A034EC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D4463-BB6A-0047-A3AE-F6BF64B6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59358-1924-49C7-C0E9-50554F70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8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A856-CD8F-A929-1400-81E30055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21" y="302705"/>
            <a:ext cx="11383423" cy="1239300"/>
          </a:xfrm>
        </p:spPr>
        <p:txBody>
          <a:bodyPr/>
          <a:lstStyle/>
          <a:p>
            <a:r>
              <a:rPr lang="en-GB" dirty="0"/>
              <a:t>Question 2: </a:t>
            </a:r>
            <a:r>
              <a:rPr lang="en-GB" dirty="0">
                <a:latin typeface="Tenorite"/>
              </a:rPr>
              <a:t>Find the quantity of car models for different manufacturers each year.</a:t>
            </a:r>
            <a:endParaRPr lang="en-US" dirty="0">
              <a:latin typeface="Tenorite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21B1F2C-D839-50E3-11A8-EB8E791B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C4D0192-E69E-63C2-9C3E-484EC590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0790192-C14D-0061-8F2D-89CA5ED1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A8E1DABE-BE28-1B93-E814-4E095CFC6D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664995" y="1419211"/>
            <a:ext cx="6847634" cy="5117753"/>
          </a:xfrm>
        </p:spPr>
      </p:pic>
    </p:spTree>
    <p:extLst>
      <p:ext uri="{BB962C8B-B14F-4D97-AF65-F5344CB8AC3E}">
        <p14:creationId xmlns:p14="http://schemas.microsoft.com/office/powerpoint/2010/main" val="3423275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CE4C-CC80-7C4C-389C-03E0A088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68" y="547120"/>
            <a:ext cx="11095876" cy="1296808"/>
          </a:xfrm>
        </p:spPr>
        <p:txBody>
          <a:bodyPr/>
          <a:lstStyle/>
          <a:p>
            <a:r>
              <a:rPr lang="en-GB"/>
              <a:t>Question 3: </a:t>
            </a:r>
            <a:r>
              <a:rPr lang="en-GB">
                <a:latin typeface="Tenorite"/>
              </a:rPr>
              <a:t>Find the FE rating for different manufacturers each year.</a:t>
            </a:r>
            <a:endParaRPr lang="en-US">
              <a:latin typeface="Tenorite"/>
            </a:endParaRPr>
          </a:p>
        </p:txBody>
      </p:sp>
      <p:pic>
        <p:nvPicPr>
          <p:cNvPr id="12" name="Content Placeholder 11" descr="A graph of a company rating&#10;&#10;Description automatically generated">
            <a:extLst>
              <a:ext uri="{FF2B5EF4-FFF2-40B4-BE49-F238E27FC236}">
                <a16:creationId xmlns:a16="http://schemas.microsoft.com/office/drawing/2014/main" id="{C76575B4-97A0-FE6A-E81F-592AF63083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8160" y="1812275"/>
            <a:ext cx="9007228" cy="4734189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5E05BC7-6D95-B637-9A9A-F0148D74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7E6AF1A-C776-B2DC-65AD-E617ED90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367085B-B57C-A5B9-8EDD-64696EA5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dirty="0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3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will be comparing 2015 with 2023.</a:t>
            </a:r>
          </a:p>
          <a:p>
            <a:r>
              <a:rPr lang="en-US" dirty="0"/>
              <a:t>Then, we will looking at trends over the whole period.</a:t>
            </a:r>
            <a:endParaRPr lang="en-US"/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3005-FCD5-42BA-EEFF-6368350A6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2015 vs 2023</a:t>
            </a:r>
          </a:p>
        </p:txBody>
      </p:sp>
    </p:spTree>
    <p:extLst>
      <p:ext uri="{BB962C8B-B14F-4D97-AF65-F5344CB8AC3E}">
        <p14:creationId xmlns:p14="http://schemas.microsoft.com/office/powerpoint/2010/main" val="246670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F72B-2F44-F989-4731-6A6B77D9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14" y="503988"/>
            <a:ext cx="11009610" cy="1081150"/>
          </a:xfrm>
        </p:spPr>
        <p:txBody>
          <a:bodyPr/>
          <a:lstStyle/>
          <a:p>
            <a:pPr algn="ctr"/>
            <a:r>
              <a:rPr lang="en-GB"/>
              <a:t>Question 1: </a:t>
            </a:r>
            <a:r>
              <a:rPr lang="en-GB">
                <a:latin typeface="Tenorite"/>
              </a:rPr>
              <a:t>Find the car manufacturer, which contains most quantity of car models.</a:t>
            </a:r>
            <a:endParaRPr lang="en-US">
              <a:latin typeface="Tenori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35E34-9469-0E55-2906-B942A156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9096" y="2072445"/>
            <a:ext cx="4096828" cy="565120"/>
          </a:xfrm>
        </p:spPr>
        <p:txBody>
          <a:bodyPr/>
          <a:lstStyle/>
          <a:p>
            <a:pPr algn="r"/>
            <a:r>
              <a:rPr lang="en-GB"/>
              <a:t>2015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377DBA1-CF41-FA9E-F753-5BC969B9DC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6945" b="-96"/>
          <a:stretch/>
        </p:blipFill>
        <p:spPr>
          <a:xfrm>
            <a:off x="302751" y="2986343"/>
            <a:ext cx="5667568" cy="312201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BDE30-EB1E-2425-A203-112AE8409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1230" y="2072445"/>
            <a:ext cx="5668909" cy="565120"/>
          </a:xfrm>
        </p:spPr>
        <p:txBody>
          <a:bodyPr/>
          <a:lstStyle/>
          <a:p>
            <a:pPr algn="r"/>
            <a:r>
              <a:rPr lang="en-GB"/>
              <a:t>2023</a:t>
            </a:r>
          </a:p>
        </p:txBody>
      </p:sp>
      <p:pic>
        <p:nvPicPr>
          <p:cNvPr id="11" name="Content Placeholder 10" descr="A graph of a number of blue lines&#10;&#10;Description automatically generated">
            <a:extLst>
              <a:ext uri="{FF2B5EF4-FFF2-40B4-BE49-F238E27FC236}">
                <a16:creationId xmlns:a16="http://schemas.microsoft.com/office/drawing/2014/main" id="{633CA708-10DC-86A4-385A-E33E418AB2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r="6722"/>
          <a:stretch/>
        </p:blipFill>
        <p:spPr>
          <a:xfrm>
            <a:off x="6227595" y="2986342"/>
            <a:ext cx="5678125" cy="3119299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30B53-B966-C890-AF14-D1B08DEB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6B2A1-0A4D-B521-5BB6-C6229C9D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8508B9-3F03-AA9A-8183-E884F8D9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1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C5C8-19A7-FECC-6A66-38F1EE3D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377" y="1152771"/>
            <a:ext cx="10262763" cy="961319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QUESTION 2: FIND THE TOP AVERAGE FUEL ECONOMY FOR THE CITY AND HIGHWAY DRIVING.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84948-40C5-E71D-F209-A6892B29F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2015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2E876-A2D3-169B-19BA-990E66A82C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4319" y="2942713"/>
            <a:ext cx="5546989" cy="80236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 sz="2800" dirty="0">
                <a:ea typeface="+mn-lt"/>
                <a:cs typeface="+mn-lt"/>
              </a:rPr>
              <a:t>Car Model: 'Ford Fusion Hybrid </a:t>
            </a:r>
            <a:r>
              <a:rPr lang="en-GB" sz="2800" dirty="0" err="1">
                <a:ea typeface="+mn-lt"/>
                <a:cs typeface="+mn-lt"/>
              </a:rPr>
              <a:t>Fwd</a:t>
            </a:r>
            <a:r>
              <a:rPr lang="en-GB" sz="2800" dirty="0">
                <a:ea typeface="+mn-lt"/>
                <a:cs typeface="+mn-lt"/>
              </a:rPr>
              <a:t>', </a:t>
            </a:r>
            <a:endParaRPr lang="en-US">
              <a:ea typeface="+mn-lt"/>
              <a:cs typeface="+mn-lt"/>
            </a:endParaRPr>
          </a:p>
          <a:p>
            <a:r>
              <a:rPr lang="en-GB" sz="2800" dirty="0">
                <a:ea typeface="+mn-lt"/>
                <a:cs typeface="+mn-lt"/>
              </a:rPr>
              <a:t>Average Fuel Economy: 42.5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AEDAD-4CE8-A3AC-ECF6-FEEB9D68003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4130028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2023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179536-794E-4CD0-99EE-B2A03672FFB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4617603"/>
            <a:ext cx="5446349" cy="78798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 sz="2800" dirty="0">
                <a:ea typeface="+mn-lt"/>
                <a:cs typeface="+mn-lt"/>
              </a:rPr>
              <a:t>Car Model: 'Toyota Prius', </a:t>
            </a:r>
            <a:endParaRPr lang="en-US" dirty="0">
              <a:ea typeface="+mn-lt"/>
              <a:cs typeface="+mn-lt"/>
            </a:endParaRPr>
          </a:p>
          <a:p>
            <a:r>
              <a:rPr lang="en-GB" sz="2800" dirty="0">
                <a:ea typeface="+mn-lt"/>
                <a:cs typeface="+mn-lt"/>
              </a:rPr>
              <a:t>Average Fuel Economy': 56.5</a:t>
            </a:r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0B018D6-378C-9C0E-6B60-A6115972A39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389E72-F057-17C4-FE0E-A7C03DDD546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B655AA7-5C9B-8928-C14D-CD38469C60B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1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FCA0-BB1F-D5E9-779E-9A60C8F6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 3: </a:t>
            </a:r>
            <a:r>
              <a:rPr lang="en-GB">
                <a:latin typeface="Tenorite"/>
              </a:rPr>
              <a:t>Find good and bad average fuel economy cars from all transmission types.</a:t>
            </a:r>
            <a:endParaRPr lang="en-US">
              <a:latin typeface="Tenorite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9E52C-C1A4-3190-F89B-F9D3806F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0707C-A762-0B2F-30DF-15432176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02D70-BE9F-C047-A3E5-0366EAD3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dirty="0" smtClean="0"/>
              <a:t>6</a:t>
            </a:fld>
            <a:endParaRPr lang="en-US" dirty="0"/>
          </a:p>
        </p:txBody>
      </p:sp>
      <p:pic>
        <p:nvPicPr>
          <p:cNvPr id="7" name="Content Placeholder 6" descr="A graph of blue and green squares&#10;&#10;Description automatically generated">
            <a:extLst>
              <a:ext uri="{FF2B5EF4-FFF2-40B4-BE49-F238E27FC236}">
                <a16:creationId xmlns:a16="http://schemas.microsoft.com/office/drawing/2014/main" id="{1A229092-5D84-0FED-6AB3-B48E5F3CDCF5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/>
          <a:srcRect l="4614" t="5034" r="4977" b="-2939"/>
          <a:stretch/>
        </p:blipFill>
        <p:spPr>
          <a:xfrm>
            <a:off x="339574" y="1941035"/>
            <a:ext cx="5765476" cy="4187638"/>
          </a:xfrm>
        </p:spPr>
      </p:pic>
      <p:pic>
        <p:nvPicPr>
          <p:cNvPr id="8" name="Picture 7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0A5C7EA-8D30-402F-528E-471A90F1C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8" t="5189" r="5451" b="-2075"/>
          <a:stretch/>
        </p:blipFill>
        <p:spPr>
          <a:xfrm>
            <a:off x="6104627" y="1939947"/>
            <a:ext cx="5627288" cy="418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1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8003-F4AB-7BAE-CCEA-EA67C52A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 4: </a:t>
            </a:r>
            <a:r>
              <a:rPr lang="en-GB">
                <a:latin typeface="Tenorite"/>
              </a:rPr>
              <a:t>Find car manufacturers, which have 4WD (4-wheel drive) and 2WD (2-wheel drive) with engine power is more than 3.5.</a:t>
            </a:r>
            <a:endParaRPr lang="en-US">
              <a:latin typeface="Tenorite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0A7BB-4E60-8DE1-0CEF-1B5AB1D0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6DFFD-07A7-2F1A-6A7C-0DA5EFB4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731F-C58E-631D-CF50-BB985C79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dirty="0" smtClean="0"/>
              <a:t>7</a:t>
            </a:fld>
            <a:endParaRPr lang="en-US" dirty="0"/>
          </a:p>
        </p:txBody>
      </p:sp>
      <p:pic>
        <p:nvPicPr>
          <p:cNvPr id="7" name="Content Placeholder 6" descr="A graph of a car model&#10;&#10;Description automatically generated">
            <a:extLst>
              <a:ext uri="{FF2B5EF4-FFF2-40B4-BE49-F238E27FC236}">
                <a16:creationId xmlns:a16="http://schemas.microsoft.com/office/drawing/2014/main" id="{9F4921F0-F64F-EA53-81CE-5C1BA5C603C4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/>
          <a:srcRect t="3721" r="5763" b="3721"/>
          <a:stretch/>
        </p:blipFill>
        <p:spPr>
          <a:xfrm>
            <a:off x="363747" y="2307242"/>
            <a:ext cx="5726956" cy="2852345"/>
          </a:xfrm>
        </p:spPr>
      </p:pic>
      <p:pic>
        <p:nvPicPr>
          <p:cNvPr id="8" name="Picture 7" descr="A graph of a car model&#10;&#10;Description automatically generated">
            <a:extLst>
              <a:ext uri="{FF2B5EF4-FFF2-40B4-BE49-F238E27FC236}">
                <a16:creationId xmlns:a16="http://schemas.microsoft.com/office/drawing/2014/main" id="{51CEB805-840D-760E-4CD3-D581BF0F11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" t="4741" r="5833" b="2586"/>
          <a:stretch/>
        </p:blipFill>
        <p:spPr>
          <a:xfrm>
            <a:off x="6093178" y="2307118"/>
            <a:ext cx="5624988" cy="28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4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FC6D-9511-3952-8149-22E8530E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 5: </a:t>
            </a:r>
            <a:r>
              <a:rPr lang="en-GB">
                <a:latin typeface="Tenorite"/>
              </a:rPr>
              <a:t>Is there a relationship between Combined FE and Combined CO2</a:t>
            </a:r>
            <a:endParaRPr lang="en-US">
              <a:latin typeface="Tenorite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EF2CF-D45C-A7B5-8C28-4D1FD6DF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B8EBB-FA5B-0726-D930-A8584354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A0FB7-D4A8-5E04-A7F9-E73AF608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074B4A-563B-144C-93C0-CFA2083C5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023" y="1710186"/>
            <a:ext cx="5532407" cy="4170872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78A8749-AE2E-974F-D929-4F86905B2FA1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440426" y="1735797"/>
            <a:ext cx="5531449" cy="4170152"/>
          </a:xfrm>
        </p:spPr>
      </p:pic>
    </p:spTree>
    <p:extLst>
      <p:ext uri="{BB962C8B-B14F-4D97-AF65-F5344CB8AC3E}">
        <p14:creationId xmlns:p14="http://schemas.microsoft.com/office/powerpoint/2010/main" val="125791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2B30-FF9F-6CC7-9DB3-C448DDD9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 6: </a:t>
            </a:r>
            <a:r>
              <a:rPr lang="en-GB">
                <a:latin typeface="Tenorite"/>
              </a:rPr>
              <a:t>How much CO2 on average is emitted for each car type?</a:t>
            </a:r>
            <a:endParaRPr lang="en-US">
              <a:latin typeface="Tenorite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EC850-5BDE-0811-8639-CA38970F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D9820-A608-C21E-AA92-B8B50EDA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B1AA3-3EEE-29D7-62D5-D9079A80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FB7ACF-C580-F0FC-9A97-49163C0BF1A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2"/>
          <a:srcRect l="17783" t="-288"/>
          <a:stretch/>
        </p:blipFill>
        <p:spPr>
          <a:xfrm>
            <a:off x="263105" y="2126355"/>
            <a:ext cx="5677634" cy="357863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2B118-D4B4-079A-91E2-4D7762C1F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60"/>
          <a:stretch/>
        </p:blipFill>
        <p:spPr>
          <a:xfrm>
            <a:off x="6301595" y="2639626"/>
            <a:ext cx="5620137" cy="356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03693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FE3C65-29EB-4E60-850B-7BD594E374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75ABCA3-2984-4C89-9460-81718D633E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F37A69-22DE-493E-8552-03285CA5D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805</Words>
  <Application>Microsoft Office PowerPoint</Application>
  <PresentationFormat>Widescreen</PresentationFormat>
  <Paragraphs>290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Monoline</vt:lpstr>
      <vt:lpstr>AUTOMOBILE ANALYSIS</vt:lpstr>
      <vt:lpstr>Agenda</vt:lpstr>
      <vt:lpstr>2015 vs 2023</vt:lpstr>
      <vt:lpstr>Question 1: Find the car manufacturer, which contains most quantity of car models.</vt:lpstr>
      <vt:lpstr>QUESTION 2: FIND THE TOP AVERAGE FUEL ECONOMY FOR THE CITY AND HIGHWAY DRIVING.</vt:lpstr>
      <vt:lpstr>Question 3: Find good and bad average fuel economy cars from all transmission types.</vt:lpstr>
      <vt:lpstr>Question 4: Find car manufacturers, which have 4WD (4-wheel drive) and 2WD (2-wheel drive) with engine power is more than 3.5.</vt:lpstr>
      <vt:lpstr>Question 5: Is there a relationship between Combined FE and Combined CO2</vt:lpstr>
      <vt:lpstr>Question 6: How much CO2 on average is emitted for each car type?</vt:lpstr>
      <vt:lpstr>Question 7: What's the average rating and CO2 for each car manufacturer?</vt:lpstr>
      <vt:lpstr>Question 8: Is there a relationship between Engine Power and FE rating?</vt:lpstr>
      <vt:lpstr>Question 9: Is there a relationship between Engine Power and # Cylinders?</vt:lpstr>
      <vt:lpstr>Overtime trends</vt:lpstr>
      <vt:lpstr>Question 1: Find the quantity of car models each year.</vt:lpstr>
      <vt:lpstr>Question 2: Find the quantity of car models for different manufacturers each year.</vt:lpstr>
      <vt:lpstr>Question 3: Find the FE rating for different manufacturers each year.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470</cp:revision>
  <dcterms:created xsi:type="dcterms:W3CDTF">2023-09-17T13:42:38Z</dcterms:created>
  <dcterms:modified xsi:type="dcterms:W3CDTF">2023-09-18T01:03:24Z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