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5" r:id="rId7"/>
    <p:sldId id="260" r:id="rId8"/>
    <p:sldId id="261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65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CD36-4C8A-0E17-841E-B2423DB03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B0F5B-0763-E44D-9CBE-21DC41693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D273-71A0-A142-B3E4-450ADD82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A3C-1E5D-8741-BFBD-6272B249D756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6B4F-F575-258F-B2A3-B5EF4771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88E4-5E81-9A0A-7AF4-5D61FA49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DCD7-A43F-CA44-9F01-C6F1C8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2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CC73-F465-452B-8B02-D61A17A4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B4F31-64CA-23C6-CCA5-F78B53E59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06D3-73C6-EA17-C7C8-5E527DE9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A3C-1E5D-8741-BFBD-6272B249D756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1D2C-BB8A-37DD-1173-DFB4BC97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1233D-FC26-0C9C-668E-F2427F37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DCD7-A43F-CA44-9F01-C6F1C8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1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036D6-CA2F-682D-4567-B90D14D11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9A7B4-3B0D-1743-165D-E6312BA28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AC135-D353-7CF7-5446-C585D7DC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A3C-1E5D-8741-BFBD-6272B249D756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2E4B-C98C-4AE8-3516-E7A9CD54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B320-3726-AD1E-10FC-3983667F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DCD7-A43F-CA44-9F01-C6F1C8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2CD8-C529-5309-815D-D6ADCD64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D574-792D-F533-1781-36F0E813C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48015-5373-4ABF-2C21-0914C74A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A3C-1E5D-8741-BFBD-6272B249D756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8D5B-4E4C-87A9-A2BC-4ADF4237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4DFEF-66EB-A2DA-4E35-BC33023C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DCD7-A43F-CA44-9F01-C6F1C8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E024-D981-031A-FDAC-B37A3C1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B8AC3-85E3-4676-D6D4-55C40E8AF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A0095-B005-6366-8494-1E9DF749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A3C-1E5D-8741-BFBD-6272B249D756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64F8-48CE-13B0-FC9F-42714376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7228C-F2E4-08FD-18C2-F11D2FE9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DCD7-A43F-CA44-9F01-C6F1C8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7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035F-9EDD-FC1F-2C62-DCDD1AA8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DE9E-7496-B7D2-4DC4-BF7B0F01C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9A93B-499F-0CA3-7174-4378E75D4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58606-8343-BDAE-9670-5FD0DFD2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A3C-1E5D-8741-BFBD-6272B249D756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0D526-27B8-6DBF-1C8F-94C99089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1EA24-7127-DAA7-E131-9FC4442D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DCD7-A43F-CA44-9F01-C6F1C8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334C-6ACB-BDA7-1D39-B631A4A8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AAA75-E7DF-7D5B-2B12-FDCB716E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B52BC-0E72-4E29-F3FE-90BD6BB2C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8C91-8267-B668-2D72-5121FD6B3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26E23-57A1-CC7B-59E9-3358FA62C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9880E-C992-CD55-0061-27213436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A3C-1E5D-8741-BFBD-6272B249D756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F52BF-864D-6BD6-8F23-B189BC99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A9373-AFD9-3F4F-7EC1-986269CD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DCD7-A43F-CA44-9F01-C6F1C8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4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8396-FF21-F37C-5399-6E656FBB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555EA-A747-75DF-4DAF-689BE961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A3C-1E5D-8741-BFBD-6272B249D756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2A333-6BE5-FA86-F2C0-2106161C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E6D70-1D36-07D2-2605-AD0B1E28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DCD7-A43F-CA44-9F01-C6F1C8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3EDA0-473E-A313-C8B9-233C95CB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A3C-1E5D-8741-BFBD-6272B249D756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A396A-0CBD-CEBB-949D-8D1DFB14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5749B-A172-7087-0C06-DE1FE94E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DCD7-A43F-CA44-9F01-C6F1C8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4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B23B-A7DC-02AB-F2F4-686C9001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D77F0-F5A8-7DDB-7C2F-73CCC4D1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817EA-3BE6-ECD1-A35D-BB58A9D3B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27BF-F169-B50C-10F6-4B9F3E74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A3C-1E5D-8741-BFBD-6272B249D756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38A7-3FB8-0A1D-6A6A-C69A8FF3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04E1B-19CF-4ED9-98CF-865A3C6D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DCD7-A43F-CA44-9F01-C6F1C8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0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E889-5B59-7A1D-4B1A-4C3CB2B1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F1AE0-DCC0-3C6B-132B-EC5F612BD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9697B-14C9-CE47-C578-F522D5C5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8EB38-1D4D-2298-D177-4BF756D7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A3C-1E5D-8741-BFBD-6272B249D756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0298-056F-3C76-8CC7-1330F73D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666C6-E5B9-39BD-429E-AFDD8F9F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DCD7-A43F-CA44-9F01-C6F1C8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1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DECA8-0973-E7DD-FA66-75D340EB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968C6-51BB-05A5-7215-FB3E87A1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EB7-2C1A-533C-7B0C-3F0C50939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6A3C-1E5D-8741-BFBD-6272B249D756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0E98-03AE-D192-F067-A0A7CB1C8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DF5B4-8222-C36C-5359-7F610D5C0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DCD7-A43F-CA44-9F01-C6F1C8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8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03FA-9876-A235-8578-F631E4D62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Discoveries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0F1B9-A14E-F0FC-CCD8-58478CDCC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Sarah Aisagbon</a:t>
            </a:r>
          </a:p>
        </p:txBody>
      </p:sp>
    </p:spTree>
    <p:extLst>
      <p:ext uri="{BB962C8B-B14F-4D97-AF65-F5344CB8AC3E}">
        <p14:creationId xmlns:p14="http://schemas.microsoft.com/office/powerpoint/2010/main" val="333299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71CBA-2EF2-B72F-CCCB-BB0D2D44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2a &amp; 2b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DAEC30-6026-EAC1-D34C-1954575B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US3387 is a bear call spread. This means it’s a strategy involving two call options with the same expiration date. The first call option is a short call with strike price of 25 and premium paid for the call is 20. The second is a long call with strike price of 35 and premium paid is 10.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A reasonable premium for US3387 would be at the breakeven point. For US3387, the breakeven point is 35 so a reasonable premium would be $35.</a:t>
            </a:r>
          </a:p>
        </p:txBody>
      </p:sp>
      <p:pic>
        <p:nvPicPr>
          <p:cNvPr id="10" name="Picture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50E53FBD-8F17-EE18-9760-2EC438E880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xfrm>
            <a:off x="5021228" y="841248"/>
            <a:ext cx="6681920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FD1376-3CB1-CFE7-2A5A-B3DAE1E4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578" y="5165725"/>
            <a:ext cx="1544053" cy="1235075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F99AD-0BB7-E2AE-9087-49CA9E0F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200777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#Question 2 (Derivative Pricing)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 = stock underlying # K = strike price # Price = premium paid for option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long_call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Long Call Payoff = max(Stock Price - Strike Price, 0) # If we are long a call, we would only elect to call if the current stock price is greater than # the strike price on our option 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lambda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-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long_put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Long Put Payoff = max(Strike Price - Stock Price, 0) # If we are long a call, we would only elect to call if the current stock price is less than # the strike price on our option 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lambda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-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short_call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Payoff a </a:t>
            </a:r>
            <a:r>
              <a:rPr lang="en-GB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shortcall</a:t>
            </a: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is just the inverse of the payoff of a long call 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long_call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[-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bear_spread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E1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E2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Price1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Price2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P_1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long_call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E1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Price1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P_2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short_call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E2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Price2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zip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P_1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P_2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 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 </a:t>
            </a: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Define some series of stock-prices 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bear_spread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35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long_c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long_call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35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short_c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short_call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plot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'orange'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plot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long_c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'r--'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plot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short_c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'b--'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legend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"Payoff"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"Long Call"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"Short Call"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'US3387 Payoff Functions'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fontsize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fontweight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'bold'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xlabel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'Settle Price'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ha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fontsize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fontweight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'bold'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ylabel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'Payoff'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rotation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'vertical'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fontsize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fontweight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'bold'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55CC-164E-2F6F-25F6-A5565B46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B7BD-9863-6FA7-ADFD-095C6460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 really bad fever and flu that doesn’t seem to be improving so I decided to do this test now because I thought it was better I submit something than to wait to get better, forget that I have this test to submit and submit nothing. </a:t>
            </a:r>
          </a:p>
          <a:p>
            <a:r>
              <a:rPr lang="en-US" dirty="0"/>
              <a:t>Apologies, it’s not my best work. </a:t>
            </a:r>
          </a:p>
        </p:txBody>
      </p:sp>
    </p:spTree>
    <p:extLst>
      <p:ext uri="{BB962C8B-B14F-4D97-AF65-F5344CB8AC3E}">
        <p14:creationId xmlns:p14="http://schemas.microsoft.com/office/powerpoint/2010/main" val="67308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86205-B5EC-ED47-97C0-FCEF35E7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460A9-183B-B0AC-CF43-F96DBEFD9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Index Price Forecast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1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AA83-5B99-34EF-178B-D85E21CC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Data, Convert to datetime format &amp; set date column as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0FC3-0539-5AEF-0A5C-0959221E2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25000" lnSpcReduction="20000"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matplotlib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openpyxl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pandas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pd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sklearn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matplotlib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pyplot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nan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pandas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read_excel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sklearn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linear_model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LinearRegression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read_excel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'/Users/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sarahaisagbon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/Downloads/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Question_DataSet.xlsx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#There are a few missing values. I've observed that the dates are the last day of the month. Assuming that the dates missing are in the right place on the table. 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'Date'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'2008-01-31'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'Date'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'2018-02-28'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131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'Date'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'2018-03-31'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#some of the entries in the date column are incorrect, but based on the previous assumption I can fix it.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172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'Date'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'2021-08-31'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181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'Date'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'2022-05-31'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#convert date strings to datetime </a:t>
            </a:r>
            <a:r>
              <a:rPr lang="en-GB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dtype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'Date'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to_datetime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'Date'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#set as index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set_index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'Date'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inplace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05EC-7360-733E-51B6-28FA7579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C3DA-DFA9-6C88-738C-A6F2433B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#I was initially going to delete the rows with missing values but instead I will get the median value for 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#replace nan with mean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iloc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iloc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11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median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iloc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iloc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129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132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median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iloc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131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iloc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133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median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#check for 0 in values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iloc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#replace 0 with median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iloc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iloc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43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median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#check if the there are any outliers 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df1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iloc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&gt;=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df1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#I see that 30/04/2019 is 10x bigger than the other values in 2019 so I'll assume the decimal point has been put in the wrong place.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iloc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144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'19.0475'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6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9428-6F4D-4159-657C-05FE3333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20A8-DFB6-7415-06B4-F2ADAA27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Initially I was going to replace all nan values with the mean of the column but the mean was much larger and didn’t fir the pattern I had observed. </a:t>
            </a:r>
          </a:p>
          <a:p>
            <a:r>
              <a:rPr lang="en-US" dirty="0"/>
              <a:t>I noticed that when the data increase it would increase almost linearly and vice versa. So based on this and the fact that there were only three nan values, I decided to find the median of the previous table entry and the next table entry. </a:t>
            </a:r>
          </a:p>
          <a:p>
            <a:r>
              <a:rPr lang="en-US" dirty="0"/>
              <a:t>Two of the nan values are next to each other so I found the first median by looking at the previous entry and the next non-nan entry. Then for the next nan value I used the value I had just found and the next non-nan entry.</a:t>
            </a:r>
          </a:p>
        </p:txBody>
      </p:sp>
    </p:spTree>
    <p:extLst>
      <p:ext uri="{BB962C8B-B14F-4D97-AF65-F5344CB8AC3E}">
        <p14:creationId xmlns:p14="http://schemas.microsoft.com/office/powerpoint/2010/main" val="123223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55E2B-88AD-DFDC-69C8-7930885E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B658765-65C4-1039-A872-B84F0C6ED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184" y="1459907"/>
            <a:ext cx="10175630" cy="767904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r>
              <a:rPr lang="en-GB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#plot the data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figure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figsize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plot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data_df_raw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'US3387 '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GB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'Index Price'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fontsize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ylabel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'Price in dollars.'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xlabel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'Date'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indent="-228600" algn="ctr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2" name="Content Placeholder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F50010CC-65AC-0E7E-4FDC-E473E5871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835154" y="2527760"/>
            <a:ext cx="10515595" cy="36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1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9BB-550A-E864-BB55-0D2E9CC0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– Thought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F314-3345-0ADA-7258-D97633385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first split the data in half – train data and test data.</a:t>
            </a:r>
          </a:p>
          <a:p>
            <a:r>
              <a:rPr lang="en-US" dirty="0"/>
              <a:t>I then used linear regression and the train data to create a model. An error occurred and I was unable to fix it. </a:t>
            </a:r>
          </a:p>
          <a:p>
            <a:r>
              <a:rPr lang="en-US" dirty="0"/>
              <a:t>What I was planning on doing was use the model to predict values for the test data and compare it with the actual values to see how accurate the model was. Once I had done this, I would have used the model to predict the next 18 months.</a:t>
            </a:r>
          </a:p>
          <a:p>
            <a:pPr marL="0" indent="0">
              <a:buNone/>
            </a:pP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7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9C6F-D9A4-90C9-14AF-76F51991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-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C45E-3BA8-7A07-4282-4B237B6E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test_data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data_df_raw.iloc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[-94:]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train_data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data_df_raw.iloc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[:-94]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x_train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train_data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['Date']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y_train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train_data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['US3387 ']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x_test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test_data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['Date']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y_test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test_data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['US3387 ']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np.reshape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x_train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(94,-1))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np.reshape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y_train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(94,-1))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np.reshape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x_test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(94,-1))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np.reshape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y_test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(94,-1))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LinearRegression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()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lr.fit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x_train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y_train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y_pred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lr.predict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x_test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test_data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['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y_pred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'] =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y_pred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test_data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1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855B0-3E58-668C-D2A2-684D5263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07B2A-A1F9-F054-B6C1-51894DA44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Derivative Pricing</a:t>
            </a:r>
          </a:p>
        </p:txBody>
      </p:sp>
    </p:spTree>
    <p:extLst>
      <p:ext uri="{BB962C8B-B14F-4D97-AF65-F5344CB8AC3E}">
        <p14:creationId xmlns:p14="http://schemas.microsoft.com/office/powerpoint/2010/main" val="4071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1584</Words>
  <Application>Microsoft Macintosh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Office Theme</vt:lpstr>
      <vt:lpstr>My Discoveries</vt:lpstr>
      <vt:lpstr>Question 1</vt:lpstr>
      <vt:lpstr>Import Data, Convert to datetime format &amp; set date column as index</vt:lpstr>
      <vt:lpstr>Data Cleaning</vt:lpstr>
      <vt:lpstr>Data Cleaning</vt:lpstr>
      <vt:lpstr>Graph </vt:lpstr>
      <vt:lpstr>Forecast – Thought process</vt:lpstr>
      <vt:lpstr>Forecast - Attempt</vt:lpstr>
      <vt:lpstr>Question 2</vt:lpstr>
      <vt:lpstr>2a &amp; 2b</vt:lpstr>
      <vt:lpstr>Code</vt:lpstr>
      <vt:lpstr>Disclosure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Discoveries</dc:title>
  <dc:creator>Sarah Aisagbon</dc:creator>
  <cp:lastModifiedBy>Sarah Aisagbon</cp:lastModifiedBy>
  <cp:revision>2</cp:revision>
  <dcterms:created xsi:type="dcterms:W3CDTF">2022-12-26T19:14:22Z</dcterms:created>
  <dcterms:modified xsi:type="dcterms:W3CDTF">2022-12-26T20:30:09Z</dcterms:modified>
</cp:coreProperties>
</file>