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Fira Sans Bold" panose="020B0604020202020204" charset="0"/>
      <p:regular r:id="rId24"/>
    </p:embeddedFont>
    <p:embeddedFont>
      <p:font typeface="Fira Sans Light" panose="020B0403050000020004" pitchFamily="34" charset="0"/>
      <p:regular r:id="rId25"/>
    </p:embeddedFont>
    <p:embeddedFont>
      <p:font typeface="Fira Sans Light Bold" panose="020B0604020202020204" charset="0"/>
      <p:regular r:id="rId26"/>
    </p:embeddedFont>
    <p:embeddedFont>
      <p:font typeface="Fira Sans Medium" panose="020B0603050000020004" pitchFamily="34" charset="0"/>
      <p:regular r:id="rId27"/>
    </p:embeddedFont>
    <p:embeddedFont>
      <p:font typeface="Open Sans Light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6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018849"/>
            <a:ext cx="9315931" cy="8719324"/>
            <a:chOff x="0" y="0"/>
            <a:chExt cx="12421242" cy="11625765"/>
          </a:xfrm>
        </p:grpSpPr>
        <p:sp>
          <p:nvSpPr>
            <p:cNvPr id="3" name="TextBox 3"/>
            <p:cNvSpPr txBox="1"/>
            <p:nvPr/>
          </p:nvSpPr>
          <p:spPr>
            <a:xfrm>
              <a:off x="0" y="-1073851"/>
              <a:ext cx="12421242" cy="10652784"/>
            </a:xfrm>
            <a:prstGeom prst="rect">
              <a:avLst/>
            </a:prstGeom>
          </p:spPr>
          <p:txBody>
            <a:bodyPr lIns="0" tIns="0" rIns="0" bIns="0" rtlCol="0" anchor="t">
              <a:spAutoFit/>
            </a:bodyPr>
            <a:lstStyle/>
            <a:p>
              <a:pPr>
                <a:lnSpc>
                  <a:spcPts val="12570"/>
                </a:lnSpc>
              </a:pPr>
              <a:r>
                <a:rPr lang="en-US" sz="10475">
                  <a:solidFill>
                    <a:srgbClr val="000000"/>
                  </a:solidFill>
                  <a:latin typeface="Fira Sans Bold"/>
                </a:rPr>
                <a:t>Database sederhana penjualan accessories handphone</a:t>
              </a:r>
            </a:p>
          </p:txBody>
        </p:sp>
        <p:sp>
          <p:nvSpPr>
            <p:cNvPr id="4" name="TextBox 4"/>
            <p:cNvSpPr txBox="1"/>
            <p:nvPr/>
          </p:nvSpPr>
          <p:spPr>
            <a:xfrm>
              <a:off x="0" y="9818021"/>
              <a:ext cx="12421242" cy="2921961"/>
            </a:xfrm>
            <a:prstGeom prst="rect">
              <a:avLst/>
            </a:prstGeom>
          </p:spPr>
          <p:txBody>
            <a:bodyPr lIns="0" tIns="0" rIns="0" bIns="0" rtlCol="0" anchor="t">
              <a:spAutoFit/>
            </a:bodyPr>
            <a:lstStyle/>
            <a:p>
              <a:pPr>
                <a:lnSpc>
                  <a:spcPts val="4399"/>
                </a:lnSpc>
              </a:pPr>
              <a:endParaRPr/>
            </a:p>
            <a:p>
              <a:pPr>
                <a:lnSpc>
                  <a:spcPts val="4399"/>
                </a:lnSpc>
              </a:pPr>
              <a:endParaRPr/>
            </a:p>
            <a:p>
              <a:pPr>
                <a:lnSpc>
                  <a:spcPts val="4399"/>
                </a:lnSpc>
              </a:pPr>
              <a:endParaRPr/>
            </a:p>
            <a:p>
              <a:pPr>
                <a:lnSpc>
                  <a:spcPts val="4399"/>
                </a:lnSpc>
              </a:pPr>
              <a:r>
                <a:rPr lang="en-US" sz="3142">
                  <a:solidFill>
                    <a:srgbClr val="000000"/>
                  </a:solidFill>
                  <a:latin typeface="Fira Sans Light"/>
                </a:rPr>
                <a:t>Deskripsi singkat di sini</a:t>
              </a:r>
            </a:p>
          </p:txBody>
        </p:sp>
      </p:gr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3" name="TextBox 3"/>
          <p:cNvSpPr txBox="1"/>
          <p:nvPr/>
        </p:nvSpPr>
        <p:spPr>
          <a:xfrm>
            <a:off x="2467719" y="1401987"/>
            <a:ext cx="5699080" cy="1285875"/>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Fira Sans Medium"/>
              </a:rPr>
              <a:t>Database</a:t>
            </a:r>
          </a:p>
        </p:txBody>
      </p:sp>
      <p:grpSp>
        <p:nvGrpSpPr>
          <p:cNvPr id="4" name="Group 4"/>
          <p:cNvGrpSpPr/>
          <p:nvPr/>
        </p:nvGrpSpPr>
        <p:grpSpPr>
          <a:xfrm>
            <a:off x="1031805" y="8198352"/>
            <a:ext cx="380203" cy="329258"/>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6" name="Group 6"/>
          <p:cNvGrpSpPr/>
          <p:nvPr/>
        </p:nvGrpSpPr>
        <p:grpSpPr>
          <a:xfrm>
            <a:off x="5317258" y="8198352"/>
            <a:ext cx="380203" cy="329258"/>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8" name="Group 8"/>
          <p:cNvGrpSpPr/>
          <p:nvPr/>
        </p:nvGrpSpPr>
        <p:grpSpPr>
          <a:xfrm>
            <a:off x="9605817" y="8217402"/>
            <a:ext cx="380203" cy="329258"/>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0" name="Group 10"/>
          <p:cNvGrpSpPr/>
          <p:nvPr/>
        </p:nvGrpSpPr>
        <p:grpSpPr>
          <a:xfrm>
            <a:off x="13894375" y="8198352"/>
            <a:ext cx="380203" cy="329258"/>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2" name="Group 12"/>
          <p:cNvGrpSpPr/>
          <p:nvPr/>
        </p:nvGrpSpPr>
        <p:grpSpPr>
          <a:xfrm>
            <a:off x="16799111" y="2687862"/>
            <a:ext cx="2977778" cy="2578770"/>
            <a:chOff x="0" y="0"/>
            <a:chExt cx="3619627" cy="3134614"/>
          </a:xfrm>
        </p:grpSpPr>
        <p:sp>
          <p:nvSpPr>
            <p:cNvPr id="13" name="Freeform 1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4" name="Group 14"/>
          <p:cNvGrpSpPr/>
          <p:nvPr/>
        </p:nvGrpSpPr>
        <p:grpSpPr>
          <a:xfrm>
            <a:off x="13660090" y="-135282"/>
            <a:ext cx="4201515" cy="3638531"/>
            <a:chOff x="0" y="0"/>
            <a:chExt cx="3619627" cy="3134614"/>
          </a:xfrm>
        </p:grpSpPr>
        <p:sp>
          <p:nvSpPr>
            <p:cNvPr id="15" name="Freeform 1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6" name="Group 16"/>
          <p:cNvGrpSpPr/>
          <p:nvPr/>
        </p:nvGrpSpPr>
        <p:grpSpPr>
          <a:xfrm>
            <a:off x="13243939" y="-956153"/>
            <a:ext cx="2481390" cy="2148895"/>
            <a:chOff x="0" y="0"/>
            <a:chExt cx="3619627" cy="3134614"/>
          </a:xfrm>
        </p:grpSpPr>
        <p:sp>
          <p:nvSpPr>
            <p:cNvPr id="17" name="Freeform 1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8" name="TextBox 18"/>
          <p:cNvSpPr txBox="1"/>
          <p:nvPr/>
        </p:nvSpPr>
        <p:spPr>
          <a:xfrm>
            <a:off x="1748531" y="3612872"/>
            <a:ext cx="12526047" cy="2089151"/>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Fira Sans Light"/>
              </a:rPr>
              <a:t>Database adalah pengolahan data yang memungkinkan penyimpanan, pengorganisasian, dan akses informasi yang tersimpan secara efisien.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3" name="TextBox 3"/>
          <p:cNvSpPr txBox="1"/>
          <p:nvPr/>
        </p:nvSpPr>
        <p:spPr>
          <a:xfrm>
            <a:off x="2467719" y="1401987"/>
            <a:ext cx="7926464" cy="1285875"/>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Fira Sans Medium"/>
              </a:rPr>
              <a:t>Metode CRUD</a:t>
            </a:r>
          </a:p>
        </p:txBody>
      </p:sp>
      <p:grpSp>
        <p:nvGrpSpPr>
          <p:cNvPr id="4" name="Group 4"/>
          <p:cNvGrpSpPr/>
          <p:nvPr/>
        </p:nvGrpSpPr>
        <p:grpSpPr>
          <a:xfrm>
            <a:off x="1031805" y="8198352"/>
            <a:ext cx="380203" cy="329258"/>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6" name="Group 6"/>
          <p:cNvGrpSpPr/>
          <p:nvPr/>
        </p:nvGrpSpPr>
        <p:grpSpPr>
          <a:xfrm>
            <a:off x="5317258" y="8198352"/>
            <a:ext cx="380203" cy="329258"/>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8" name="Group 8"/>
          <p:cNvGrpSpPr/>
          <p:nvPr/>
        </p:nvGrpSpPr>
        <p:grpSpPr>
          <a:xfrm>
            <a:off x="9605817" y="8217402"/>
            <a:ext cx="380203" cy="329258"/>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0" name="Group 10"/>
          <p:cNvGrpSpPr/>
          <p:nvPr/>
        </p:nvGrpSpPr>
        <p:grpSpPr>
          <a:xfrm>
            <a:off x="13894375" y="8198352"/>
            <a:ext cx="380203" cy="329258"/>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2" name="Group 12"/>
          <p:cNvGrpSpPr/>
          <p:nvPr/>
        </p:nvGrpSpPr>
        <p:grpSpPr>
          <a:xfrm>
            <a:off x="16799111" y="2687862"/>
            <a:ext cx="2977778" cy="2578770"/>
            <a:chOff x="0" y="0"/>
            <a:chExt cx="3619627" cy="3134614"/>
          </a:xfrm>
        </p:grpSpPr>
        <p:sp>
          <p:nvSpPr>
            <p:cNvPr id="13" name="Freeform 1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4" name="Group 14"/>
          <p:cNvGrpSpPr/>
          <p:nvPr/>
        </p:nvGrpSpPr>
        <p:grpSpPr>
          <a:xfrm>
            <a:off x="13660090" y="-135282"/>
            <a:ext cx="4201515" cy="3638531"/>
            <a:chOff x="0" y="0"/>
            <a:chExt cx="3619627" cy="3134614"/>
          </a:xfrm>
        </p:grpSpPr>
        <p:sp>
          <p:nvSpPr>
            <p:cNvPr id="15" name="Freeform 1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6" name="Group 16"/>
          <p:cNvGrpSpPr/>
          <p:nvPr/>
        </p:nvGrpSpPr>
        <p:grpSpPr>
          <a:xfrm>
            <a:off x="13243939" y="-956153"/>
            <a:ext cx="2481390" cy="2148895"/>
            <a:chOff x="0" y="0"/>
            <a:chExt cx="3619627" cy="3134614"/>
          </a:xfrm>
        </p:grpSpPr>
        <p:sp>
          <p:nvSpPr>
            <p:cNvPr id="17" name="Freeform 1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8" name="TextBox 18"/>
          <p:cNvSpPr txBox="1"/>
          <p:nvPr/>
        </p:nvSpPr>
        <p:spPr>
          <a:xfrm>
            <a:off x="1748531" y="3612872"/>
            <a:ext cx="12526047" cy="2794001"/>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Fira Sans Light"/>
              </a:rPr>
              <a:t>metode CRUD merupakan akronim dari Create, Read, Update, dan Delete. yaitu operasi dasar pada basis data untuk membuat, memperbaiki, dan menghapus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sp>
        <p:nvSpPr>
          <p:cNvPr id="3" name="TextBox 3"/>
          <p:cNvSpPr txBox="1"/>
          <p:nvPr/>
        </p:nvSpPr>
        <p:spPr>
          <a:xfrm>
            <a:off x="2291872" y="1401987"/>
            <a:ext cx="7926464" cy="1285875"/>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Fira Sans Medium"/>
              </a:rPr>
              <a:t>My SQL</a:t>
            </a:r>
          </a:p>
        </p:txBody>
      </p:sp>
      <p:grpSp>
        <p:nvGrpSpPr>
          <p:cNvPr id="4" name="Group 4"/>
          <p:cNvGrpSpPr/>
          <p:nvPr/>
        </p:nvGrpSpPr>
        <p:grpSpPr>
          <a:xfrm>
            <a:off x="1031805" y="8198352"/>
            <a:ext cx="380203" cy="329258"/>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6" name="Group 6"/>
          <p:cNvGrpSpPr/>
          <p:nvPr/>
        </p:nvGrpSpPr>
        <p:grpSpPr>
          <a:xfrm>
            <a:off x="5317258" y="8198352"/>
            <a:ext cx="380203" cy="329258"/>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8" name="Group 8"/>
          <p:cNvGrpSpPr/>
          <p:nvPr/>
        </p:nvGrpSpPr>
        <p:grpSpPr>
          <a:xfrm>
            <a:off x="9605817" y="8217402"/>
            <a:ext cx="380203" cy="329258"/>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0" name="Group 10"/>
          <p:cNvGrpSpPr/>
          <p:nvPr/>
        </p:nvGrpSpPr>
        <p:grpSpPr>
          <a:xfrm>
            <a:off x="13894375" y="8198352"/>
            <a:ext cx="380203" cy="329258"/>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2" name="Group 12"/>
          <p:cNvGrpSpPr/>
          <p:nvPr/>
        </p:nvGrpSpPr>
        <p:grpSpPr>
          <a:xfrm>
            <a:off x="16799111" y="2687862"/>
            <a:ext cx="2977778" cy="2578770"/>
            <a:chOff x="0" y="0"/>
            <a:chExt cx="3619627" cy="3134614"/>
          </a:xfrm>
        </p:grpSpPr>
        <p:sp>
          <p:nvSpPr>
            <p:cNvPr id="13" name="Freeform 1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4" name="Group 14"/>
          <p:cNvGrpSpPr/>
          <p:nvPr/>
        </p:nvGrpSpPr>
        <p:grpSpPr>
          <a:xfrm>
            <a:off x="13660090" y="-135282"/>
            <a:ext cx="4201515" cy="3638531"/>
            <a:chOff x="0" y="0"/>
            <a:chExt cx="3619627" cy="3134614"/>
          </a:xfrm>
        </p:grpSpPr>
        <p:sp>
          <p:nvSpPr>
            <p:cNvPr id="15" name="Freeform 1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6" name="Group 16"/>
          <p:cNvGrpSpPr/>
          <p:nvPr/>
        </p:nvGrpSpPr>
        <p:grpSpPr>
          <a:xfrm>
            <a:off x="13243939" y="-956153"/>
            <a:ext cx="2481390" cy="2148895"/>
            <a:chOff x="0" y="0"/>
            <a:chExt cx="3619627" cy="3134614"/>
          </a:xfrm>
        </p:grpSpPr>
        <p:sp>
          <p:nvSpPr>
            <p:cNvPr id="17" name="Freeform 1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8" name="TextBox 18"/>
          <p:cNvSpPr txBox="1"/>
          <p:nvPr/>
        </p:nvSpPr>
        <p:spPr>
          <a:xfrm>
            <a:off x="1748531" y="3612872"/>
            <a:ext cx="12526047" cy="2794001"/>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Fira Sans Light"/>
              </a:rPr>
              <a:t>MySQL adalah Relational Database Management System (RDBMS) yang populer dan gratis, menyediakan fungsi-fungsi pengelolaan basis data seperti penyimpanan, manipulasi, dan pengambilan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2201008"/>
            <a:ext cx="14766361" cy="158115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METODOLOGI</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1671665" y="7004492"/>
            <a:ext cx="3034530" cy="262791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7" name="Group 7"/>
          <p:cNvGrpSpPr/>
          <p:nvPr/>
        </p:nvGrpSpPr>
        <p:grpSpPr>
          <a:xfrm>
            <a:off x="4053492" y="8956750"/>
            <a:ext cx="2141618" cy="1854652"/>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3110578" y="-783398"/>
            <a:ext cx="13031070" cy="112849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6786776" y="-286119"/>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6" name="TextBox 6"/>
          <p:cNvSpPr txBox="1"/>
          <p:nvPr/>
        </p:nvSpPr>
        <p:spPr>
          <a:xfrm>
            <a:off x="290338" y="962025"/>
            <a:ext cx="7051814" cy="1971675"/>
          </a:xfrm>
          <a:prstGeom prst="rect">
            <a:avLst/>
          </a:prstGeom>
        </p:spPr>
        <p:txBody>
          <a:bodyPr lIns="0" tIns="0" rIns="0" bIns="0" rtlCol="0" anchor="t">
            <a:spAutoFit/>
          </a:bodyPr>
          <a:lstStyle/>
          <a:p>
            <a:pPr>
              <a:lnSpc>
                <a:spcPts val="7800"/>
              </a:lnSpc>
              <a:spcBef>
                <a:spcPct val="0"/>
              </a:spcBef>
            </a:pPr>
            <a:r>
              <a:rPr lang="en-US" sz="6000" spc="-60">
                <a:solidFill>
                  <a:srgbClr val="F4F4F4"/>
                </a:solidFill>
                <a:latin typeface="Fira Sans Medium"/>
              </a:rPr>
              <a:t>Metode Pembuatan prgram</a:t>
            </a:r>
          </a:p>
        </p:txBody>
      </p:sp>
      <p:sp>
        <p:nvSpPr>
          <p:cNvPr id="7" name="TextBox 7"/>
          <p:cNvSpPr txBox="1"/>
          <p:nvPr/>
        </p:nvSpPr>
        <p:spPr>
          <a:xfrm>
            <a:off x="489822" y="3571013"/>
            <a:ext cx="6652846" cy="4939030"/>
          </a:xfrm>
          <a:prstGeom prst="rect">
            <a:avLst/>
          </a:prstGeom>
        </p:spPr>
        <p:txBody>
          <a:bodyPr lIns="0" tIns="0" rIns="0" bIns="0" rtlCol="0" anchor="t">
            <a:spAutoFit/>
          </a:bodyPr>
          <a:lstStyle/>
          <a:p>
            <a:pPr algn="ctr">
              <a:lnSpc>
                <a:spcPts val="3919"/>
              </a:lnSpc>
              <a:spcBef>
                <a:spcPct val="0"/>
              </a:spcBef>
            </a:pPr>
            <a:r>
              <a:rPr lang="en-US" sz="2799">
                <a:solidFill>
                  <a:srgbClr val="F4F4F4"/>
                </a:solidFill>
                <a:latin typeface="Fira Sans Light"/>
              </a:rPr>
              <a:t>Metode Pembuatan Program kita menggunakan Metode CRUD adalah akronim untuk Create, Read, Update, dan Delete, yaitu operasi dasar dalam pengelolaan data pada basis data. Dalam pembuatan program, metode CRUD dapat digunakan sebagai salah satu metodologi untuk membuat aplikasi yang berinteraksi dengan basis data. Metode ini mengikuti tahapan-tahapan berikut:</a:t>
            </a:r>
          </a:p>
        </p:txBody>
      </p:sp>
      <p:sp>
        <p:nvSpPr>
          <p:cNvPr id="8" name="TextBox 8"/>
          <p:cNvSpPr txBox="1"/>
          <p:nvPr/>
        </p:nvSpPr>
        <p:spPr>
          <a:xfrm>
            <a:off x="11816727" y="1932137"/>
            <a:ext cx="5442573" cy="7781290"/>
          </a:xfrm>
          <a:prstGeom prst="rect">
            <a:avLst/>
          </a:prstGeom>
        </p:spPr>
        <p:txBody>
          <a:bodyPr lIns="0" tIns="0" rIns="0" bIns="0" rtlCol="0" anchor="t">
            <a:spAutoFit/>
          </a:bodyPr>
          <a:lstStyle/>
          <a:p>
            <a:pPr algn="ctr">
              <a:lnSpc>
                <a:spcPts val="4759"/>
              </a:lnSpc>
            </a:pPr>
            <a:r>
              <a:rPr lang="en-US" sz="3399">
                <a:solidFill>
                  <a:srgbClr val="004651"/>
                </a:solidFill>
                <a:latin typeface="Fira Sans Light Bold"/>
              </a:rPr>
              <a:t>Create : menambhkan data baru kedalam database.</a:t>
            </a:r>
          </a:p>
          <a:p>
            <a:pPr algn="ctr">
              <a:lnSpc>
                <a:spcPts val="4759"/>
              </a:lnSpc>
            </a:pPr>
            <a:endParaRPr lang="en-US" sz="3399">
              <a:solidFill>
                <a:srgbClr val="004651"/>
              </a:solidFill>
              <a:latin typeface="Fira Sans Light Bold"/>
            </a:endParaRPr>
          </a:p>
          <a:p>
            <a:pPr algn="ctr">
              <a:lnSpc>
                <a:spcPts val="4759"/>
              </a:lnSpc>
            </a:pPr>
            <a:r>
              <a:rPr lang="en-US" sz="3399">
                <a:solidFill>
                  <a:srgbClr val="004651"/>
                </a:solidFill>
                <a:latin typeface="Fira Sans Light Bold"/>
              </a:rPr>
              <a:t>Read : membaca data dari database.</a:t>
            </a:r>
          </a:p>
          <a:p>
            <a:pPr algn="ctr">
              <a:lnSpc>
                <a:spcPts val="4759"/>
              </a:lnSpc>
            </a:pPr>
            <a:endParaRPr lang="en-US" sz="3399">
              <a:solidFill>
                <a:srgbClr val="004651"/>
              </a:solidFill>
              <a:latin typeface="Fira Sans Light Bold"/>
            </a:endParaRPr>
          </a:p>
          <a:p>
            <a:pPr algn="ctr">
              <a:lnSpc>
                <a:spcPts val="4759"/>
              </a:lnSpc>
            </a:pPr>
            <a:r>
              <a:rPr lang="en-US" sz="3399">
                <a:solidFill>
                  <a:srgbClr val="004651"/>
                </a:solidFill>
                <a:latin typeface="Fira Sans Light Bold"/>
              </a:rPr>
              <a:t>Update : memperbarui data yang ada di database.</a:t>
            </a:r>
          </a:p>
          <a:p>
            <a:pPr algn="ctr">
              <a:lnSpc>
                <a:spcPts val="4759"/>
              </a:lnSpc>
            </a:pPr>
            <a:endParaRPr lang="en-US" sz="3399">
              <a:solidFill>
                <a:srgbClr val="004651"/>
              </a:solidFill>
              <a:latin typeface="Fira Sans Light Bold"/>
            </a:endParaRPr>
          </a:p>
          <a:p>
            <a:pPr algn="ctr">
              <a:lnSpc>
                <a:spcPts val="4759"/>
              </a:lnSpc>
            </a:pPr>
            <a:r>
              <a:rPr lang="en-US" sz="3399">
                <a:solidFill>
                  <a:srgbClr val="004651"/>
                </a:solidFill>
                <a:latin typeface="Fira Sans Light Bold"/>
              </a:rPr>
              <a:t>Delete : menghapus data dari database.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563094" y="6077994"/>
            <a:ext cx="6383425" cy="5528076"/>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671665" y="7004492"/>
            <a:ext cx="3034530" cy="2627917"/>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6" name="Group 6"/>
          <p:cNvGrpSpPr/>
          <p:nvPr/>
        </p:nvGrpSpPr>
        <p:grpSpPr>
          <a:xfrm>
            <a:off x="4053492" y="8956750"/>
            <a:ext cx="2141618" cy="185465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8" name="Picture 8"/>
          <p:cNvPicPr>
            <a:picLocks noChangeAspect="1"/>
          </p:cNvPicPr>
          <p:nvPr/>
        </p:nvPicPr>
        <p:blipFill>
          <a:blip r:embed="rId2"/>
          <a:srcRect/>
          <a:stretch>
            <a:fillRect/>
          </a:stretch>
        </p:blipFill>
        <p:spPr>
          <a:xfrm>
            <a:off x="8342493" y="629556"/>
            <a:ext cx="5636871" cy="9027889"/>
          </a:xfrm>
          <a:prstGeom prst="rect">
            <a:avLst/>
          </a:prstGeom>
        </p:spPr>
      </p:pic>
      <p:sp>
        <p:nvSpPr>
          <p:cNvPr id="9" name="TextBox 9"/>
          <p:cNvSpPr txBox="1"/>
          <p:nvPr/>
        </p:nvSpPr>
        <p:spPr>
          <a:xfrm>
            <a:off x="1470124" y="547370"/>
            <a:ext cx="4152213" cy="481330"/>
          </a:xfrm>
          <a:prstGeom prst="rect">
            <a:avLst/>
          </a:prstGeom>
        </p:spPr>
        <p:txBody>
          <a:bodyPr lIns="0" tIns="0" rIns="0" bIns="0" rtlCol="0" anchor="t">
            <a:spAutoFit/>
          </a:bodyPr>
          <a:lstStyle/>
          <a:p>
            <a:pPr algn="ctr">
              <a:lnSpc>
                <a:spcPts val="3919"/>
              </a:lnSpc>
              <a:spcBef>
                <a:spcPct val="0"/>
              </a:spcBef>
            </a:pPr>
            <a:r>
              <a:rPr lang="en-US" sz="2799">
                <a:solidFill>
                  <a:srgbClr val="FFFFFF"/>
                </a:solidFill>
                <a:latin typeface="Fira Sans Light"/>
              </a:rPr>
              <a:t>Flowcchart program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pic>
        <p:nvPicPr>
          <p:cNvPr id="6" name="Picture 6"/>
          <p:cNvPicPr>
            <a:picLocks noChangeAspect="1"/>
          </p:cNvPicPr>
          <p:nvPr/>
        </p:nvPicPr>
        <p:blipFill>
          <a:blip r:embed="rId2"/>
          <a:srcRect/>
          <a:stretch>
            <a:fillRect/>
          </a:stretch>
        </p:blipFill>
        <p:spPr>
          <a:xfrm>
            <a:off x="482663" y="3743243"/>
            <a:ext cx="8129061" cy="4570365"/>
          </a:xfrm>
          <a:prstGeom prst="rect">
            <a:avLst/>
          </a:prstGeom>
        </p:spPr>
      </p:pic>
      <p:pic>
        <p:nvPicPr>
          <p:cNvPr id="7" name="Picture 7"/>
          <p:cNvPicPr>
            <a:picLocks noChangeAspect="1"/>
          </p:cNvPicPr>
          <p:nvPr/>
        </p:nvPicPr>
        <p:blipFill>
          <a:blip r:embed="rId3"/>
          <a:srcRect/>
          <a:stretch>
            <a:fillRect/>
          </a:stretch>
        </p:blipFill>
        <p:spPr>
          <a:xfrm>
            <a:off x="9440703" y="3743243"/>
            <a:ext cx="8221883" cy="4622552"/>
          </a:xfrm>
          <a:prstGeom prst="rect">
            <a:avLst/>
          </a:prstGeom>
        </p:spPr>
      </p:pic>
      <p:sp>
        <p:nvSpPr>
          <p:cNvPr id="8" name="TextBox 8"/>
          <p:cNvSpPr txBox="1"/>
          <p:nvPr/>
        </p:nvSpPr>
        <p:spPr>
          <a:xfrm>
            <a:off x="1028700" y="962025"/>
            <a:ext cx="6629142" cy="981075"/>
          </a:xfrm>
          <a:prstGeom prst="rect">
            <a:avLst/>
          </a:prstGeom>
        </p:spPr>
        <p:txBody>
          <a:bodyPr lIns="0" tIns="0" rIns="0" bIns="0" rtlCol="0" anchor="t">
            <a:spAutoFit/>
          </a:bodyPr>
          <a:lstStyle/>
          <a:p>
            <a:pPr marL="0" lvl="0" indent="0">
              <a:lnSpc>
                <a:spcPts val="7800"/>
              </a:lnSpc>
              <a:spcBef>
                <a:spcPct val="0"/>
              </a:spcBef>
            </a:pPr>
            <a:r>
              <a:rPr lang="en-US" sz="6000" spc="-60">
                <a:solidFill>
                  <a:srgbClr val="000000"/>
                </a:solidFill>
                <a:latin typeface="Fira Sans Medium"/>
              </a:rPr>
              <a:t>Hasil program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1028700" y="2912062"/>
            <a:ext cx="16230600" cy="5087122"/>
          </a:xfrm>
          <a:prstGeom prst="rect">
            <a:avLst/>
          </a:prstGeom>
          <a:solidFill>
            <a:srgbClr val="F4F4F4"/>
          </a:solidFill>
        </p:spPr>
      </p:sp>
      <p:sp>
        <p:nvSpPr>
          <p:cNvPr id="3" name="TextBox 3"/>
          <p:cNvSpPr txBox="1"/>
          <p:nvPr/>
        </p:nvSpPr>
        <p:spPr>
          <a:xfrm>
            <a:off x="1028700" y="1028700"/>
            <a:ext cx="9113560" cy="1152525"/>
          </a:xfrm>
          <a:prstGeom prst="rect">
            <a:avLst/>
          </a:prstGeom>
        </p:spPr>
        <p:txBody>
          <a:bodyPr lIns="0" tIns="0" rIns="0" bIns="0" rtlCol="0" anchor="t">
            <a:spAutoFit/>
          </a:bodyPr>
          <a:lstStyle/>
          <a:p>
            <a:pPr>
              <a:lnSpc>
                <a:spcPts val="9119"/>
              </a:lnSpc>
              <a:spcBef>
                <a:spcPct val="0"/>
              </a:spcBef>
            </a:pPr>
            <a:r>
              <a:rPr lang="en-US" sz="7599" spc="-75">
                <a:solidFill>
                  <a:srgbClr val="F4F4F4"/>
                </a:solidFill>
                <a:latin typeface="Fira Sans Medium"/>
              </a:rPr>
              <a:t>KESIMPULAN</a:t>
            </a:r>
          </a:p>
        </p:txBody>
      </p:sp>
      <p:sp>
        <p:nvSpPr>
          <p:cNvPr id="4" name="TextBox 4"/>
          <p:cNvSpPr txBox="1"/>
          <p:nvPr/>
        </p:nvSpPr>
        <p:spPr>
          <a:xfrm>
            <a:off x="1351085" y="3097233"/>
            <a:ext cx="14911754" cy="4640580"/>
          </a:xfrm>
          <a:prstGeom prst="rect">
            <a:avLst/>
          </a:prstGeom>
        </p:spPr>
        <p:txBody>
          <a:bodyPr lIns="0" tIns="0" rIns="0" bIns="0" rtlCol="0" anchor="t">
            <a:spAutoFit/>
          </a:bodyPr>
          <a:lstStyle/>
          <a:p>
            <a:pPr>
              <a:lnSpc>
                <a:spcPts val="4619"/>
              </a:lnSpc>
            </a:pPr>
            <a:r>
              <a:rPr lang="en-US" sz="3299" dirty="0">
                <a:solidFill>
                  <a:srgbClr val="000000"/>
                </a:solidFill>
                <a:latin typeface="Fira Sans Light Bold"/>
              </a:rPr>
              <a:t>Adapun </a:t>
            </a:r>
            <a:r>
              <a:rPr lang="en-US" sz="3299" dirty="0" err="1">
                <a:solidFill>
                  <a:srgbClr val="000000"/>
                </a:solidFill>
                <a:latin typeface="Fira Sans Light Bold"/>
              </a:rPr>
              <a:t>kesimpulan</a:t>
            </a:r>
            <a:r>
              <a:rPr lang="en-US" sz="3299" dirty="0">
                <a:solidFill>
                  <a:srgbClr val="000000"/>
                </a:solidFill>
                <a:latin typeface="Fira Sans Light Bold"/>
              </a:rPr>
              <a:t> yang </a:t>
            </a:r>
            <a:r>
              <a:rPr lang="en-US" sz="3299" dirty="0" err="1">
                <a:solidFill>
                  <a:srgbClr val="000000"/>
                </a:solidFill>
                <a:latin typeface="Fira Sans Light Bold"/>
              </a:rPr>
              <a:t>dapat</a:t>
            </a:r>
            <a:r>
              <a:rPr lang="en-US" sz="3299" dirty="0">
                <a:solidFill>
                  <a:srgbClr val="000000"/>
                </a:solidFill>
                <a:latin typeface="Fira Sans Light Bold"/>
              </a:rPr>
              <a:t> </a:t>
            </a:r>
            <a:r>
              <a:rPr lang="en-US" sz="3299" dirty="0" err="1">
                <a:solidFill>
                  <a:srgbClr val="000000"/>
                </a:solidFill>
                <a:latin typeface="Fira Sans Light Bold"/>
              </a:rPr>
              <a:t>diambil</a:t>
            </a:r>
            <a:r>
              <a:rPr lang="en-US" sz="3299" dirty="0">
                <a:solidFill>
                  <a:srgbClr val="000000"/>
                </a:solidFill>
                <a:latin typeface="Fira Sans Light Bold"/>
              </a:rPr>
              <a:t> </a:t>
            </a:r>
            <a:r>
              <a:rPr lang="en-US" sz="3299" dirty="0" err="1">
                <a:solidFill>
                  <a:srgbClr val="000000"/>
                </a:solidFill>
                <a:latin typeface="Fira Sans Light Bold"/>
              </a:rPr>
              <a:t>sebagai</a:t>
            </a:r>
            <a:r>
              <a:rPr lang="en-US" sz="3299" dirty="0">
                <a:solidFill>
                  <a:srgbClr val="000000"/>
                </a:solidFill>
                <a:latin typeface="Fira Sans Light Bold"/>
              </a:rPr>
              <a:t> </a:t>
            </a:r>
            <a:r>
              <a:rPr lang="en-US" sz="3299" dirty="0" err="1">
                <a:solidFill>
                  <a:srgbClr val="000000"/>
                </a:solidFill>
                <a:latin typeface="Fira Sans Light Bold"/>
              </a:rPr>
              <a:t>berikut</a:t>
            </a:r>
            <a:r>
              <a:rPr lang="en-US" sz="3299" dirty="0">
                <a:solidFill>
                  <a:srgbClr val="000000"/>
                </a:solidFill>
                <a:latin typeface="Fira Sans Light Bold"/>
              </a:rPr>
              <a:t> :</a:t>
            </a:r>
          </a:p>
          <a:p>
            <a:pPr>
              <a:lnSpc>
                <a:spcPts val="4619"/>
              </a:lnSpc>
            </a:pPr>
            <a:r>
              <a:rPr lang="en-US" sz="3299" dirty="0">
                <a:solidFill>
                  <a:srgbClr val="000000"/>
                </a:solidFill>
                <a:latin typeface="Fira Sans Light Bold"/>
              </a:rPr>
              <a:t>1. </a:t>
            </a:r>
            <a:r>
              <a:rPr lang="en-US" sz="3299" dirty="0" err="1">
                <a:solidFill>
                  <a:srgbClr val="000000"/>
                </a:solidFill>
                <a:latin typeface="Fira Sans Light Bold"/>
              </a:rPr>
              <a:t>Sistem</a:t>
            </a:r>
            <a:r>
              <a:rPr lang="en-US" sz="3299" dirty="0">
                <a:solidFill>
                  <a:srgbClr val="000000"/>
                </a:solidFill>
                <a:latin typeface="Fira Sans Light Bold"/>
              </a:rPr>
              <a:t> yang </a:t>
            </a:r>
            <a:r>
              <a:rPr lang="en-US" sz="3299" dirty="0" err="1">
                <a:solidFill>
                  <a:srgbClr val="000000"/>
                </a:solidFill>
                <a:latin typeface="Fira Sans Light Bold"/>
              </a:rPr>
              <a:t>dirancang</a:t>
            </a:r>
            <a:r>
              <a:rPr lang="en-US" sz="3299" dirty="0">
                <a:solidFill>
                  <a:srgbClr val="000000"/>
                </a:solidFill>
                <a:latin typeface="Fira Sans Light Bold"/>
              </a:rPr>
              <a:t> </a:t>
            </a:r>
            <a:r>
              <a:rPr lang="en-US" sz="3299" dirty="0" err="1">
                <a:solidFill>
                  <a:srgbClr val="000000"/>
                </a:solidFill>
                <a:latin typeface="Fira Sans Light Bold"/>
              </a:rPr>
              <a:t>adalah</a:t>
            </a:r>
            <a:r>
              <a:rPr lang="en-US" sz="3299" dirty="0">
                <a:solidFill>
                  <a:srgbClr val="000000"/>
                </a:solidFill>
                <a:latin typeface="Fira Sans Light Bold"/>
              </a:rPr>
              <a:t> </a:t>
            </a:r>
            <a:r>
              <a:rPr lang="en-US" sz="3299" dirty="0" err="1">
                <a:solidFill>
                  <a:srgbClr val="000000"/>
                </a:solidFill>
                <a:latin typeface="Fira Sans Light Bold"/>
              </a:rPr>
              <a:t>sistem</a:t>
            </a:r>
            <a:r>
              <a:rPr lang="en-US" sz="3299" dirty="0">
                <a:solidFill>
                  <a:srgbClr val="000000"/>
                </a:solidFill>
                <a:latin typeface="Fira Sans Light Bold"/>
              </a:rPr>
              <a:t> yang </a:t>
            </a:r>
            <a:r>
              <a:rPr lang="en-US" sz="3299" dirty="0" err="1">
                <a:solidFill>
                  <a:srgbClr val="000000"/>
                </a:solidFill>
                <a:latin typeface="Fira Sans Light Bold"/>
              </a:rPr>
              <a:t>berbentuk</a:t>
            </a:r>
            <a:r>
              <a:rPr lang="en-US" sz="3299" dirty="0">
                <a:solidFill>
                  <a:srgbClr val="000000"/>
                </a:solidFill>
                <a:latin typeface="Fira Sans Light Bold"/>
              </a:rPr>
              <a:t> </a:t>
            </a:r>
            <a:r>
              <a:rPr lang="en-US" sz="3299" dirty="0" err="1">
                <a:solidFill>
                  <a:srgbClr val="000000"/>
                </a:solidFill>
                <a:latin typeface="Fira Sans Light Bold"/>
              </a:rPr>
              <a:t>aplikasi</a:t>
            </a:r>
            <a:r>
              <a:rPr lang="en-US" sz="3299" dirty="0">
                <a:solidFill>
                  <a:srgbClr val="000000"/>
                </a:solidFill>
                <a:latin typeface="Fira Sans Light Bold"/>
              </a:rPr>
              <a:t> Data      </a:t>
            </a:r>
            <a:r>
              <a:rPr lang="en-US" sz="3299" dirty="0" err="1">
                <a:solidFill>
                  <a:srgbClr val="000000"/>
                </a:solidFill>
                <a:latin typeface="Fira Sans Light Bold"/>
              </a:rPr>
              <a:t>Penjualan</a:t>
            </a:r>
            <a:r>
              <a:rPr lang="en-US" sz="3299" dirty="0">
                <a:solidFill>
                  <a:srgbClr val="000000"/>
                </a:solidFill>
                <a:latin typeface="Fira Sans Light Bold"/>
              </a:rPr>
              <a:t> </a:t>
            </a:r>
            <a:r>
              <a:rPr lang="en-US" sz="3299" dirty="0" err="1">
                <a:solidFill>
                  <a:srgbClr val="000000"/>
                </a:solidFill>
                <a:latin typeface="Fira Sans Light Bold"/>
              </a:rPr>
              <a:t>Barang</a:t>
            </a:r>
            <a:r>
              <a:rPr lang="en-US" sz="3299" dirty="0">
                <a:solidFill>
                  <a:srgbClr val="000000"/>
                </a:solidFill>
                <a:latin typeface="Fira Sans Light Bold"/>
              </a:rPr>
              <a:t>. </a:t>
            </a:r>
            <a:r>
              <a:rPr lang="en-US" sz="3299" dirty="0" err="1">
                <a:solidFill>
                  <a:srgbClr val="000000"/>
                </a:solidFill>
                <a:latin typeface="Fira Sans Light Bold"/>
              </a:rPr>
              <a:t>Aplikasi</a:t>
            </a:r>
            <a:r>
              <a:rPr lang="en-US" sz="3299" dirty="0">
                <a:solidFill>
                  <a:srgbClr val="000000"/>
                </a:solidFill>
                <a:latin typeface="Fira Sans Light Bold"/>
              </a:rPr>
              <a:t> Database </a:t>
            </a:r>
            <a:r>
              <a:rPr lang="en-US" sz="3299" dirty="0" err="1">
                <a:solidFill>
                  <a:srgbClr val="000000"/>
                </a:solidFill>
                <a:latin typeface="Fira Sans Light Bold"/>
              </a:rPr>
              <a:t>Penjualan</a:t>
            </a:r>
            <a:r>
              <a:rPr lang="en-US" sz="3299" dirty="0">
                <a:solidFill>
                  <a:srgbClr val="000000"/>
                </a:solidFill>
                <a:latin typeface="Fira Sans Light Bold"/>
              </a:rPr>
              <a:t> </a:t>
            </a:r>
            <a:r>
              <a:rPr lang="en-US" sz="3299" dirty="0" err="1">
                <a:solidFill>
                  <a:srgbClr val="000000"/>
                </a:solidFill>
                <a:latin typeface="Fira Sans Light Bold"/>
              </a:rPr>
              <a:t>barang</a:t>
            </a:r>
            <a:r>
              <a:rPr lang="en-US" sz="3299" dirty="0">
                <a:solidFill>
                  <a:srgbClr val="000000"/>
                </a:solidFill>
                <a:latin typeface="Fira Sans Light Bold"/>
              </a:rPr>
              <a:t> </a:t>
            </a:r>
            <a:r>
              <a:rPr lang="en-US" sz="3299" dirty="0" err="1">
                <a:solidFill>
                  <a:srgbClr val="000000"/>
                </a:solidFill>
                <a:latin typeface="Fira Sans Light Bold"/>
              </a:rPr>
              <a:t>dalam</a:t>
            </a:r>
            <a:r>
              <a:rPr lang="en-US" sz="3299" dirty="0">
                <a:solidFill>
                  <a:srgbClr val="000000"/>
                </a:solidFill>
                <a:latin typeface="Fira Sans Light Bold"/>
              </a:rPr>
              <a:t> </a:t>
            </a:r>
            <a:r>
              <a:rPr lang="en-US" sz="3299" dirty="0" err="1">
                <a:solidFill>
                  <a:srgbClr val="000000"/>
                </a:solidFill>
                <a:latin typeface="Fira Sans Light Bold"/>
              </a:rPr>
              <a:t>mendata</a:t>
            </a:r>
            <a:r>
              <a:rPr lang="en-US" sz="3299" dirty="0">
                <a:solidFill>
                  <a:srgbClr val="000000"/>
                </a:solidFill>
                <a:latin typeface="Fira Sans Light Bold"/>
              </a:rPr>
              <a:t> </a:t>
            </a:r>
            <a:r>
              <a:rPr lang="en-US" sz="3299" dirty="0" err="1">
                <a:solidFill>
                  <a:srgbClr val="000000"/>
                </a:solidFill>
                <a:latin typeface="Fira Sans Light Bold"/>
              </a:rPr>
              <a:t>pembeli</a:t>
            </a:r>
            <a:r>
              <a:rPr lang="en-US" sz="3299" dirty="0">
                <a:solidFill>
                  <a:srgbClr val="000000"/>
                </a:solidFill>
                <a:latin typeface="Fira Sans Light Bold"/>
              </a:rPr>
              <a:t> agar </a:t>
            </a:r>
            <a:r>
              <a:rPr lang="en-US" sz="3299" dirty="0" err="1">
                <a:solidFill>
                  <a:srgbClr val="000000"/>
                </a:solidFill>
                <a:latin typeface="Fira Sans Light Bold"/>
              </a:rPr>
              <a:t>lebih</a:t>
            </a:r>
            <a:r>
              <a:rPr lang="en-US" sz="3299" dirty="0">
                <a:solidFill>
                  <a:srgbClr val="000000"/>
                </a:solidFill>
                <a:latin typeface="Fira Sans Light Bold"/>
              </a:rPr>
              <a:t> </a:t>
            </a:r>
            <a:r>
              <a:rPr lang="en-US" sz="3299" dirty="0" err="1">
                <a:solidFill>
                  <a:srgbClr val="000000"/>
                </a:solidFill>
                <a:latin typeface="Fira Sans Light Bold"/>
              </a:rPr>
              <a:t>efektif</a:t>
            </a:r>
            <a:r>
              <a:rPr lang="en-US" sz="3299" dirty="0">
                <a:solidFill>
                  <a:srgbClr val="000000"/>
                </a:solidFill>
                <a:latin typeface="Fira Sans Light Bold"/>
              </a:rPr>
              <a:t> dan </a:t>
            </a:r>
            <a:r>
              <a:rPr lang="en-US" sz="3299" dirty="0" err="1">
                <a:solidFill>
                  <a:srgbClr val="000000"/>
                </a:solidFill>
                <a:latin typeface="Fira Sans Light Bold"/>
              </a:rPr>
              <a:t>efisien</a:t>
            </a:r>
            <a:r>
              <a:rPr lang="en-US" sz="3299" dirty="0">
                <a:solidFill>
                  <a:srgbClr val="000000"/>
                </a:solidFill>
                <a:latin typeface="Fira Sans Light Bold"/>
              </a:rPr>
              <a:t>.</a:t>
            </a:r>
          </a:p>
          <a:p>
            <a:pPr>
              <a:lnSpc>
                <a:spcPts val="4619"/>
              </a:lnSpc>
            </a:pPr>
            <a:r>
              <a:rPr lang="en-US" sz="3299" dirty="0">
                <a:solidFill>
                  <a:srgbClr val="000000"/>
                </a:solidFill>
                <a:latin typeface="Fira Sans Light Bold"/>
              </a:rPr>
              <a:t>2. </a:t>
            </a:r>
            <a:r>
              <a:rPr lang="en-US" sz="3299" dirty="0" err="1">
                <a:solidFill>
                  <a:srgbClr val="000000"/>
                </a:solidFill>
                <a:latin typeface="Fira Sans Light Bold"/>
              </a:rPr>
              <a:t>Menggunakan</a:t>
            </a:r>
            <a:r>
              <a:rPr lang="en-US" sz="3299" dirty="0">
                <a:solidFill>
                  <a:srgbClr val="000000"/>
                </a:solidFill>
                <a:latin typeface="Fira Sans Light Bold"/>
              </a:rPr>
              <a:t> </a:t>
            </a:r>
            <a:r>
              <a:rPr lang="en-US" sz="3299" dirty="0" err="1">
                <a:solidFill>
                  <a:srgbClr val="000000"/>
                </a:solidFill>
                <a:latin typeface="Fira Sans Light Bold"/>
              </a:rPr>
              <a:t>aplikasi</a:t>
            </a:r>
            <a:r>
              <a:rPr lang="en-US" sz="3299" dirty="0">
                <a:solidFill>
                  <a:srgbClr val="000000"/>
                </a:solidFill>
                <a:latin typeface="Fira Sans Light Bold"/>
              </a:rPr>
              <a:t> Database </a:t>
            </a:r>
            <a:r>
              <a:rPr lang="en-US" sz="3299" dirty="0" err="1">
                <a:solidFill>
                  <a:srgbClr val="000000"/>
                </a:solidFill>
                <a:latin typeface="Fira Sans Light Bold"/>
              </a:rPr>
              <a:t>Penjualan</a:t>
            </a:r>
            <a:r>
              <a:rPr lang="en-US" sz="3299" dirty="0">
                <a:solidFill>
                  <a:srgbClr val="000000"/>
                </a:solidFill>
                <a:latin typeface="Fira Sans Light Bold"/>
              </a:rPr>
              <a:t> </a:t>
            </a:r>
            <a:r>
              <a:rPr lang="en-US" sz="3299" dirty="0" err="1">
                <a:solidFill>
                  <a:srgbClr val="000000"/>
                </a:solidFill>
                <a:latin typeface="Fira Sans Light Bold"/>
              </a:rPr>
              <a:t>barang</a:t>
            </a:r>
            <a:r>
              <a:rPr lang="en-US" sz="3299" dirty="0">
                <a:solidFill>
                  <a:srgbClr val="000000"/>
                </a:solidFill>
                <a:latin typeface="Fira Sans Light Bold"/>
              </a:rPr>
              <a:t> </a:t>
            </a:r>
            <a:r>
              <a:rPr lang="en-US" sz="3299" dirty="0" err="1">
                <a:solidFill>
                  <a:srgbClr val="000000"/>
                </a:solidFill>
                <a:latin typeface="Fira Sans Light Bold"/>
              </a:rPr>
              <a:t>ini</a:t>
            </a:r>
            <a:r>
              <a:rPr lang="en-US" sz="3299" dirty="0">
                <a:solidFill>
                  <a:srgbClr val="000000"/>
                </a:solidFill>
                <a:latin typeface="Fira Sans Light Bold"/>
              </a:rPr>
              <a:t> </a:t>
            </a:r>
            <a:r>
              <a:rPr lang="en-US" sz="3299" dirty="0" err="1">
                <a:solidFill>
                  <a:srgbClr val="000000"/>
                </a:solidFill>
                <a:latin typeface="Fira Sans Light Bold"/>
              </a:rPr>
              <a:t>dapat</a:t>
            </a:r>
            <a:r>
              <a:rPr lang="en-US" sz="3299" dirty="0">
                <a:solidFill>
                  <a:srgbClr val="000000"/>
                </a:solidFill>
                <a:latin typeface="Fira Sans Light Bold"/>
              </a:rPr>
              <a:t> </a:t>
            </a:r>
            <a:r>
              <a:rPr lang="en-US" sz="3299" dirty="0" err="1">
                <a:solidFill>
                  <a:srgbClr val="000000"/>
                </a:solidFill>
                <a:latin typeface="Fira Sans Light Bold"/>
              </a:rPr>
              <a:t>mengetahui</a:t>
            </a:r>
            <a:r>
              <a:rPr lang="en-US" sz="3299" dirty="0">
                <a:solidFill>
                  <a:srgbClr val="000000"/>
                </a:solidFill>
                <a:latin typeface="Fira Sans Light Bold"/>
              </a:rPr>
              <a:t> status </a:t>
            </a:r>
            <a:r>
              <a:rPr lang="en-US" sz="3299" dirty="0" err="1">
                <a:solidFill>
                  <a:srgbClr val="000000"/>
                </a:solidFill>
                <a:latin typeface="Fira Sans Light Bold"/>
              </a:rPr>
              <a:t>Pembelian</a:t>
            </a:r>
            <a:r>
              <a:rPr lang="en-US" sz="3299" dirty="0">
                <a:solidFill>
                  <a:srgbClr val="000000"/>
                </a:solidFill>
                <a:latin typeface="Fira Sans Light Bold"/>
              </a:rPr>
              <a:t>.</a:t>
            </a:r>
          </a:p>
          <a:p>
            <a:pPr>
              <a:lnSpc>
                <a:spcPts val="4619"/>
              </a:lnSpc>
              <a:spcBef>
                <a:spcPct val="0"/>
              </a:spcBef>
            </a:pPr>
            <a:r>
              <a:rPr lang="en-US" sz="3299" dirty="0">
                <a:solidFill>
                  <a:srgbClr val="000000"/>
                </a:solidFill>
                <a:latin typeface="Fira Sans Light Bold"/>
              </a:rPr>
              <a:t>3. </a:t>
            </a:r>
            <a:r>
              <a:rPr lang="en-US" sz="3299" dirty="0" err="1">
                <a:solidFill>
                  <a:srgbClr val="000000"/>
                </a:solidFill>
                <a:latin typeface="Fira Sans Light Bold"/>
              </a:rPr>
              <a:t>Aplikasi</a:t>
            </a:r>
            <a:r>
              <a:rPr lang="en-US" sz="3299" dirty="0">
                <a:solidFill>
                  <a:srgbClr val="000000"/>
                </a:solidFill>
                <a:latin typeface="Fira Sans Light Bold"/>
              </a:rPr>
              <a:t> </a:t>
            </a:r>
            <a:r>
              <a:rPr lang="en-US" sz="3299" dirty="0" err="1">
                <a:solidFill>
                  <a:srgbClr val="000000"/>
                </a:solidFill>
                <a:latin typeface="Fira Sans Light Bold"/>
              </a:rPr>
              <a:t>Penjualan</a:t>
            </a:r>
            <a:r>
              <a:rPr lang="en-US" sz="3299" dirty="0">
                <a:solidFill>
                  <a:srgbClr val="000000"/>
                </a:solidFill>
                <a:latin typeface="Fira Sans Light Bold"/>
              </a:rPr>
              <a:t> </a:t>
            </a:r>
            <a:r>
              <a:rPr lang="en-US" sz="3299" dirty="0" err="1">
                <a:solidFill>
                  <a:srgbClr val="000000"/>
                </a:solidFill>
                <a:latin typeface="Fira Sans Light Bold"/>
              </a:rPr>
              <a:t>barang</a:t>
            </a:r>
            <a:r>
              <a:rPr lang="en-US" sz="3299" dirty="0">
                <a:solidFill>
                  <a:srgbClr val="000000"/>
                </a:solidFill>
                <a:latin typeface="Fira Sans Light Bold"/>
              </a:rPr>
              <a:t>  </a:t>
            </a:r>
            <a:r>
              <a:rPr lang="en-US" sz="3299" dirty="0" err="1">
                <a:solidFill>
                  <a:srgbClr val="000000"/>
                </a:solidFill>
                <a:latin typeface="Fira Sans Light Bold"/>
              </a:rPr>
              <a:t>ini</a:t>
            </a:r>
            <a:r>
              <a:rPr lang="en-US" sz="3299" dirty="0">
                <a:solidFill>
                  <a:srgbClr val="000000"/>
                </a:solidFill>
                <a:latin typeface="Fira Sans Light Bold"/>
              </a:rPr>
              <a:t> </a:t>
            </a:r>
            <a:r>
              <a:rPr lang="en-US" sz="3299" dirty="0" err="1">
                <a:solidFill>
                  <a:srgbClr val="000000"/>
                </a:solidFill>
                <a:latin typeface="Fira Sans Light Bold"/>
              </a:rPr>
              <a:t>telah</a:t>
            </a:r>
            <a:r>
              <a:rPr lang="en-US" sz="3299" dirty="0">
                <a:solidFill>
                  <a:srgbClr val="000000"/>
                </a:solidFill>
                <a:latin typeface="Fira Sans Light Bold"/>
              </a:rPr>
              <a:t> </a:t>
            </a:r>
            <a:r>
              <a:rPr lang="en-US" sz="3299" dirty="0" err="1">
                <a:solidFill>
                  <a:srgbClr val="000000"/>
                </a:solidFill>
                <a:latin typeface="Fira Sans Light Bold"/>
              </a:rPr>
              <a:t>menggunakan</a:t>
            </a:r>
            <a:r>
              <a:rPr lang="en-US" sz="3299" dirty="0">
                <a:solidFill>
                  <a:srgbClr val="000000"/>
                </a:solidFill>
                <a:latin typeface="Fira Sans Light Bold"/>
              </a:rPr>
              <a:t> database, </a:t>
            </a:r>
            <a:r>
              <a:rPr lang="en-US" sz="3299" dirty="0" err="1">
                <a:solidFill>
                  <a:srgbClr val="000000"/>
                </a:solidFill>
                <a:latin typeface="Fira Sans Light Bold"/>
              </a:rPr>
              <a:t>maka</a:t>
            </a:r>
            <a:r>
              <a:rPr lang="en-US" sz="3299" dirty="0">
                <a:solidFill>
                  <a:srgbClr val="000000"/>
                </a:solidFill>
                <a:latin typeface="Fira Sans Light Bold"/>
              </a:rPr>
              <a:t> </a:t>
            </a:r>
            <a:r>
              <a:rPr lang="en-US" sz="3299" dirty="0" err="1">
                <a:solidFill>
                  <a:srgbClr val="000000"/>
                </a:solidFill>
                <a:latin typeface="Fira Sans Light Bold"/>
              </a:rPr>
              <a:t>aplikasi</a:t>
            </a:r>
            <a:r>
              <a:rPr lang="en-US" sz="3299" dirty="0">
                <a:solidFill>
                  <a:srgbClr val="000000"/>
                </a:solidFill>
                <a:latin typeface="Fira Sans Light Bold"/>
              </a:rPr>
              <a:t> </a:t>
            </a:r>
            <a:r>
              <a:rPr lang="en-US" sz="3299" dirty="0" err="1">
                <a:solidFill>
                  <a:srgbClr val="000000"/>
                </a:solidFill>
                <a:latin typeface="Fira Sans Light Bold"/>
              </a:rPr>
              <a:t>Penjualan</a:t>
            </a:r>
            <a:r>
              <a:rPr lang="en-US" sz="3299" dirty="0">
                <a:solidFill>
                  <a:srgbClr val="000000"/>
                </a:solidFill>
                <a:latin typeface="Fira Sans Light Bold"/>
              </a:rPr>
              <a:t> </a:t>
            </a:r>
            <a:r>
              <a:rPr lang="en-US" sz="3299" dirty="0" err="1">
                <a:solidFill>
                  <a:srgbClr val="000000"/>
                </a:solidFill>
                <a:latin typeface="Fira Sans Light Bold"/>
              </a:rPr>
              <a:t>barang</a:t>
            </a:r>
            <a:r>
              <a:rPr lang="en-US" sz="3299" dirty="0">
                <a:solidFill>
                  <a:srgbClr val="000000"/>
                </a:solidFill>
                <a:latin typeface="Fira Sans Light Bold"/>
              </a:rPr>
              <a:t> </a:t>
            </a:r>
            <a:r>
              <a:rPr lang="en-US" sz="3299" dirty="0" err="1">
                <a:solidFill>
                  <a:srgbClr val="000000"/>
                </a:solidFill>
                <a:latin typeface="Fira Sans Light Bold"/>
              </a:rPr>
              <a:t>ini</a:t>
            </a:r>
            <a:r>
              <a:rPr lang="en-US" sz="3299" dirty="0">
                <a:solidFill>
                  <a:srgbClr val="000000"/>
                </a:solidFill>
                <a:latin typeface="Fira Sans Light Bold"/>
              </a:rPr>
              <a:t> </a:t>
            </a:r>
            <a:r>
              <a:rPr lang="en-US" sz="3299" dirty="0" err="1">
                <a:solidFill>
                  <a:srgbClr val="000000"/>
                </a:solidFill>
                <a:latin typeface="Fira Sans Light Bold"/>
              </a:rPr>
              <a:t>akan</a:t>
            </a:r>
            <a:r>
              <a:rPr lang="en-US" sz="3299" dirty="0">
                <a:solidFill>
                  <a:srgbClr val="000000"/>
                </a:solidFill>
                <a:latin typeface="Fira Sans Light Bold"/>
              </a:rPr>
              <a:t> </a:t>
            </a:r>
            <a:r>
              <a:rPr lang="en-US" sz="3299" dirty="0" err="1">
                <a:solidFill>
                  <a:srgbClr val="000000"/>
                </a:solidFill>
                <a:latin typeface="Fira Sans Light Bold"/>
              </a:rPr>
              <a:t>membantu</a:t>
            </a:r>
            <a:r>
              <a:rPr lang="en-US" sz="3299" dirty="0">
                <a:solidFill>
                  <a:srgbClr val="000000"/>
                </a:solidFill>
                <a:latin typeface="Fira Sans Light Bold"/>
              </a:rPr>
              <a:t> </a:t>
            </a:r>
            <a:r>
              <a:rPr lang="en-US" sz="3299" dirty="0" err="1">
                <a:solidFill>
                  <a:srgbClr val="000000"/>
                </a:solidFill>
                <a:latin typeface="Fira Sans Light Bold"/>
              </a:rPr>
              <a:t>dalam</a:t>
            </a:r>
            <a:r>
              <a:rPr lang="en-US" sz="3299" dirty="0">
                <a:solidFill>
                  <a:srgbClr val="000000"/>
                </a:solidFill>
                <a:latin typeface="Fira Sans Light Bold"/>
              </a:rPr>
              <a:t> </a:t>
            </a:r>
            <a:r>
              <a:rPr lang="en-US" sz="3299" dirty="0" err="1">
                <a:solidFill>
                  <a:srgbClr val="000000"/>
                </a:solidFill>
                <a:latin typeface="Fira Sans Light Bold"/>
              </a:rPr>
              <a:t>membuat</a:t>
            </a:r>
            <a:r>
              <a:rPr lang="en-US" sz="3299" dirty="0">
                <a:solidFill>
                  <a:srgbClr val="000000"/>
                </a:solidFill>
                <a:latin typeface="Fira Sans Light Bold"/>
              </a:rPr>
              <a:t> </a:t>
            </a:r>
            <a:r>
              <a:rPr lang="en-US" sz="3299" dirty="0" err="1">
                <a:solidFill>
                  <a:srgbClr val="000000"/>
                </a:solidFill>
                <a:latin typeface="Fira Sans Light Bold"/>
              </a:rPr>
              <a:t>laporan</a:t>
            </a:r>
            <a:r>
              <a:rPr lang="en-US" sz="3299" dirty="0">
                <a:solidFill>
                  <a:srgbClr val="000000"/>
                </a:solidFill>
                <a:latin typeface="Fira Sans Light Bold"/>
              </a:rPr>
              <a:t> </a:t>
            </a:r>
            <a:r>
              <a:rPr lang="en-US" sz="3299" dirty="0" err="1">
                <a:solidFill>
                  <a:srgbClr val="000000"/>
                </a:solidFill>
                <a:latin typeface="Fira Sans Light Bold"/>
              </a:rPr>
              <a:t>pembelian</a:t>
            </a:r>
            <a:r>
              <a:rPr lang="en-US" sz="3299" dirty="0">
                <a:solidFill>
                  <a:srgbClr val="000000"/>
                </a:solidFill>
                <a:latin typeface="Fira Sans Light Bold"/>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328902" y="2317173"/>
            <a:ext cx="7321033" cy="6340049"/>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2122944" y="7035126"/>
            <a:ext cx="4970154" cy="4304177"/>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2336342" y="5954842"/>
            <a:ext cx="2271679" cy="196728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8" name="Group 8"/>
          <p:cNvGrpSpPr/>
          <p:nvPr/>
        </p:nvGrpSpPr>
        <p:grpSpPr>
          <a:xfrm>
            <a:off x="13737770" y="373605"/>
            <a:ext cx="3799619" cy="3290488"/>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id="10" name="Picture 1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028700"/>
            <a:ext cx="678758" cy="586200"/>
          </a:xfrm>
          <a:prstGeom prst="rect">
            <a:avLst/>
          </a:prstGeom>
        </p:spPr>
      </p:pic>
      <p:sp>
        <p:nvSpPr>
          <p:cNvPr id="11" name="TextBox 11"/>
          <p:cNvSpPr txBox="1"/>
          <p:nvPr/>
        </p:nvSpPr>
        <p:spPr>
          <a:xfrm>
            <a:off x="1460332" y="3788836"/>
            <a:ext cx="11238458" cy="2166006"/>
          </a:xfrm>
          <a:prstGeom prst="rect">
            <a:avLst/>
          </a:prstGeom>
        </p:spPr>
        <p:txBody>
          <a:bodyPr lIns="0" tIns="0" rIns="0" bIns="0" rtlCol="0" anchor="t">
            <a:spAutoFit/>
          </a:bodyPr>
          <a:lstStyle/>
          <a:p>
            <a:pPr algn="ctr">
              <a:lnSpc>
                <a:spcPts val="17638"/>
              </a:lnSpc>
            </a:pPr>
            <a:r>
              <a:rPr lang="en-US" sz="12599">
                <a:solidFill>
                  <a:srgbClr val="000000"/>
                </a:solidFill>
                <a:latin typeface="Open Sans Light Bold"/>
              </a:rPr>
              <a:t>TERIMA KASIH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4081194"/>
            <a:ext cx="5499225" cy="1285875"/>
          </a:xfrm>
          <a:prstGeom prst="rect">
            <a:avLst/>
          </a:prstGeom>
        </p:spPr>
        <p:txBody>
          <a:bodyPr lIns="0" tIns="0" rIns="0" bIns="0" rtlCol="0" anchor="t">
            <a:spAutoFit/>
          </a:bodyPr>
          <a:lstStyle/>
          <a:p>
            <a:pPr marL="0" lvl="0" indent="0" algn="l">
              <a:lnSpc>
                <a:spcPts val="10199"/>
              </a:lnSpc>
              <a:spcBef>
                <a:spcPct val="0"/>
              </a:spcBef>
            </a:pPr>
            <a:r>
              <a:rPr lang="en-US" sz="8499" spc="-84">
                <a:solidFill>
                  <a:srgbClr val="F4F4F4"/>
                </a:solidFill>
                <a:latin typeface="Fira Sans Medium"/>
              </a:rPr>
              <a:t>kelompok</a:t>
            </a:r>
          </a:p>
        </p:txBody>
      </p:sp>
      <p:sp>
        <p:nvSpPr>
          <p:cNvPr id="7" name="TextBox 7"/>
          <p:cNvSpPr txBox="1"/>
          <p:nvPr/>
        </p:nvSpPr>
        <p:spPr>
          <a:xfrm>
            <a:off x="10100540" y="775942"/>
            <a:ext cx="6109328" cy="481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Ade  Arian</a:t>
            </a:r>
          </a:p>
        </p:txBody>
      </p:sp>
      <p:sp>
        <p:nvSpPr>
          <p:cNvPr id="8" name="TextBox 8"/>
          <p:cNvSpPr txBox="1"/>
          <p:nvPr/>
        </p:nvSpPr>
        <p:spPr>
          <a:xfrm>
            <a:off x="10100540" y="1490173"/>
            <a:ext cx="6109328" cy="481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Akbar Fidhel Muhammad</a:t>
            </a:r>
          </a:p>
        </p:txBody>
      </p:sp>
      <p:sp>
        <p:nvSpPr>
          <p:cNvPr id="9" name="TextBox 9"/>
          <p:cNvSpPr txBox="1"/>
          <p:nvPr/>
        </p:nvSpPr>
        <p:spPr>
          <a:xfrm>
            <a:off x="10100540" y="2204404"/>
            <a:ext cx="6109328" cy="481330"/>
          </a:xfrm>
          <a:prstGeom prst="rect">
            <a:avLst/>
          </a:prstGeom>
        </p:spPr>
        <p:txBody>
          <a:bodyPr lIns="0" tIns="0" rIns="0" bIns="0" rtlCol="0" anchor="t">
            <a:spAutoFit/>
          </a:bodyPr>
          <a:lstStyle/>
          <a:p>
            <a:pPr marL="604519" lvl="1" indent="-302260">
              <a:lnSpc>
                <a:spcPts val="3919"/>
              </a:lnSpc>
              <a:buFont typeface="Arial"/>
              <a:buChar char="•"/>
            </a:pPr>
            <a:r>
              <a:rPr lang="en-US" sz="2799" u="sng">
                <a:solidFill>
                  <a:srgbClr val="F4F4F4"/>
                </a:solidFill>
                <a:latin typeface="Fira Sans Light"/>
              </a:rPr>
              <a:t>Dzikri Puja Auliarachman</a:t>
            </a:r>
          </a:p>
        </p:txBody>
      </p:sp>
      <p:sp>
        <p:nvSpPr>
          <p:cNvPr id="10" name="TextBox 10"/>
          <p:cNvSpPr txBox="1"/>
          <p:nvPr/>
        </p:nvSpPr>
        <p:spPr>
          <a:xfrm>
            <a:off x="10100540" y="2918635"/>
            <a:ext cx="6109328" cy="481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Putri Aulia</a:t>
            </a:r>
          </a:p>
        </p:txBody>
      </p:sp>
      <p:sp>
        <p:nvSpPr>
          <p:cNvPr id="11" name="TextBox 11"/>
          <p:cNvSpPr txBox="1"/>
          <p:nvPr/>
        </p:nvSpPr>
        <p:spPr>
          <a:xfrm>
            <a:off x="10100540" y="3632866"/>
            <a:ext cx="6109328" cy="481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Sarah Ayu Rahmawati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1798163" y="5803579"/>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4388041" y="430705"/>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6" name="TextBox 6"/>
          <p:cNvSpPr txBox="1"/>
          <p:nvPr/>
        </p:nvSpPr>
        <p:spPr>
          <a:xfrm>
            <a:off x="1235185" y="4765617"/>
            <a:ext cx="5705011" cy="422275"/>
          </a:xfrm>
          <a:prstGeom prst="rect">
            <a:avLst/>
          </a:prstGeom>
        </p:spPr>
        <p:txBody>
          <a:bodyPr lIns="0" tIns="0" rIns="0" bIns="0" rtlCol="0" anchor="t">
            <a:spAutoFit/>
          </a:bodyPr>
          <a:lstStyle/>
          <a:p>
            <a:pPr>
              <a:lnSpc>
                <a:spcPts val="3499"/>
              </a:lnSpc>
            </a:pPr>
            <a:endParaRPr/>
          </a:p>
        </p:txBody>
      </p:sp>
      <p:sp>
        <p:nvSpPr>
          <p:cNvPr id="7" name="TextBox 7"/>
          <p:cNvSpPr txBox="1"/>
          <p:nvPr/>
        </p:nvSpPr>
        <p:spPr>
          <a:xfrm>
            <a:off x="1028700" y="430705"/>
            <a:ext cx="5531827" cy="1285875"/>
          </a:xfrm>
          <a:prstGeom prst="rect">
            <a:avLst/>
          </a:prstGeom>
        </p:spPr>
        <p:txBody>
          <a:bodyPr lIns="0" tIns="0" rIns="0" bIns="0" rtlCol="0" anchor="t">
            <a:spAutoFit/>
          </a:bodyPr>
          <a:lstStyle/>
          <a:p>
            <a:pPr marL="0" lvl="0" indent="0">
              <a:lnSpc>
                <a:spcPts val="10199"/>
              </a:lnSpc>
              <a:spcBef>
                <a:spcPct val="0"/>
              </a:spcBef>
            </a:pPr>
            <a:r>
              <a:rPr lang="en-US" sz="8499" spc="-84">
                <a:solidFill>
                  <a:srgbClr val="000000"/>
                </a:solidFill>
                <a:latin typeface="Fira Sans Medium"/>
              </a:rPr>
              <a:t>Abstrak</a:t>
            </a:r>
          </a:p>
        </p:txBody>
      </p:sp>
      <p:sp>
        <p:nvSpPr>
          <p:cNvPr id="8" name="TextBox 8"/>
          <p:cNvSpPr txBox="1"/>
          <p:nvPr/>
        </p:nvSpPr>
        <p:spPr>
          <a:xfrm>
            <a:off x="637794" y="1818523"/>
            <a:ext cx="11160369" cy="7328032"/>
          </a:xfrm>
          <a:prstGeom prst="rect">
            <a:avLst/>
          </a:prstGeom>
        </p:spPr>
        <p:txBody>
          <a:bodyPr lIns="0" tIns="0" rIns="0" bIns="0" rtlCol="0" anchor="t">
            <a:spAutoFit/>
          </a:bodyPr>
          <a:lstStyle/>
          <a:p>
            <a:pPr algn="ctr">
              <a:lnSpc>
                <a:spcPts val="4059"/>
              </a:lnSpc>
              <a:spcBef>
                <a:spcPct val="0"/>
              </a:spcBef>
            </a:pPr>
            <a:r>
              <a:rPr lang="en-US" sz="2899" dirty="0" err="1">
                <a:solidFill>
                  <a:srgbClr val="000000"/>
                </a:solidFill>
                <a:latin typeface="Fira Sans Light" panose="020B0403050000020004" pitchFamily="34" charset="0"/>
              </a:rPr>
              <a:t>Penggunaan</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teknologi</a:t>
            </a:r>
            <a:r>
              <a:rPr lang="en-US" sz="2899" dirty="0">
                <a:solidFill>
                  <a:srgbClr val="000000"/>
                </a:solidFill>
                <a:latin typeface="Fira Sans Light" panose="020B0403050000020004" pitchFamily="34" charset="0"/>
              </a:rPr>
              <a:t> yang </a:t>
            </a:r>
            <a:r>
              <a:rPr lang="en-US" sz="2899" dirty="0" err="1">
                <a:solidFill>
                  <a:srgbClr val="000000"/>
                </a:solidFill>
                <a:latin typeface="Fira Sans Light" panose="020B0403050000020004" pitchFamily="34" charset="0"/>
              </a:rPr>
              <a:t>berkembang</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pesat</a:t>
            </a:r>
            <a:r>
              <a:rPr lang="en-US" sz="2899" dirty="0">
                <a:solidFill>
                  <a:srgbClr val="000000"/>
                </a:solidFill>
                <a:latin typeface="Fira Sans Light" panose="020B0403050000020004" pitchFamily="34" charset="0"/>
              </a:rPr>
              <a:t> di </a:t>
            </a:r>
            <a:r>
              <a:rPr lang="en-US" sz="2899" dirty="0" err="1">
                <a:solidFill>
                  <a:srgbClr val="000000"/>
                </a:solidFill>
                <a:latin typeface="Fira Sans Light" panose="020B0403050000020004" pitchFamily="34" charset="0"/>
              </a:rPr>
              <a:t>semua</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bidang</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kehidupan</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seperti</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pendidikan</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perdagangan</a:t>
            </a:r>
            <a:r>
              <a:rPr lang="en-US" sz="2899" dirty="0">
                <a:solidFill>
                  <a:srgbClr val="000000"/>
                </a:solidFill>
                <a:latin typeface="Fira Sans Light" panose="020B0403050000020004" pitchFamily="34" charset="0"/>
              </a:rPr>
              <a:t>, dan </a:t>
            </a:r>
            <a:r>
              <a:rPr lang="en-US" sz="2899" dirty="0" err="1">
                <a:solidFill>
                  <a:srgbClr val="000000"/>
                </a:solidFill>
                <a:latin typeface="Fira Sans Light" panose="020B0403050000020004" pitchFamily="34" charset="0"/>
              </a:rPr>
              <a:t>militer</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Perkembangan</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teknologi</a:t>
            </a:r>
            <a:r>
              <a:rPr lang="en-US" sz="2899" dirty="0">
                <a:solidFill>
                  <a:srgbClr val="000000"/>
                </a:solidFill>
                <a:latin typeface="Fira Sans Light" panose="020B0403050000020004" pitchFamily="34" charset="0"/>
              </a:rPr>
              <a:t> yang </a:t>
            </a:r>
            <a:r>
              <a:rPr lang="en-US" sz="2899" dirty="0" err="1">
                <a:solidFill>
                  <a:srgbClr val="000000"/>
                </a:solidFill>
                <a:latin typeface="Fira Sans Light" panose="020B0403050000020004" pitchFamily="34" charset="0"/>
              </a:rPr>
              <a:t>mempengaruhi</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desain</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sistem</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harus</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dapat</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membantu</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manusia</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dalam</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kegiatan</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mereka</a:t>
            </a:r>
            <a:r>
              <a:rPr lang="id-ID" sz="2899" dirty="0">
                <a:solidFill>
                  <a:srgbClr val="000000"/>
                </a:solidFill>
                <a:latin typeface="Fira Sans Light" panose="020B0403050000020004" pitchFamily="34" charset="0"/>
              </a:rPr>
              <a:t>. Saat itu handphone menjadi alat paling digunakan hampir oleh semua orang di dunia.  Oleh sebab itu, accesorise hanphone juga sangan dicari agar terlihat menarik dan sebagai pelindung HandPhone. </a:t>
            </a:r>
            <a:r>
              <a:rPr lang="en-US" sz="2899" dirty="0" err="1">
                <a:solidFill>
                  <a:srgbClr val="000000"/>
                </a:solidFill>
                <a:latin typeface="Fira Sans Light" panose="020B0403050000020004" pitchFamily="34" charset="0"/>
              </a:rPr>
              <a:t>Sehingga</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kebutuhan</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untuk</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berpikir</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tentang</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bagaimana</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membangun</a:t>
            </a:r>
            <a:r>
              <a:rPr lang="en-US" sz="2899" dirty="0">
                <a:solidFill>
                  <a:srgbClr val="000000"/>
                </a:solidFill>
                <a:latin typeface="Fira Sans Light" panose="020B0403050000020004" pitchFamily="34" charset="0"/>
              </a:rPr>
              <a:t> Database </a:t>
            </a:r>
            <a:r>
              <a:rPr lang="id-ID" sz="2899" dirty="0">
                <a:solidFill>
                  <a:srgbClr val="000000"/>
                </a:solidFill>
                <a:latin typeface="Fira Sans Light" panose="020B0403050000020004" pitchFamily="34" charset="0"/>
              </a:rPr>
              <a:t>Penjualan Accesorises HandPhone </a:t>
            </a:r>
            <a:r>
              <a:rPr lang="en-US" sz="2899" dirty="0">
                <a:solidFill>
                  <a:srgbClr val="000000"/>
                </a:solidFill>
                <a:latin typeface="Fira Sans Light" panose="020B0403050000020004" pitchFamily="34" charset="0"/>
              </a:rPr>
              <a:t>pada Java. Database  </a:t>
            </a:r>
            <a:r>
              <a:rPr lang="en-US" sz="2899" dirty="0" err="1">
                <a:solidFill>
                  <a:srgbClr val="000000"/>
                </a:solidFill>
                <a:latin typeface="Fira Sans Light" panose="020B0403050000020004" pitchFamily="34" charset="0"/>
              </a:rPr>
              <a:t>ini</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dibuat</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dalam</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bentuk</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sederhana</a:t>
            </a:r>
            <a:r>
              <a:rPr lang="en-US" sz="2899" dirty="0">
                <a:solidFill>
                  <a:srgbClr val="000000"/>
                </a:solidFill>
                <a:latin typeface="Fira Sans Light" panose="020B0403050000020004" pitchFamily="34" charset="0"/>
              </a:rPr>
              <a:t> yang </a:t>
            </a:r>
            <a:r>
              <a:rPr lang="en-US" sz="2899" dirty="0" err="1">
                <a:solidFill>
                  <a:srgbClr val="000000"/>
                </a:solidFill>
                <a:latin typeface="Fira Sans Light" panose="020B0403050000020004" pitchFamily="34" charset="0"/>
              </a:rPr>
              <a:t>dapat</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digunakan</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dengan</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mudah</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Databasei</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ini</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dibangun</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dengan</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menggunakan</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bahasa</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pemrograman</a:t>
            </a:r>
            <a:r>
              <a:rPr lang="en-US" sz="2899" dirty="0">
                <a:solidFill>
                  <a:srgbClr val="000000"/>
                </a:solidFill>
                <a:latin typeface="Fira Sans Light" panose="020B0403050000020004" pitchFamily="34" charset="0"/>
              </a:rPr>
              <a:t> Java </a:t>
            </a:r>
            <a:r>
              <a:rPr lang="en-US" sz="2899" dirty="0" err="1">
                <a:solidFill>
                  <a:srgbClr val="000000"/>
                </a:solidFill>
                <a:latin typeface="Fira Sans Light" panose="020B0403050000020004" pitchFamily="34" charset="0"/>
              </a:rPr>
              <a:t>dengan</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perangkat</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lunak</a:t>
            </a:r>
            <a:r>
              <a:rPr lang="en-US" sz="2899" dirty="0">
                <a:solidFill>
                  <a:srgbClr val="000000"/>
                </a:solidFill>
                <a:latin typeface="Fira Sans Light" panose="020B0403050000020004" pitchFamily="34" charset="0"/>
              </a:rPr>
              <a:t> NetBeans IDE 7.0 dan </a:t>
            </a:r>
            <a:r>
              <a:rPr lang="en-US" sz="2899" dirty="0" err="1">
                <a:solidFill>
                  <a:srgbClr val="000000"/>
                </a:solidFill>
                <a:latin typeface="Fira Sans Light" panose="020B0403050000020004" pitchFamily="34" charset="0"/>
              </a:rPr>
              <a:t>sistem</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manajemen</a:t>
            </a:r>
            <a:r>
              <a:rPr lang="en-US" sz="2899" dirty="0">
                <a:solidFill>
                  <a:srgbClr val="000000"/>
                </a:solidFill>
                <a:latin typeface="Fira Sans Light" panose="020B0403050000020004" pitchFamily="34" charset="0"/>
              </a:rPr>
              <a:t> database (database) </a:t>
            </a:r>
            <a:r>
              <a:rPr lang="en-US" sz="2899" dirty="0" err="1">
                <a:solidFill>
                  <a:srgbClr val="000000"/>
                </a:solidFill>
                <a:latin typeface="Fira Sans Light" panose="020B0403050000020004" pitchFamily="34" charset="0"/>
              </a:rPr>
              <a:t>menggunakan</a:t>
            </a:r>
            <a:r>
              <a:rPr lang="en-US" sz="2899" dirty="0">
                <a:solidFill>
                  <a:srgbClr val="000000"/>
                </a:solidFill>
                <a:latin typeface="Fira Sans Light" panose="020B0403050000020004" pitchFamily="34" charset="0"/>
              </a:rPr>
              <a:t> MySQL </a:t>
            </a:r>
            <a:r>
              <a:rPr lang="en-US" sz="2899" dirty="0" err="1">
                <a:solidFill>
                  <a:srgbClr val="000000"/>
                </a:solidFill>
                <a:latin typeface="Fira Sans Light" panose="020B0403050000020004" pitchFamily="34" charset="0"/>
              </a:rPr>
              <a:t>disertakan</a:t>
            </a:r>
            <a:r>
              <a:rPr lang="en-US" sz="2899" dirty="0">
                <a:solidFill>
                  <a:srgbClr val="000000"/>
                </a:solidFill>
                <a:latin typeface="Fira Sans Light" panose="020B0403050000020004" pitchFamily="34" charset="0"/>
              </a:rPr>
              <a:t> </a:t>
            </a:r>
            <a:r>
              <a:rPr lang="en-US" sz="2899" dirty="0" err="1">
                <a:solidFill>
                  <a:srgbClr val="000000"/>
                </a:solidFill>
                <a:latin typeface="Fira Sans Light" panose="020B0403050000020004" pitchFamily="34" charset="0"/>
              </a:rPr>
              <a:t>dengan</a:t>
            </a:r>
            <a:r>
              <a:rPr lang="en-US" sz="2899" dirty="0">
                <a:solidFill>
                  <a:srgbClr val="000000"/>
                </a:solidFill>
                <a:latin typeface="Fira Sans Light" panose="020B0403050000020004" pitchFamily="34" charset="0"/>
              </a:rPr>
              <a:t> XAMPP.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5676349" y="447675"/>
            <a:ext cx="6935302" cy="1152525"/>
          </a:xfrm>
          <a:prstGeom prst="rect">
            <a:avLst/>
          </a:prstGeom>
        </p:spPr>
        <p:txBody>
          <a:bodyPr lIns="0" tIns="0" rIns="0" bIns="0" rtlCol="0" anchor="t">
            <a:spAutoFit/>
          </a:bodyPr>
          <a:lstStyle/>
          <a:p>
            <a:pPr marL="0" lvl="0" indent="0" algn="l">
              <a:lnSpc>
                <a:spcPts val="9000"/>
              </a:lnSpc>
              <a:spcBef>
                <a:spcPct val="0"/>
              </a:spcBef>
            </a:pPr>
            <a:r>
              <a:rPr lang="en-US" sz="7500" spc="-75">
                <a:solidFill>
                  <a:srgbClr val="F4F4F4"/>
                </a:solidFill>
                <a:latin typeface="Fira Sans Medium"/>
              </a:rPr>
              <a:t>Pendahuluan</a:t>
            </a:r>
          </a:p>
        </p:txBody>
      </p:sp>
      <p:sp>
        <p:nvSpPr>
          <p:cNvPr id="3" name="TextBox 3"/>
          <p:cNvSpPr txBox="1"/>
          <p:nvPr/>
        </p:nvSpPr>
        <p:spPr>
          <a:xfrm>
            <a:off x="1157654" y="1976657"/>
            <a:ext cx="15972692" cy="7407276"/>
          </a:xfrm>
          <a:prstGeom prst="rect">
            <a:avLst/>
          </a:prstGeom>
        </p:spPr>
        <p:txBody>
          <a:bodyPr lIns="0" tIns="0" rIns="0" bIns="0" rtlCol="0" anchor="t">
            <a:spAutoFit/>
          </a:bodyPr>
          <a:lstStyle/>
          <a:p>
            <a:pPr algn="ctr">
              <a:lnSpc>
                <a:spcPts val="4899"/>
              </a:lnSpc>
              <a:spcBef>
                <a:spcPct val="0"/>
              </a:spcBef>
            </a:pPr>
            <a:r>
              <a:rPr lang="en-US" sz="3499">
                <a:solidFill>
                  <a:srgbClr val="F4F4F4"/>
                </a:solidFill>
                <a:latin typeface="Fira Sans Light"/>
              </a:rPr>
              <a:t>Sistem informasi berbasis komputer saat ini telah menjadi suatu hal yang primer bagi kebutuhan pemenuhan kebutuhan informasi. Banyak bidang yang telah memanfaatkan sistem informasi berbasis komputer sebagai sarana mempermudah pekerjaan. Mulai dari kalangan pebisnis sampai dengan akademis/pendidikan telah menggunakan komputer sebagai alat bantu dalam mempermudah pekerjaan. Perkembangan IPTEK (Ilmu Pengetahuan dan Teknologi) memicu banyak kalangan untuk mencari alternatif pemecahan masalah dibidang sistem informasi. Penggunaan komputer sebagai alat bantu penyelesaian pekerjaan dibidang teknologi sistem informasi semakin banyak bekembang disegala bidang. Komputer dirasa banyak memiliki keunggulan, alasannya komputer dapat diprogram sehingga dapat digunakan sesuai keinginan user/pemakainya.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1798163" y="5803579"/>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4388041" y="430705"/>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6" name="TextBox 6"/>
          <p:cNvSpPr txBox="1"/>
          <p:nvPr/>
        </p:nvSpPr>
        <p:spPr>
          <a:xfrm>
            <a:off x="1235185" y="4765617"/>
            <a:ext cx="5705011" cy="422275"/>
          </a:xfrm>
          <a:prstGeom prst="rect">
            <a:avLst/>
          </a:prstGeom>
        </p:spPr>
        <p:txBody>
          <a:bodyPr lIns="0" tIns="0" rIns="0" bIns="0" rtlCol="0" anchor="t">
            <a:spAutoFit/>
          </a:bodyPr>
          <a:lstStyle/>
          <a:p>
            <a:pPr>
              <a:lnSpc>
                <a:spcPts val="3499"/>
              </a:lnSpc>
            </a:pPr>
            <a:endParaRPr/>
          </a:p>
        </p:txBody>
      </p:sp>
      <p:sp>
        <p:nvSpPr>
          <p:cNvPr id="7" name="TextBox 7"/>
          <p:cNvSpPr txBox="1"/>
          <p:nvPr/>
        </p:nvSpPr>
        <p:spPr>
          <a:xfrm>
            <a:off x="1028700" y="772872"/>
            <a:ext cx="7583365" cy="1152525"/>
          </a:xfrm>
          <a:prstGeom prst="rect">
            <a:avLst/>
          </a:prstGeom>
        </p:spPr>
        <p:txBody>
          <a:bodyPr lIns="0" tIns="0" rIns="0" bIns="0" rtlCol="0" anchor="t">
            <a:spAutoFit/>
          </a:bodyPr>
          <a:lstStyle/>
          <a:p>
            <a:pPr marL="0" lvl="0" indent="0">
              <a:lnSpc>
                <a:spcPts val="9000"/>
              </a:lnSpc>
              <a:spcBef>
                <a:spcPct val="0"/>
              </a:spcBef>
            </a:pPr>
            <a:r>
              <a:rPr lang="en-US" sz="7500" spc="-75">
                <a:solidFill>
                  <a:srgbClr val="000000"/>
                </a:solidFill>
                <a:latin typeface="Fira Sans Medium"/>
              </a:rPr>
              <a:t>Latar belakang</a:t>
            </a:r>
          </a:p>
        </p:txBody>
      </p:sp>
      <p:sp>
        <p:nvSpPr>
          <p:cNvPr id="8" name="TextBox 8"/>
          <p:cNvSpPr txBox="1"/>
          <p:nvPr/>
        </p:nvSpPr>
        <p:spPr>
          <a:xfrm>
            <a:off x="637794" y="2336536"/>
            <a:ext cx="11160369" cy="6169026"/>
          </a:xfrm>
          <a:prstGeom prst="rect">
            <a:avLst/>
          </a:prstGeom>
        </p:spPr>
        <p:txBody>
          <a:bodyPr lIns="0" tIns="0" rIns="0" bIns="0" rtlCol="0" anchor="t">
            <a:spAutoFit/>
          </a:bodyPr>
          <a:lstStyle/>
          <a:p>
            <a:pPr algn="ctr">
              <a:lnSpc>
                <a:spcPts val="4899"/>
              </a:lnSpc>
              <a:spcBef>
                <a:spcPct val="0"/>
              </a:spcBef>
            </a:pPr>
            <a:r>
              <a:rPr lang="en-US" sz="3499">
                <a:solidFill>
                  <a:srgbClr val="000000"/>
                </a:solidFill>
                <a:latin typeface="Fira Sans Light"/>
              </a:rPr>
              <a:t>Java adalah bahasa pemrograman yang populer, yang digunakan untuk mengembangkan aplikasi berbasis web, desktop dan mobile. Salah satu fitur yang umum diimplementasikan dalam aplikasi Java adalah operasi CRUD (Create, Read, Update, Delete). CRUD memungkinkan pengguna untuk membuat, membaca, memperbarui dan menghapus data dari aplikasi. Hal ini sangat penting ketika membangun aplikasi berbasis data, seperti sistem manajemen penjualan atau sistem manajemen inventori.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3438257"/>
            <a:ext cx="4460469" cy="2571750"/>
          </a:xfrm>
          <a:prstGeom prst="rect">
            <a:avLst/>
          </a:prstGeom>
        </p:spPr>
        <p:txBody>
          <a:bodyPr lIns="0" tIns="0" rIns="0" bIns="0" rtlCol="0" anchor="t">
            <a:spAutoFit/>
          </a:bodyPr>
          <a:lstStyle/>
          <a:p>
            <a:pPr marL="0" lvl="0" indent="0" algn="l">
              <a:lnSpc>
                <a:spcPts val="10199"/>
              </a:lnSpc>
              <a:spcBef>
                <a:spcPct val="0"/>
              </a:spcBef>
            </a:pPr>
            <a:r>
              <a:rPr lang="en-US" sz="8499" spc="-84">
                <a:solidFill>
                  <a:srgbClr val="F4F4F4"/>
                </a:solidFill>
                <a:latin typeface="Fira Sans Medium"/>
              </a:rPr>
              <a:t>rumusan masalah</a:t>
            </a:r>
          </a:p>
        </p:txBody>
      </p:sp>
      <p:sp>
        <p:nvSpPr>
          <p:cNvPr id="7" name="TextBox 7"/>
          <p:cNvSpPr txBox="1"/>
          <p:nvPr/>
        </p:nvSpPr>
        <p:spPr>
          <a:xfrm>
            <a:off x="10100540" y="823974"/>
            <a:ext cx="6109328" cy="976630"/>
          </a:xfrm>
          <a:prstGeom prst="rect">
            <a:avLst/>
          </a:prstGeom>
        </p:spPr>
        <p:txBody>
          <a:bodyPr lIns="0" tIns="0" rIns="0" bIns="0" rtlCol="0" anchor="t">
            <a:spAutoFit/>
          </a:bodyPr>
          <a:lstStyle/>
          <a:p>
            <a:pPr marL="604519" lvl="1" indent="-302260">
              <a:lnSpc>
                <a:spcPts val="3919"/>
              </a:lnSpc>
              <a:buFont typeface="Arial"/>
              <a:buChar char="•"/>
            </a:pPr>
            <a:r>
              <a:rPr lang="en-US" sz="2799" dirty="0" err="1">
                <a:solidFill>
                  <a:srgbClr val="F4F4F4"/>
                </a:solidFill>
                <a:latin typeface="Fira Sans Light"/>
              </a:rPr>
              <a:t>bagaimana</a:t>
            </a:r>
            <a:r>
              <a:rPr lang="en-US" sz="2799" dirty="0">
                <a:solidFill>
                  <a:srgbClr val="F4F4F4"/>
                </a:solidFill>
                <a:latin typeface="Fira Sans Light"/>
              </a:rPr>
              <a:t> </a:t>
            </a:r>
            <a:r>
              <a:rPr lang="en-US" sz="2799" dirty="0" err="1">
                <a:solidFill>
                  <a:srgbClr val="F4F4F4"/>
                </a:solidFill>
                <a:latin typeface="Fira Sans Light"/>
              </a:rPr>
              <a:t>cara</a:t>
            </a:r>
            <a:r>
              <a:rPr lang="en-US" sz="2799" dirty="0">
                <a:solidFill>
                  <a:srgbClr val="F4F4F4"/>
                </a:solidFill>
                <a:latin typeface="Fira Sans Light"/>
              </a:rPr>
              <a:t> </a:t>
            </a:r>
            <a:r>
              <a:rPr lang="en-US" sz="2799" dirty="0" err="1">
                <a:solidFill>
                  <a:srgbClr val="F4F4F4"/>
                </a:solidFill>
                <a:latin typeface="Fira Sans Light"/>
              </a:rPr>
              <a:t>membuat</a:t>
            </a:r>
            <a:r>
              <a:rPr lang="en-US" sz="2799" dirty="0">
                <a:solidFill>
                  <a:srgbClr val="F4F4F4"/>
                </a:solidFill>
                <a:latin typeface="Fira Sans Light"/>
              </a:rPr>
              <a:t> database </a:t>
            </a:r>
            <a:r>
              <a:rPr lang="en-US" sz="2799" dirty="0" err="1">
                <a:solidFill>
                  <a:srgbClr val="F4F4F4"/>
                </a:solidFill>
                <a:latin typeface="Fira Sans Light"/>
              </a:rPr>
              <a:t>penjualan</a:t>
            </a:r>
            <a:r>
              <a:rPr lang="en-US" sz="2799" dirty="0">
                <a:solidFill>
                  <a:srgbClr val="F4F4F4"/>
                </a:solidFill>
                <a:latin typeface="Fira Sans Light"/>
              </a:rPr>
              <a:t> b</a:t>
            </a:r>
            <a:r>
              <a:rPr lang="id-ID" sz="2799" dirty="0">
                <a:solidFill>
                  <a:srgbClr val="F4F4F4"/>
                </a:solidFill>
                <a:latin typeface="Fira Sans Light"/>
              </a:rPr>
              <a:t>arang</a:t>
            </a:r>
            <a:endParaRPr lang="en-US" sz="2799" dirty="0">
              <a:solidFill>
                <a:srgbClr val="F4F4F4"/>
              </a:solidFill>
              <a:latin typeface="Fira Sans Light"/>
            </a:endParaRPr>
          </a:p>
        </p:txBody>
      </p:sp>
      <p:sp>
        <p:nvSpPr>
          <p:cNvPr id="8" name="TextBox 8"/>
          <p:cNvSpPr txBox="1"/>
          <p:nvPr/>
        </p:nvSpPr>
        <p:spPr>
          <a:xfrm>
            <a:off x="10100540" y="2200654"/>
            <a:ext cx="6109328" cy="9766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bagaimana cara melakukan Create pada database penjualan barang</a:t>
            </a:r>
          </a:p>
        </p:txBody>
      </p:sp>
      <p:sp>
        <p:nvSpPr>
          <p:cNvPr id="9" name="TextBox 9"/>
          <p:cNvSpPr txBox="1"/>
          <p:nvPr/>
        </p:nvSpPr>
        <p:spPr>
          <a:xfrm>
            <a:off x="10100540" y="3873016"/>
            <a:ext cx="6109328" cy="9766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bagaimana cara nelakukan Read pada database penjualan barang</a:t>
            </a:r>
          </a:p>
        </p:txBody>
      </p:sp>
      <p:sp>
        <p:nvSpPr>
          <p:cNvPr id="10" name="TextBox 10"/>
          <p:cNvSpPr txBox="1"/>
          <p:nvPr/>
        </p:nvSpPr>
        <p:spPr>
          <a:xfrm>
            <a:off x="10100540" y="5245467"/>
            <a:ext cx="6109328" cy="14719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bagaimana cara melakukan Update pada database penjualan barang</a:t>
            </a:r>
          </a:p>
        </p:txBody>
      </p:sp>
      <p:sp>
        <p:nvSpPr>
          <p:cNvPr id="11" name="TextBox 11"/>
          <p:cNvSpPr txBox="1"/>
          <p:nvPr/>
        </p:nvSpPr>
        <p:spPr>
          <a:xfrm>
            <a:off x="10100540" y="7217739"/>
            <a:ext cx="6109328" cy="14719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bagaimana cara melakukan Update pada database penjualan barang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5512745" cy="2571750"/>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Fira Sans Medium"/>
              </a:rPr>
              <a:t>Batasan masalah</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8986898" y="1528491"/>
            <a:ext cx="8272402" cy="1095375"/>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Fira Sans Medium"/>
              </a:rPr>
              <a:t>aplikasi database sederhana untukn  penjualan barang.</a:t>
            </a:r>
          </a:p>
        </p:txBody>
      </p:sp>
      <p:sp>
        <p:nvSpPr>
          <p:cNvPr id="12" name="TextBox 12"/>
          <p:cNvSpPr txBox="1"/>
          <p:nvPr/>
        </p:nvSpPr>
        <p:spPr>
          <a:xfrm>
            <a:off x="8986898" y="4591158"/>
            <a:ext cx="8272402" cy="552450"/>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Fira Sans Medium"/>
              </a:rPr>
              <a:t>menggunakan metode CRUD</a:t>
            </a:r>
          </a:p>
        </p:txBody>
      </p:sp>
      <p:sp>
        <p:nvSpPr>
          <p:cNvPr id="13" name="TextBox 13"/>
          <p:cNvSpPr txBox="1"/>
          <p:nvPr/>
        </p:nvSpPr>
        <p:spPr>
          <a:xfrm>
            <a:off x="8986898" y="6390650"/>
            <a:ext cx="8272402" cy="1095375"/>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Fira Sans Medium"/>
              </a:rPr>
              <a:t>tidak ada spesifikasi tambahan yang diberikan</a:t>
            </a:r>
          </a:p>
        </p:txBody>
      </p:sp>
      <p:sp>
        <p:nvSpPr>
          <p:cNvPr id="14" name="AutoShape 14"/>
          <p:cNvSpPr/>
          <p:nvPr/>
        </p:nvSpPr>
        <p:spPr>
          <a:xfrm>
            <a:off x="8986898" y="2871516"/>
            <a:ext cx="8272402" cy="0"/>
          </a:xfrm>
          <a:prstGeom prst="line">
            <a:avLst/>
          </a:prstGeom>
          <a:ln w="9525" cap="flat">
            <a:solidFill>
              <a:srgbClr val="000000"/>
            </a:solidFill>
            <a:prstDash val="solid"/>
            <a:headEnd type="none" w="sm" len="sm"/>
            <a:tailEnd type="none" w="sm" len="sm"/>
          </a:ln>
        </p:spPr>
      </p:sp>
      <p:sp>
        <p:nvSpPr>
          <p:cNvPr id="15" name="AutoShape 15"/>
          <p:cNvSpPr/>
          <p:nvPr/>
        </p:nvSpPr>
        <p:spPr>
          <a:xfrm>
            <a:off x="8986898" y="5280798"/>
            <a:ext cx="8272402" cy="0"/>
          </a:xfrm>
          <a:prstGeom prst="line">
            <a:avLst/>
          </a:prstGeom>
          <a:ln w="9525" cap="flat">
            <a:solidFill>
              <a:srgbClr val="000000"/>
            </a:solidFill>
            <a:prstDash val="solid"/>
            <a:headEnd type="none" w="sm" len="sm"/>
            <a:tailEnd type="none" w="sm" len="sm"/>
          </a:ln>
        </p:spPr>
      </p:sp>
      <p:sp>
        <p:nvSpPr>
          <p:cNvPr id="16" name="AutoShape 16"/>
          <p:cNvSpPr/>
          <p:nvPr/>
        </p:nvSpPr>
        <p:spPr>
          <a:xfrm>
            <a:off x="9144000" y="7459263"/>
            <a:ext cx="8272402" cy="0"/>
          </a:xfrm>
          <a:prstGeom prst="line">
            <a:avLst/>
          </a:prstGeom>
          <a:ln w="9525" cap="flat">
            <a:solidFill>
              <a:srgbClr val="000000"/>
            </a:solidFill>
            <a:prstDash val="solid"/>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2805099" y="885746"/>
            <a:ext cx="6910589" cy="1285875"/>
          </a:xfrm>
          <a:prstGeom prst="rect">
            <a:avLst/>
          </a:prstGeom>
        </p:spPr>
        <p:txBody>
          <a:bodyPr lIns="0" tIns="0" rIns="0" bIns="0" rtlCol="0" anchor="t">
            <a:spAutoFit/>
          </a:bodyPr>
          <a:lstStyle/>
          <a:p>
            <a:pPr>
              <a:lnSpc>
                <a:spcPts val="10199"/>
              </a:lnSpc>
              <a:spcBef>
                <a:spcPct val="0"/>
              </a:spcBef>
            </a:pPr>
            <a:r>
              <a:rPr lang="en-US" sz="8499" spc="-84">
                <a:solidFill>
                  <a:srgbClr val="F4F4F4"/>
                </a:solidFill>
                <a:latin typeface="Fira Sans Medium"/>
              </a:rPr>
              <a:t>Tujuan</a:t>
            </a:r>
          </a:p>
        </p:txBody>
      </p:sp>
      <p:sp>
        <p:nvSpPr>
          <p:cNvPr id="7" name="TextBox 7"/>
          <p:cNvSpPr txBox="1"/>
          <p:nvPr/>
        </p:nvSpPr>
        <p:spPr>
          <a:xfrm>
            <a:off x="732692" y="3206432"/>
            <a:ext cx="11752385" cy="6627455"/>
          </a:xfrm>
          <a:prstGeom prst="rect">
            <a:avLst/>
          </a:prstGeom>
        </p:spPr>
        <p:txBody>
          <a:bodyPr lIns="0" tIns="0" rIns="0" bIns="0" rtlCol="0" anchor="t">
            <a:spAutoFit/>
          </a:bodyPr>
          <a:lstStyle/>
          <a:p>
            <a:pPr algn="ctr">
              <a:lnSpc>
                <a:spcPts val="5179"/>
              </a:lnSpc>
              <a:spcBef>
                <a:spcPct val="0"/>
              </a:spcBef>
            </a:pPr>
            <a:r>
              <a:rPr lang="en-US" sz="3699" dirty="0" err="1">
                <a:solidFill>
                  <a:srgbClr val="F4F4F4"/>
                </a:solidFill>
                <a:latin typeface="Fira Sans Light"/>
              </a:rPr>
              <a:t>Tujuan</a:t>
            </a:r>
            <a:r>
              <a:rPr lang="en-US" sz="3699" dirty="0">
                <a:solidFill>
                  <a:srgbClr val="F4F4F4"/>
                </a:solidFill>
                <a:latin typeface="Fira Sans Light"/>
              </a:rPr>
              <a:t> </a:t>
            </a:r>
            <a:r>
              <a:rPr lang="en-US" sz="3699" dirty="0" err="1">
                <a:solidFill>
                  <a:srgbClr val="F4F4F4"/>
                </a:solidFill>
                <a:latin typeface="Fira Sans Light"/>
              </a:rPr>
              <a:t>dari</a:t>
            </a:r>
            <a:r>
              <a:rPr lang="en-US" sz="3699" dirty="0">
                <a:solidFill>
                  <a:srgbClr val="F4F4F4"/>
                </a:solidFill>
                <a:latin typeface="Fira Sans Light"/>
              </a:rPr>
              <a:t> proposal </a:t>
            </a:r>
            <a:r>
              <a:rPr lang="en-US" sz="3699" dirty="0" err="1">
                <a:solidFill>
                  <a:srgbClr val="F4F4F4"/>
                </a:solidFill>
                <a:latin typeface="Fira Sans Light"/>
              </a:rPr>
              <a:t>ini</a:t>
            </a:r>
            <a:r>
              <a:rPr lang="en-US" sz="3699" dirty="0">
                <a:solidFill>
                  <a:srgbClr val="F4F4F4"/>
                </a:solidFill>
                <a:latin typeface="Fira Sans Light"/>
              </a:rPr>
              <a:t> </a:t>
            </a:r>
            <a:r>
              <a:rPr lang="en-US" sz="3699" dirty="0" err="1">
                <a:solidFill>
                  <a:srgbClr val="F4F4F4"/>
                </a:solidFill>
                <a:latin typeface="Fira Sans Light"/>
              </a:rPr>
              <a:t>adalah</a:t>
            </a:r>
            <a:r>
              <a:rPr lang="en-US" sz="3699" dirty="0">
                <a:solidFill>
                  <a:srgbClr val="F4F4F4"/>
                </a:solidFill>
                <a:latin typeface="Fira Sans Light"/>
              </a:rPr>
              <a:t> </a:t>
            </a:r>
            <a:r>
              <a:rPr lang="en-US" sz="3699" dirty="0" err="1">
                <a:solidFill>
                  <a:srgbClr val="F4F4F4"/>
                </a:solidFill>
                <a:latin typeface="Fira Sans Light"/>
              </a:rPr>
              <a:t>untuk</a:t>
            </a:r>
            <a:r>
              <a:rPr lang="en-US" sz="3699" dirty="0">
                <a:solidFill>
                  <a:srgbClr val="F4F4F4"/>
                </a:solidFill>
                <a:latin typeface="Fira Sans Light"/>
              </a:rPr>
              <a:t> </a:t>
            </a:r>
            <a:r>
              <a:rPr lang="id-ID" sz="3699" dirty="0">
                <a:solidFill>
                  <a:srgbClr val="F4F4F4"/>
                </a:solidFill>
                <a:latin typeface="Fira Sans Light"/>
              </a:rPr>
              <a:t>memenuhi tugas akhir mata kuliah pemprograman berorientasi objek dan </a:t>
            </a:r>
            <a:r>
              <a:rPr lang="en-US" sz="3699" dirty="0" err="1">
                <a:solidFill>
                  <a:srgbClr val="F4F4F4"/>
                </a:solidFill>
                <a:latin typeface="Fira Sans Light"/>
              </a:rPr>
              <a:t>mengembangkan</a:t>
            </a:r>
            <a:r>
              <a:rPr lang="en-US" sz="3699" dirty="0">
                <a:solidFill>
                  <a:srgbClr val="F4F4F4"/>
                </a:solidFill>
                <a:latin typeface="Fira Sans Light"/>
              </a:rPr>
              <a:t> </a:t>
            </a:r>
            <a:r>
              <a:rPr lang="en-US" sz="3699" dirty="0" err="1">
                <a:solidFill>
                  <a:srgbClr val="F4F4F4"/>
                </a:solidFill>
                <a:latin typeface="Fira Sans Light"/>
              </a:rPr>
              <a:t>aplikasi</a:t>
            </a:r>
            <a:r>
              <a:rPr lang="en-US" sz="3699" dirty="0">
                <a:solidFill>
                  <a:srgbClr val="F4F4F4"/>
                </a:solidFill>
                <a:latin typeface="Fira Sans Light"/>
              </a:rPr>
              <a:t> Java yang </a:t>
            </a:r>
            <a:r>
              <a:rPr lang="en-US" sz="3699" dirty="0" err="1">
                <a:solidFill>
                  <a:srgbClr val="F4F4F4"/>
                </a:solidFill>
                <a:latin typeface="Fira Sans Light"/>
              </a:rPr>
              <a:t>melakukan</a:t>
            </a:r>
            <a:r>
              <a:rPr lang="en-US" sz="3699" dirty="0">
                <a:solidFill>
                  <a:srgbClr val="F4F4F4"/>
                </a:solidFill>
                <a:latin typeface="Fira Sans Light"/>
              </a:rPr>
              <a:t> </a:t>
            </a:r>
            <a:r>
              <a:rPr lang="en-US" sz="3699" dirty="0" err="1">
                <a:solidFill>
                  <a:srgbClr val="F4F4F4"/>
                </a:solidFill>
                <a:latin typeface="Fira Sans Light"/>
              </a:rPr>
              <a:t>operasi</a:t>
            </a:r>
            <a:r>
              <a:rPr lang="en-US" sz="3699" dirty="0">
                <a:solidFill>
                  <a:srgbClr val="F4F4F4"/>
                </a:solidFill>
                <a:latin typeface="Fira Sans Light"/>
              </a:rPr>
              <a:t> CRUD. </a:t>
            </a:r>
            <a:r>
              <a:rPr lang="en-US" sz="3699" dirty="0" err="1">
                <a:solidFill>
                  <a:srgbClr val="F4F4F4"/>
                </a:solidFill>
                <a:latin typeface="Fira Sans Light"/>
              </a:rPr>
              <a:t>Aplikasi</a:t>
            </a:r>
            <a:r>
              <a:rPr lang="en-US" sz="3699" dirty="0">
                <a:solidFill>
                  <a:srgbClr val="F4F4F4"/>
                </a:solidFill>
                <a:latin typeface="Fira Sans Light"/>
              </a:rPr>
              <a:t> </a:t>
            </a:r>
            <a:r>
              <a:rPr lang="en-US" sz="3699" dirty="0" err="1">
                <a:solidFill>
                  <a:srgbClr val="F4F4F4"/>
                </a:solidFill>
                <a:latin typeface="Fira Sans Light"/>
              </a:rPr>
              <a:t>ini</a:t>
            </a:r>
            <a:r>
              <a:rPr lang="en-US" sz="3699" dirty="0">
                <a:solidFill>
                  <a:srgbClr val="F4F4F4"/>
                </a:solidFill>
                <a:latin typeface="Fira Sans Light"/>
              </a:rPr>
              <a:t> </a:t>
            </a:r>
            <a:r>
              <a:rPr lang="en-US" sz="3699" dirty="0" err="1">
                <a:solidFill>
                  <a:srgbClr val="F4F4F4"/>
                </a:solidFill>
                <a:latin typeface="Fira Sans Light"/>
              </a:rPr>
              <a:t>akan</a:t>
            </a:r>
            <a:r>
              <a:rPr lang="en-US" sz="3699" dirty="0">
                <a:solidFill>
                  <a:srgbClr val="F4F4F4"/>
                </a:solidFill>
                <a:latin typeface="Fira Sans Light"/>
              </a:rPr>
              <a:t> </a:t>
            </a:r>
            <a:r>
              <a:rPr lang="en-US" sz="3699" dirty="0" err="1">
                <a:solidFill>
                  <a:srgbClr val="F4F4F4"/>
                </a:solidFill>
                <a:latin typeface="Fira Sans Light"/>
              </a:rPr>
              <a:t>mampu</a:t>
            </a:r>
            <a:r>
              <a:rPr lang="en-US" sz="3699" dirty="0">
                <a:solidFill>
                  <a:srgbClr val="F4F4F4"/>
                </a:solidFill>
                <a:latin typeface="Fira Sans Light"/>
              </a:rPr>
              <a:t> </a:t>
            </a:r>
            <a:r>
              <a:rPr lang="en-US" sz="3699" dirty="0" err="1">
                <a:solidFill>
                  <a:srgbClr val="F4F4F4"/>
                </a:solidFill>
                <a:latin typeface="Fira Sans Light"/>
              </a:rPr>
              <a:t>membuat</a:t>
            </a:r>
            <a:r>
              <a:rPr lang="en-US" sz="3699" dirty="0">
                <a:solidFill>
                  <a:srgbClr val="F4F4F4"/>
                </a:solidFill>
                <a:latin typeface="Fira Sans Light"/>
              </a:rPr>
              <a:t>, </a:t>
            </a:r>
            <a:r>
              <a:rPr lang="en-US" sz="3699" dirty="0" err="1">
                <a:solidFill>
                  <a:srgbClr val="F4F4F4"/>
                </a:solidFill>
                <a:latin typeface="Fira Sans Light"/>
              </a:rPr>
              <a:t>membaca</a:t>
            </a:r>
            <a:r>
              <a:rPr lang="en-US" sz="3699" dirty="0">
                <a:solidFill>
                  <a:srgbClr val="F4F4F4"/>
                </a:solidFill>
                <a:latin typeface="Fira Sans Light"/>
              </a:rPr>
              <a:t>, </a:t>
            </a:r>
            <a:r>
              <a:rPr lang="en-US" sz="3699" dirty="0" err="1">
                <a:solidFill>
                  <a:srgbClr val="F4F4F4"/>
                </a:solidFill>
                <a:latin typeface="Fira Sans Light"/>
              </a:rPr>
              <a:t>memperbarui</a:t>
            </a:r>
            <a:r>
              <a:rPr lang="en-US" sz="3699" dirty="0">
                <a:solidFill>
                  <a:srgbClr val="F4F4F4"/>
                </a:solidFill>
                <a:latin typeface="Fira Sans Light"/>
              </a:rPr>
              <a:t> dan </a:t>
            </a:r>
            <a:r>
              <a:rPr lang="en-US" sz="3699" dirty="0" err="1">
                <a:solidFill>
                  <a:srgbClr val="F4F4F4"/>
                </a:solidFill>
                <a:latin typeface="Fira Sans Light"/>
              </a:rPr>
              <a:t>menghapus</a:t>
            </a:r>
            <a:r>
              <a:rPr lang="en-US" sz="3699" dirty="0">
                <a:solidFill>
                  <a:srgbClr val="F4F4F4"/>
                </a:solidFill>
                <a:latin typeface="Fira Sans Light"/>
              </a:rPr>
              <a:t> data </a:t>
            </a:r>
            <a:r>
              <a:rPr lang="en-US" sz="3699" dirty="0" err="1">
                <a:solidFill>
                  <a:srgbClr val="F4F4F4"/>
                </a:solidFill>
                <a:latin typeface="Fira Sans Light"/>
              </a:rPr>
              <a:t>dari</a:t>
            </a:r>
            <a:r>
              <a:rPr lang="en-US" sz="3699" dirty="0">
                <a:solidFill>
                  <a:srgbClr val="F4F4F4"/>
                </a:solidFill>
                <a:latin typeface="Fira Sans Light"/>
              </a:rPr>
              <a:t> </a:t>
            </a:r>
            <a:r>
              <a:rPr lang="en-US" sz="3699" dirty="0" err="1">
                <a:solidFill>
                  <a:srgbClr val="F4F4F4"/>
                </a:solidFill>
                <a:latin typeface="Fira Sans Light"/>
              </a:rPr>
              <a:t>berbagai</a:t>
            </a:r>
            <a:r>
              <a:rPr lang="en-US" sz="3699" dirty="0">
                <a:solidFill>
                  <a:srgbClr val="F4F4F4"/>
                </a:solidFill>
                <a:latin typeface="Fira Sans Light"/>
              </a:rPr>
              <a:t> </a:t>
            </a:r>
            <a:r>
              <a:rPr lang="en-US" sz="3699" dirty="0" err="1">
                <a:solidFill>
                  <a:srgbClr val="F4F4F4"/>
                </a:solidFill>
                <a:latin typeface="Fira Sans Light"/>
              </a:rPr>
              <a:t>sumber</a:t>
            </a:r>
            <a:r>
              <a:rPr lang="en-US" sz="3699" dirty="0">
                <a:solidFill>
                  <a:srgbClr val="F4F4F4"/>
                </a:solidFill>
                <a:latin typeface="Fira Sans Light"/>
              </a:rPr>
              <a:t> data, </a:t>
            </a:r>
            <a:r>
              <a:rPr lang="en-US" sz="3699" dirty="0" err="1">
                <a:solidFill>
                  <a:srgbClr val="F4F4F4"/>
                </a:solidFill>
                <a:latin typeface="Fira Sans Light"/>
              </a:rPr>
              <a:t>seperti</a:t>
            </a:r>
            <a:r>
              <a:rPr lang="en-US" sz="3699" dirty="0">
                <a:solidFill>
                  <a:srgbClr val="F4F4F4"/>
                </a:solidFill>
                <a:latin typeface="Fira Sans Light"/>
              </a:rPr>
              <a:t> basis data </a:t>
            </a:r>
            <a:r>
              <a:rPr lang="en-US" sz="3699" dirty="0" err="1">
                <a:solidFill>
                  <a:srgbClr val="F4F4F4"/>
                </a:solidFill>
                <a:latin typeface="Fira Sans Light"/>
              </a:rPr>
              <a:t>relasional</a:t>
            </a:r>
            <a:r>
              <a:rPr lang="en-US" sz="3699" dirty="0">
                <a:solidFill>
                  <a:srgbClr val="F4F4F4"/>
                </a:solidFill>
                <a:latin typeface="Fira Sans Light"/>
              </a:rPr>
              <a:t>, basis data NoSQL, </a:t>
            </a:r>
            <a:r>
              <a:rPr lang="en-US" sz="3699" dirty="0" err="1">
                <a:solidFill>
                  <a:srgbClr val="F4F4F4"/>
                </a:solidFill>
                <a:latin typeface="Fira Sans Light"/>
              </a:rPr>
              <a:t>dll</a:t>
            </a:r>
            <a:r>
              <a:rPr lang="en-US" sz="3699" dirty="0">
                <a:solidFill>
                  <a:srgbClr val="F4F4F4"/>
                </a:solidFill>
                <a:latin typeface="Fira Sans Light"/>
              </a:rPr>
              <a:t>. </a:t>
            </a:r>
            <a:r>
              <a:rPr lang="en-US" sz="3699" dirty="0" err="1">
                <a:solidFill>
                  <a:srgbClr val="F4F4F4"/>
                </a:solidFill>
                <a:latin typeface="Fira Sans Light"/>
              </a:rPr>
              <a:t>Aplikasi</a:t>
            </a:r>
            <a:r>
              <a:rPr lang="en-US" sz="3699" dirty="0">
                <a:solidFill>
                  <a:srgbClr val="F4F4F4"/>
                </a:solidFill>
                <a:latin typeface="Fira Sans Light"/>
              </a:rPr>
              <a:t> </a:t>
            </a:r>
            <a:r>
              <a:rPr lang="en-US" sz="3699" dirty="0" err="1">
                <a:solidFill>
                  <a:srgbClr val="F4F4F4"/>
                </a:solidFill>
                <a:latin typeface="Fira Sans Light"/>
              </a:rPr>
              <a:t>ini</a:t>
            </a:r>
            <a:r>
              <a:rPr lang="en-US" sz="3699" dirty="0">
                <a:solidFill>
                  <a:srgbClr val="F4F4F4"/>
                </a:solidFill>
                <a:latin typeface="Fira Sans Light"/>
              </a:rPr>
              <a:t> </a:t>
            </a:r>
            <a:r>
              <a:rPr lang="en-US" sz="3699" dirty="0" err="1">
                <a:solidFill>
                  <a:srgbClr val="F4F4F4"/>
                </a:solidFill>
                <a:latin typeface="Fira Sans Light"/>
              </a:rPr>
              <a:t>akan</a:t>
            </a:r>
            <a:r>
              <a:rPr lang="en-US" sz="3699" dirty="0">
                <a:solidFill>
                  <a:srgbClr val="F4F4F4"/>
                </a:solidFill>
                <a:latin typeface="Fira Sans Light"/>
              </a:rPr>
              <a:t> </a:t>
            </a:r>
            <a:r>
              <a:rPr lang="en-US" sz="3699" dirty="0" err="1">
                <a:solidFill>
                  <a:srgbClr val="F4F4F4"/>
                </a:solidFill>
                <a:latin typeface="Fira Sans Light"/>
              </a:rPr>
              <a:t>memungkinkan</a:t>
            </a:r>
            <a:r>
              <a:rPr lang="en-US" sz="3699" dirty="0">
                <a:solidFill>
                  <a:srgbClr val="F4F4F4"/>
                </a:solidFill>
                <a:latin typeface="Fira Sans Light"/>
              </a:rPr>
              <a:t> </a:t>
            </a:r>
            <a:r>
              <a:rPr lang="en-US" sz="3699" dirty="0" err="1">
                <a:solidFill>
                  <a:srgbClr val="F4F4F4"/>
                </a:solidFill>
                <a:latin typeface="Fira Sans Light"/>
              </a:rPr>
              <a:t>pengguna</a:t>
            </a:r>
            <a:r>
              <a:rPr lang="en-US" sz="3699" dirty="0">
                <a:solidFill>
                  <a:srgbClr val="F4F4F4"/>
                </a:solidFill>
                <a:latin typeface="Fira Sans Light"/>
              </a:rPr>
              <a:t> </a:t>
            </a:r>
            <a:r>
              <a:rPr lang="en-US" sz="3699" dirty="0" err="1">
                <a:solidFill>
                  <a:srgbClr val="F4F4F4"/>
                </a:solidFill>
                <a:latin typeface="Fira Sans Light"/>
              </a:rPr>
              <a:t>untuk</a:t>
            </a:r>
            <a:r>
              <a:rPr lang="en-US" sz="3699" dirty="0">
                <a:solidFill>
                  <a:srgbClr val="F4F4F4"/>
                </a:solidFill>
                <a:latin typeface="Fira Sans Light"/>
              </a:rPr>
              <a:t> </a:t>
            </a:r>
            <a:r>
              <a:rPr lang="en-US" sz="3699" dirty="0" err="1">
                <a:solidFill>
                  <a:srgbClr val="F4F4F4"/>
                </a:solidFill>
                <a:latin typeface="Fira Sans Light"/>
              </a:rPr>
              <a:t>dengan</a:t>
            </a:r>
            <a:r>
              <a:rPr lang="en-US" sz="3699" dirty="0">
                <a:solidFill>
                  <a:srgbClr val="F4F4F4"/>
                </a:solidFill>
                <a:latin typeface="Fira Sans Light"/>
              </a:rPr>
              <a:t> </a:t>
            </a:r>
            <a:r>
              <a:rPr lang="en-US" sz="3699" dirty="0" err="1">
                <a:solidFill>
                  <a:srgbClr val="F4F4F4"/>
                </a:solidFill>
                <a:latin typeface="Fira Sans Light"/>
              </a:rPr>
              <a:t>cepat</a:t>
            </a:r>
            <a:r>
              <a:rPr lang="en-US" sz="3699" dirty="0">
                <a:solidFill>
                  <a:srgbClr val="F4F4F4"/>
                </a:solidFill>
                <a:latin typeface="Fira Sans Light"/>
              </a:rPr>
              <a:t> dan </a:t>
            </a:r>
            <a:r>
              <a:rPr lang="en-US" sz="3699" dirty="0" err="1">
                <a:solidFill>
                  <a:srgbClr val="F4F4F4"/>
                </a:solidFill>
                <a:latin typeface="Fira Sans Light"/>
              </a:rPr>
              <a:t>mudah</a:t>
            </a:r>
            <a:r>
              <a:rPr lang="en-US" sz="3699" dirty="0">
                <a:solidFill>
                  <a:srgbClr val="F4F4F4"/>
                </a:solidFill>
                <a:latin typeface="Fira Sans Light"/>
              </a:rPr>
              <a:t> </a:t>
            </a:r>
            <a:r>
              <a:rPr lang="en-US" sz="3699" dirty="0" err="1">
                <a:solidFill>
                  <a:srgbClr val="F4F4F4"/>
                </a:solidFill>
                <a:latin typeface="Fira Sans Light"/>
              </a:rPr>
              <a:t>mengakses</a:t>
            </a:r>
            <a:r>
              <a:rPr lang="en-US" sz="3699" dirty="0">
                <a:solidFill>
                  <a:srgbClr val="F4F4F4"/>
                </a:solidFill>
                <a:latin typeface="Fira Sans Light"/>
              </a:rPr>
              <a:t> dan </a:t>
            </a:r>
            <a:r>
              <a:rPr lang="en-US" sz="3699" dirty="0" err="1">
                <a:solidFill>
                  <a:srgbClr val="F4F4F4"/>
                </a:solidFill>
                <a:latin typeface="Fira Sans Light"/>
              </a:rPr>
              <a:t>memanipulasi</a:t>
            </a:r>
            <a:r>
              <a:rPr lang="en-US" sz="3699" dirty="0">
                <a:solidFill>
                  <a:srgbClr val="F4F4F4"/>
                </a:solidFill>
                <a:latin typeface="Fira Sans Light"/>
              </a:rPr>
              <a:t> data yang </a:t>
            </a:r>
            <a:r>
              <a:rPr lang="en-US" sz="3699" dirty="0" err="1">
                <a:solidFill>
                  <a:srgbClr val="F4F4F4"/>
                </a:solidFill>
                <a:latin typeface="Fira Sans Light"/>
              </a:rPr>
              <a:t>tersimpan</a:t>
            </a:r>
            <a:r>
              <a:rPr lang="en-US" sz="3699" dirty="0">
                <a:solidFill>
                  <a:srgbClr val="F4F4F4"/>
                </a:solidFill>
                <a:latin typeface="Fira Sans Light"/>
              </a:rPr>
              <a:t> di </a:t>
            </a:r>
            <a:r>
              <a:rPr lang="en-US" sz="3699" dirty="0" err="1">
                <a:solidFill>
                  <a:srgbClr val="F4F4F4"/>
                </a:solidFill>
                <a:latin typeface="Fira Sans Light"/>
              </a:rPr>
              <a:t>sumber</a:t>
            </a:r>
            <a:r>
              <a:rPr lang="en-US" sz="3699" dirty="0">
                <a:solidFill>
                  <a:srgbClr val="F4F4F4"/>
                </a:solidFill>
                <a:latin typeface="Fira Sans Light"/>
              </a:rPr>
              <a:t>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AutoShape 2"/>
          <p:cNvSpPr/>
          <p:nvPr/>
        </p:nvSpPr>
        <p:spPr>
          <a:xfrm>
            <a:off x="1028700" y="2912062"/>
            <a:ext cx="16230600" cy="5087122"/>
          </a:xfrm>
          <a:prstGeom prst="rect">
            <a:avLst/>
          </a:prstGeom>
          <a:solidFill>
            <a:srgbClr val="F4F4F4"/>
          </a:solidFill>
        </p:spPr>
      </p:sp>
      <p:sp>
        <p:nvSpPr>
          <p:cNvPr id="3" name="TextBox 3"/>
          <p:cNvSpPr txBox="1"/>
          <p:nvPr/>
        </p:nvSpPr>
        <p:spPr>
          <a:xfrm>
            <a:off x="1028700" y="1028700"/>
            <a:ext cx="12132252" cy="1152525"/>
          </a:xfrm>
          <a:prstGeom prst="rect">
            <a:avLst/>
          </a:prstGeom>
        </p:spPr>
        <p:txBody>
          <a:bodyPr lIns="0" tIns="0" rIns="0" bIns="0" rtlCol="0" anchor="t">
            <a:spAutoFit/>
          </a:bodyPr>
          <a:lstStyle/>
          <a:p>
            <a:pPr>
              <a:lnSpc>
                <a:spcPts val="9119"/>
              </a:lnSpc>
              <a:spcBef>
                <a:spcPct val="0"/>
              </a:spcBef>
            </a:pPr>
            <a:r>
              <a:rPr lang="en-US" sz="7599" spc="-75">
                <a:solidFill>
                  <a:srgbClr val="F4F4F4"/>
                </a:solidFill>
                <a:latin typeface="Fira Sans Medium"/>
              </a:rPr>
              <a:t>Bahasa Pemrograman java</a:t>
            </a:r>
          </a:p>
        </p:txBody>
      </p:sp>
      <p:sp>
        <p:nvSpPr>
          <p:cNvPr id="4" name="TextBox 4"/>
          <p:cNvSpPr txBox="1"/>
          <p:nvPr/>
        </p:nvSpPr>
        <p:spPr>
          <a:xfrm>
            <a:off x="1216269" y="3331210"/>
            <a:ext cx="15855462" cy="4091941"/>
          </a:xfrm>
          <a:prstGeom prst="rect">
            <a:avLst/>
          </a:prstGeom>
        </p:spPr>
        <p:txBody>
          <a:bodyPr lIns="0" tIns="0" rIns="0" bIns="0" rtlCol="0" anchor="t">
            <a:spAutoFit/>
          </a:bodyPr>
          <a:lstStyle/>
          <a:p>
            <a:pPr algn="ctr">
              <a:lnSpc>
                <a:spcPts val="5459"/>
              </a:lnSpc>
              <a:spcBef>
                <a:spcPct val="0"/>
              </a:spcBef>
            </a:pPr>
            <a:r>
              <a:rPr lang="en-US" sz="3899">
                <a:solidFill>
                  <a:srgbClr val="000000"/>
                </a:solidFill>
                <a:latin typeface="Fira Sans Light"/>
              </a:rPr>
              <a:t>Bahasa Java adalah bahasa pemrograman tingkat tinggi yang dirancang untuk membangun aplikasi yang portabel, dapat diskalakan, dan tangguh. Ini banyak digunakan untuk mengembangan aplikasi desktop, web dan seluler, video game, dan lainnya. Java dikenal karena kesederhanaan, keamanan, dan ketangguhannya dan dianggap sebagai salah satu bahasa pemrograman paling populer di dunia.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765</Words>
  <Application>Microsoft Office PowerPoint</Application>
  <PresentationFormat>Custom</PresentationFormat>
  <Paragraphs>55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Fira Sans Bold</vt:lpstr>
      <vt:lpstr>Fira Sans Medium</vt:lpstr>
      <vt:lpstr>Arial</vt:lpstr>
      <vt:lpstr>Open Sans Light Bold</vt:lpstr>
      <vt:lpstr>Fira Sans Light</vt:lpstr>
      <vt:lpstr>Fira Sans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sederhana penjualan accessories handphone</dc:title>
  <cp:lastModifiedBy>Sarah Ayu Rahmawati</cp:lastModifiedBy>
  <cp:revision>3</cp:revision>
  <dcterms:created xsi:type="dcterms:W3CDTF">2006-08-16T00:00:00Z</dcterms:created>
  <dcterms:modified xsi:type="dcterms:W3CDTF">2023-02-01T04:05:10Z</dcterms:modified>
  <dc:identifier>DAFZKvyi4WQ</dc:identifier>
</cp:coreProperties>
</file>