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67" r:id="rId4"/>
    <p:sldId id="287" r:id="rId5"/>
    <p:sldId id="258" r:id="rId6"/>
    <p:sldId id="259" r:id="rId7"/>
    <p:sldId id="290" r:id="rId8"/>
    <p:sldId id="289" r:id="rId9"/>
    <p:sldId id="266" r:id="rId10"/>
    <p:sldId id="261" r:id="rId11"/>
    <p:sldId id="268" r:id="rId12"/>
    <p:sldId id="272" r:id="rId13"/>
    <p:sldId id="274" r:id="rId14"/>
    <p:sldId id="275" r:id="rId15"/>
    <p:sldId id="270" r:id="rId16"/>
    <p:sldId id="262" r:id="rId17"/>
    <p:sldId id="277" r:id="rId18"/>
    <p:sldId id="278" r:id="rId19"/>
    <p:sldId id="280" r:id="rId20"/>
    <p:sldId id="284" r:id="rId21"/>
    <p:sldId id="291" r:id="rId22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72967A-B1F5-41A2-A5FC-45DE8DE5F572}">
          <p14:sldIdLst>
            <p14:sldId id="256"/>
            <p14:sldId id="257"/>
            <p14:sldId id="267"/>
            <p14:sldId id="287"/>
            <p14:sldId id="258"/>
            <p14:sldId id="259"/>
            <p14:sldId id="290"/>
            <p14:sldId id="289"/>
            <p14:sldId id="266"/>
            <p14:sldId id="261"/>
            <p14:sldId id="268"/>
            <p14:sldId id="272"/>
            <p14:sldId id="274"/>
            <p14:sldId id="275"/>
            <p14:sldId id="270"/>
            <p14:sldId id="262"/>
            <p14:sldId id="277"/>
            <p14:sldId id="278"/>
            <p14:sldId id="280"/>
            <p14:sldId id="284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41" autoAdjust="0"/>
    <p:restoredTop sz="79843" autoAdjust="0"/>
  </p:normalViewPr>
  <p:slideViewPr>
    <p:cSldViewPr>
      <p:cViewPr varScale="1">
        <p:scale>
          <a:sx n="68" d="100"/>
          <a:sy n="68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9C84A98-62AF-486E-A990-9F4C1C6B8C8B}" type="datetimeFigureOut">
              <a:rPr lang="ar-JO" smtClean="0"/>
              <a:pPr/>
              <a:t>09/01/1442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B2592C8-7439-41B1-9620-79E7795745AC}" type="slidenum">
              <a:rPr lang="ar-JO" smtClean="0"/>
              <a:pPr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65509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592C8-7439-41B1-9620-79E7795745AC}" type="slidenum">
              <a:rPr lang="ar-JO" smtClean="0"/>
              <a:pPr/>
              <a:t>1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84123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Word cloud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   A composed word image, to visually represent most frequented words texts, where most repeated shown in bigger and bolder font.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#Word sentiment: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give an example about knowing whether the feedbacks from customers are positive or negative about a certain product or service!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marL="114300" indent="0" algn="l" rtl="0"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*Polarity: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positive or negative a word is, in range of [-1, 1]   where -1 is negative and 1 is positive.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*Subjectivity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subjective, or opinionated a word is. 0 is fact. +1 is very much an opinion.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#Topic modeling: 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200" dirty="0"/>
              <a:t>The goal of topic modeling is to find various hidden topics that are present in the data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592C8-7439-41B1-9620-79E7795745AC}" type="slidenum">
              <a:rPr lang="ar-JO" smtClean="0"/>
              <a:pPr/>
              <a:t>10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80511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most frequented words in fake news, as it shown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Fake news usually interested in the lockdown/ pandemic/ immune system and vaccines!</a:t>
            </a:r>
          </a:p>
          <a:p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592C8-7439-41B1-9620-79E7795745AC}" type="slidenum">
              <a:rPr lang="ar-JO" smtClean="0"/>
              <a:pPr/>
              <a:t>11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717139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Whereas real news usually contains words like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infection/ patients/ spread/ diseases/ children/ symptoms and reports! 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592C8-7439-41B1-9620-79E7795745AC}" type="slidenum">
              <a:rPr lang="ar-JO" smtClean="0"/>
              <a:pPr/>
              <a:t>12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783310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shown in figure, in polarity,, fake news tends to be more positive than real news about the virus</a:t>
            </a:r>
          </a:p>
          <a:p>
            <a:endParaRPr lang="en-US" dirty="0"/>
          </a:p>
          <a:p>
            <a:r>
              <a:rPr lang="en-US" dirty="0"/>
              <a:t>But when it comes to subjectivity both tends to subjective [facts] news,  it’s reasonable because both news were written in formal language, which led the algorithm to not be able to distinguish any differences.  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592C8-7439-41B1-9620-79E7795745AC}" type="slidenum">
              <a:rPr lang="ar-JO" smtClean="0"/>
              <a:pPr/>
              <a:t>13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26372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first tried (the corpus data as it is) and the results were quite blurring</a:t>
            </a:r>
          </a:p>
          <a:p>
            <a:endParaRPr lang="en-US" dirty="0"/>
          </a:p>
          <a:p>
            <a:r>
              <a:rPr lang="en-US" dirty="0"/>
              <a:t>Then we tried to  include (only nouns) in the process, it gave us a good results</a:t>
            </a:r>
          </a:p>
          <a:p>
            <a:endParaRPr lang="en-US" dirty="0"/>
          </a:p>
          <a:p>
            <a:r>
              <a:rPr lang="en-US" dirty="0"/>
              <a:t>But we thought we can do better,, when we include (adjectives and nouns),, which gave us a much better results!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592C8-7439-41B1-9620-79E7795745AC}" type="slidenum">
              <a:rPr lang="ar-JO" smtClean="0"/>
              <a:pPr/>
              <a:t>14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857618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 we will have a small brief  about each machine learning algorithm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592C8-7439-41B1-9620-79E7795745AC}" type="slidenum">
              <a:rPr lang="ar-JO" smtClean="0"/>
              <a:pPr/>
              <a:t>15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39029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592C8-7439-41B1-9620-79E7795745AC}" type="slidenum">
              <a:rPr lang="ar-JO" smtClean="0"/>
              <a:pPr/>
              <a:t>16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831410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Mention that without any data cleaning the accuracy score was 46%, with cleaning it increases up to 66%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a classifier for dependent features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have different decision boundaries , with different weights that are near the optimal point.</a:t>
            </a:r>
          </a:p>
          <a:p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592C8-7439-41B1-9620-79E7795745AC}" type="slidenum">
              <a:rPr lang="ar-JO" smtClean="0"/>
              <a:pPr/>
              <a:t>17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18649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vector machine is a supervised classifier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tries to finds the “best” margin (distance between the line and the support vectors) that separates the classes, and this reduces the risk of error on the data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 = linear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592C8-7439-41B1-9620-79E7795745AC}" type="slidenum">
              <a:rPr lang="ar-JO" smtClean="0"/>
              <a:pPr/>
              <a:t>18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886752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592C8-7439-41B1-9620-79E7795745AC}" type="slidenum">
              <a:rPr lang="ar-JO" smtClean="0"/>
              <a:pPr/>
              <a:t>20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67125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592C8-7439-41B1-9620-79E7795745AC}" type="slidenum">
              <a:rPr lang="ar-JO" smtClean="0"/>
              <a:pPr/>
              <a:t>2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26475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Say what we will discuss in this section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the abstract -&gt; the idea of the project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Importance-&gt; why we chose this idea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Objectives-&gt;what is our goals from this whole project</a:t>
            </a:r>
          </a:p>
          <a:p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592C8-7439-41B1-9620-79E7795745AC}" type="slidenum">
              <a:rPr lang="ar-JO" smtClean="0"/>
              <a:pPr/>
              <a:t>3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968386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idea?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Clarify that the project is 2 sections {data analysis , machine learning algorithms}</a:t>
            </a:r>
          </a:p>
          <a:p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592C8-7439-41B1-9620-79E7795745AC}" type="slidenum">
              <a:rPr lang="ar-JO" smtClean="0"/>
              <a:pPr/>
              <a:t>4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287574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Exploring Hidden structure in the data.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592C8-7439-41B1-9620-79E7795745AC}" type="slidenum">
              <a:rPr lang="ar-JO" smtClean="0"/>
              <a:pPr/>
              <a:t>5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65779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Goals of our project: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1- using data analysis tools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2-with use of machine learning classifiers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592C8-7439-41B1-9620-79E7795745AC}" type="slidenum">
              <a:rPr lang="ar-JO" smtClean="0"/>
              <a:pPr/>
              <a:t>6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02725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592C8-7439-41B1-9620-79E7795745AC}" type="slidenum">
              <a:rPr lang="ar-JO" smtClean="0"/>
              <a:pPr/>
              <a:t>7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296241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Here we cleaned the data, as shown it now  lower case and free of:</a:t>
            </a:r>
          </a:p>
          <a:p>
            <a:pPr algn="ctr"/>
            <a:r>
              <a:rPr lang="en-US" dirty="0"/>
              <a:t>Duplication/ numbers/ stop words/ punctuation marks!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592C8-7439-41B1-9620-79E7795745AC}" type="slidenum">
              <a:rPr lang="ar-JO" smtClean="0"/>
              <a:pPr/>
              <a:t>8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58415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How we implemented the project?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will discuss 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dirty="0"/>
              <a:t>What 3 data analysis techniques we used in this project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dirty="0"/>
              <a:t>What 3 Machine Learning Algorithms we have used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dirty="0"/>
              <a:t>Display the Flowcharts for each part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592C8-7439-41B1-9620-79E7795745AC}" type="slidenum">
              <a:rPr lang="ar-JO" smtClean="0"/>
              <a:pPr/>
              <a:t>9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7110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2AAA-9F13-4FF9-885A-187500A762B9}" type="datetimeFigureOut">
              <a:rPr lang="ar-JO" smtClean="0"/>
              <a:pPr/>
              <a:t>09/01/1442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E9A8-8935-491C-9C4A-158080694C52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2AAA-9F13-4FF9-885A-187500A762B9}" type="datetimeFigureOut">
              <a:rPr lang="ar-JO" smtClean="0"/>
              <a:pPr/>
              <a:t>09/01/1442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E9A8-8935-491C-9C4A-158080694C52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2AAA-9F13-4FF9-885A-187500A762B9}" type="datetimeFigureOut">
              <a:rPr lang="ar-JO" smtClean="0"/>
              <a:pPr/>
              <a:t>09/01/1442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E9A8-8935-491C-9C4A-158080694C52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2AAA-9F13-4FF9-885A-187500A762B9}" type="datetimeFigureOut">
              <a:rPr lang="ar-JO" smtClean="0"/>
              <a:pPr/>
              <a:t>09/01/1442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E9A8-8935-491C-9C4A-158080694C52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2AAA-9F13-4FF9-885A-187500A762B9}" type="datetimeFigureOut">
              <a:rPr lang="ar-JO" smtClean="0"/>
              <a:pPr/>
              <a:t>09/01/1442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E9A8-8935-491C-9C4A-158080694C52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2AAA-9F13-4FF9-885A-187500A762B9}" type="datetimeFigureOut">
              <a:rPr lang="ar-JO" smtClean="0"/>
              <a:pPr/>
              <a:t>09/01/1442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E9A8-8935-491C-9C4A-158080694C52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2AAA-9F13-4FF9-885A-187500A762B9}" type="datetimeFigureOut">
              <a:rPr lang="ar-JO" smtClean="0"/>
              <a:pPr/>
              <a:t>09/01/1442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E9A8-8935-491C-9C4A-158080694C52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2AAA-9F13-4FF9-885A-187500A762B9}" type="datetimeFigureOut">
              <a:rPr lang="ar-JO" smtClean="0"/>
              <a:pPr/>
              <a:t>09/01/1442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E9A8-8935-491C-9C4A-158080694C52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2AAA-9F13-4FF9-885A-187500A762B9}" type="datetimeFigureOut">
              <a:rPr lang="ar-JO" smtClean="0"/>
              <a:pPr/>
              <a:t>09/01/1442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E9A8-8935-491C-9C4A-158080694C52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2AAA-9F13-4FF9-885A-187500A762B9}" type="datetimeFigureOut">
              <a:rPr lang="ar-JO" smtClean="0"/>
              <a:pPr/>
              <a:t>09/01/1442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E9A8-8935-491C-9C4A-158080694C52}" type="slidenum">
              <a:rPr lang="ar-JO" smtClean="0"/>
              <a:pPr/>
              <a:t>‹#›</a:t>
            </a:fld>
            <a:endParaRPr lang="ar-J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2AAA-9F13-4FF9-885A-187500A762B9}" type="datetimeFigureOut">
              <a:rPr lang="ar-JO" smtClean="0"/>
              <a:pPr/>
              <a:t>09/01/1442</a:t>
            </a:fld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70E9A8-8935-491C-9C4A-158080694C52}" type="slidenum">
              <a:rPr lang="ar-JO" smtClean="0"/>
              <a:pPr/>
              <a:t>‹#›</a:t>
            </a:fld>
            <a:endParaRPr lang="ar-J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D70E9A8-8935-491C-9C4A-158080694C52}" type="slidenum">
              <a:rPr lang="ar-JO" smtClean="0"/>
              <a:pPr/>
              <a:t>‹#›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FA52AAA-9F13-4FF9-885A-187500A762B9}" type="datetimeFigureOut">
              <a:rPr lang="ar-JO" smtClean="0"/>
              <a:pPr/>
              <a:t>09/01/1442</a:t>
            </a:fld>
            <a:endParaRPr 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034" y="2743200"/>
            <a:ext cx="6461760" cy="3352800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Sarah Mahmoud Bani Issa</a:t>
            </a:r>
          </a:p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ar-JO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a’a Yahia Eid</a:t>
            </a:r>
          </a:p>
          <a:p>
            <a:pPr algn="ctr"/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the guidance of</a:t>
            </a:r>
          </a:p>
          <a:p>
            <a:pPr algn="ctr"/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Abeer Hiary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ar-JO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559079-A79D-4FDC-B3FE-C3A311350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73225"/>
            <a:ext cx="7543800" cy="1755775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Adobe Fan Heiti Std B" pitchFamily="34" charset="-128"/>
                <a:cs typeface="+mj-cs"/>
              </a:rPr>
              <a:t>Covid-19 Fake News Detection Using Natural Language Processing </a:t>
            </a:r>
            <a:br>
              <a:rPr lang="ar-JO" sz="4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Adobe Fan Heiti Std B" pitchFamily="34" charset="-128"/>
                <a:cs typeface="+mj-cs"/>
              </a:rPr>
            </a:br>
            <a:endParaRPr lang="ar-JO" sz="4400" dirty="0"/>
          </a:p>
        </p:txBody>
      </p:sp>
    </p:spTree>
    <p:extLst>
      <p:ext uri="{BB962C8B-B14F-4D97-AF65-F5344CB8AC3E}">
        <p14:creationId xmlns:p14="http://schemas.microsoft.com/office/powerpoint/2010/main" val="221250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896" cy="202034"/>
          </a:xfrm>
        </p:spPr>
        <p:txBody>
          <a:bodyPr/>
          <a:lstStyle/>
          <a:p>
            <a:r>
              <a:rPr lang="en-US" dirty="0"/>
              <a:t>Data Analysis</a:t>
            </a:r>
            <a:endParaRPr lang="ar-J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1960" y="836712"/>
            <a:ext cx="7338392" cy="6021287"/>
          </a:xfrm>
        </p:spPr>
        <p:txBody>
          <a:bodyPr>
            <a:normAutofit/>
          </a:bodyPr>
          <a:lstStyle/>
          <a:p>
            <a:pPr marL="114300" indent="0" algn="l" rtl="0">
              <a:buNone/>
            </a:pPr>
            <a:r>
              <a:rPr lang="en-US" sz="1600" dirty="0"/>
              <a:t>Here is a simplified Flowchart:</a:t>
            </a:r>
            <a:endParaRPr lang="ar-JO" sz="1600" dirty="0"/>
          </a:p>
        </p:txBody>
      </p:sp>
      <p:sp>
        <p:nvSpPr>
          <p:cNvPr id="6" name="Oval 5"/>
          <p:cNvSpPr/>
          <p:nvPr/>
        </p:nvSpPr>
        <p:spPr>
          <a:xfrm>
            <a:off x="3385344" y="908720"/>
            <a:ext cx="1512168" cy="7920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Get the data </a:t>
            </a:r>
            <a:endParaRPr lang="ar-JO" dirty="0"/>
          </a:p>
        </p:txBody>
      </p:sp>
      <p:sp>
        <p:nvSpPr>
          <p:cNvPr id="7" name="Rounded Rectangle 6"/>
          <p:cNvSpPr/>
          <p:nvPr/>
        </p:nvSpPr>
        <p:spPr>
          <a:xfrm>
            <a:off x="3205324" y="1916832"/>
            <a:ext cx="1872208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Clean it</a:t>
            </a:r>
            <a:endParaRPr lang="ar-JO" dirty="0"/>
          </a:p>
        </p:txBody>
      </p:sp>
      <p:sp>
        <p:nvSpPr>
          <p:cNvPr id="8" name="Rounded Rectangle 7"/>
          <p:cNvSpPr/>
          <p:nvPr/>
        </p:nvSpPr>
        <p:spPr>
          <a:xfrm>
            <a:off x="3205324" y="2630185"/>
            <a:ext cx="1872208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Applying the three techniques</a:t>
            </a:r>
            <a:endParaRPr lang="ar-JO" dirty="0"/>
          </a:p>
        </p:txBody>
      </p:sp>
      <p:sp>
        <p:nvSpPr>
          <p:cNvPr id="9" name="Rounded Rectangle 8"/>
          <p:cNvSpPr/>
          <p:nvPr/>
        </p:nvSpPr>
        <p:spPr>
          <a:xfrm>
            <a:off x="1441128" y="3452642"/>
            <a:ext cx="1476164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Word cloud</a:t>
            </a:r>
            <a:endParaRPr lang="ar-JO" dirty="0"/>
          </a:p>
        </p:txBody>
      </p:sp>
      <p:sp>
        <p:nvSpPr>
          <p:cNvPr id="10" name="Rounded Rectangle 9"/>
          <p:cNvSpPr/>
          <p:nvPr/>
        </p:nvSpPr>
        <p:spPr>
          <a:xfrm>
            <a:off x="3205324" y="3452642"/>
            <a:ext cx="1944216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Data sentiment</a:t>
            </a:r>
            <a:endParaRPr lang="ar-JO" dirty="0"/>
          </a:p>
        </p:txBody>
      </p:sp>
      <p:sp>
        <p:nvSpPr>
          <p:cNvPr id="11" name="Rounded Rectangle 10"/>
          <p:cNvSpPr/>
          <p:nvPr/>
        </p:nvSpPr>
        <p:spPr>
          <a:xfrm>
            <a:off x="5473576" y="3452642"/>
            <a:ext cx="172819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Topic modeling</a:t>
            </a:r>
            <a:endParaRPr lang="ar-JO" dirty="0"/>
          </a:p>
        </p:txBody>
      </p:sp>
      <p:sp>
        <p:nvSpPr>
          <p:cNvPr id="12" name="Diamond 11"/>
          <p:cNvSpPr/>
          <p:nvPr/>
        </p:nvSpPr>
        <p:spPr>
          <a:xfrm>
            <a:off x="3547362" y="4293096"/>
            <a:ext cx="1260140" cy="936104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/>
              <a:t>See</a:t>
            </a:r>
          </a:p>
          <a:p>
            <a:pPr algn="ctr"/>
            <a:r>
              <a:rPr lang="en-US" sz="1100" dirty="0"/>
              <a:t>If it makes sense</a:t>
            </a:r>
            <a:endParaRPr lang="ar-JO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3205324" y="5509806"/>
            <a:ext cx="20867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Compare the results</a:t>
            </a:r>
            <a:endParaRPr lang="ar-JO" dirty="0"/>
          </a:p>
        </p:txBody>
      </p:sp>
      <p:cxnSp>
        <p:nvCxnSpPr>
          <p:cNvPr id="15" name="Straight Connector 14"/>
          <p:cNvCxnSpPr>
            <a:stCxn id="12" idx="1"/>
          </p:cNvCxnSpPr>
          <p:nvPr/>
        </p:nvCxnSpPr>
        <p:spPr>
          <a:xfrm flipH="1">
            <a:off x="1115616" y="4761148"/>
            <a:ext cx="2431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15616" y="2276872"/>
            <a:ext cx="0" cy="248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15616" y="2276872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141428" y="170080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endCxn id="8" idx="0"/>
          </p:cNvCxnSpPr>
          <p:nvPr/>
        </p:nvCxnSpPr>
        <p:spPr>
          <a:xfrm>
            <a:off x="4141428" y="2420888"/>
            <a:ext cx="0" cy="209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10" idx="0"/>
          </p:cNvCxnSpPr>
          <p:nvPr/>
        </p:nvCxnSpPr>
        <p:spPr>
          <a:xfrm>
            <a:off x="4177432" y="3202755"/>
            <a:ext cx="0" cy="249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endCxn id="12" idx="0"/>
          </p:cNvCxnSpPr>
          <p:nvPr/>
        </p:nvCxnSpPr>
        <p:spPr>
          <a:xfrm>
            <a:off x="4177432" y="3973697"/>
            <a:ext cx="0" cy="319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>
            <a:off x="2627784" y="3195431"/>
            <a:ext cx="648810" cy="148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77532" y="3202755"/>
            <a:ext cx="522058" cy="138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2755274" y="3973697"/>
            <a:ext cx="1240662" cy="319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>
            <a:off x="4248702" y="3996215"/>
            <a:ext cx="1350888" cy="296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4177432" y="5301208"/>
            <a:ext cx="0" cy="140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627784" y="4411926"/>
            <a:ext cx="813284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False</a:t>
            </a:r>
            <a:endParaRPr lang="ar-JO" dirty="0"/>
          </a:p>
        </p:txBody>
      </p:sp>
      <p:sp>
        <p:nvSpPr>
          <p:cNvPr id="42" name="Rectangle 41"/>
          <p:cNvSpPr/>
          <p:nvPr/>
        </p:nvSpPr>
        <p:spPr>
          <a:xfrm>
            <a:off x="4319738" y="5160686"/>
            <a:ext cx="900838" cy="2806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True</a:t>
            </a:r>
            <a:endParaRPr lang="ar-JO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0D13D0-EBCE-46A6-B938-FD592B70CEB4}"/>
              </a:ext>
            </a:extLst>
          </p:cNvPr>
          <p:cNvCxnSpPr/>
          <p:nvPr/>
        </p:nvCxnSpPr>
        <p:spPr>
          <a:xfrm>
            <a:off x="1115616" y="2924944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27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F66A8D0-EBB8-4933-87C5-0DD43DF6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 </a:t>
            </a:r>
            <a:br>
              <a:rPr lang="en-US" dirty="0"/>
            </a:br>
            <a:r>
              <a:rPr lang="en-US" sz="2800" dirty="0"/>
              <a:t>Fake news</a:t>
            </a:r>
            <a:endParaRPr lang="ar-JO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A52135-0B95-4E92-8A2C-6C52DDEE54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807720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2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7CC1-CF6F-449C-B338-9B4B4386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  <a:br>
              <a:rPr lang="en-US" dirty="0"/>
            </a:br>
            <a:r>
              <a:rPr lang="en-US" sz="2800" dirty="0"/>
              <a:t>Real news</a:t>
            </a:r>
            <a:endParaRPr lang="ar-JO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0D01D5-8DC0-4F5E-81A7-CA6CA163F3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7620000" cy="409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1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880A-2F1D-44E7-8151-EC142359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sentiment </a:t>
            </a:r>
            <a:br>
              <a:rPr lang="en-US" dirty="0"/>
            </a:br>
            <a:r>
              <a:rPr lang="en-US" sz="2400" dirty="0"/>
              <a:t>   for both fake and real news:</a:t>
            </a:r>
            <a:endParaRPr lang="ar-J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61CCA3-FA5B-4DD6-91A2-043C8A8C30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8" y="1581192"/>
            <a:ext cx="7897688" cy="45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0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9A57-51CF-4669-AD07-03125E47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  <a:endParaRPr lang="ar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7BD9-423F-40ED-ABFE-2F643B175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l" rtl="0">
              <a:buNone/>
            </a:pPr>
            <a:r>
              <a:rPr lang="en-US" dirty="0"/>
              <a:t>Two topics were extracted from the data corpus:</a:t>
            </a:r>
          </a:p>
          <a:p>
            <a:pPr marL="114300" indent="0" algn="l" rtl="0">
              <a:buNone/>
            </a:pPr>
            <a:endParaRPr lang="en-US" dirty="0"/>
          </a:p>
          <a:p>
            <a:pPr marL="114300" indent="0" algn="l" rtl="0">
              <a:buNone/>
            </a:pPr>
            <a:endParaRPr lang="en-US" dirty="0"/>
          </a:p>
          <a:p>
            <a:pPr marL="114300" indent="0" algn="l" rtl="0">
              <a:buNone/>
            </a:pPr>
            <a:endParaRPr lang="en-US" dirty="0"/>
          </a:p>
          <a:p>
            <a:pPr marL="114300" indent="0" algn="l" rtl="0">
              <a:buNone/>
            </a:pPr>
            <a:endParaRPr lang="en-US" dirty="0"/>
          </a:p>
          <a:p>
            <a:pPr marL="114300" indent="0" algn="l" rtl="0">
              <a:buNone/>
            </a:pPr>
            <a:r>
              <a:rPr lang="en-US" dirty="0"/>
              <a:t>Then we wanted to figure out which topic was contained by each label, the results were as following:</a:t>
            </a:r>
          </a:p>
          <a:p>
            <a:pPr marL="114300" indent="0" algn="l" rtl="0">
              <a:buNone/>
            </a:pPr>
            <a:endParaRPr lang="en-US" dirty="0"/>
          </a:p>
          <a:p>
            <a:pPr marL="114300" indent="0" algn="l" rtl="0">
              <a:buNone/>
            </a:pPr>
            <a:endParaRPr lang="ar-JO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467A32-BFEA-4691-B3B0-AA2A999CB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78257"/>
              </p:ext>
            </p:extLst>
          </p:nvPr>
        </p:nvGraphicFramePr>
        <p:xfrm>
          <a:off x="611560" y="2060848"/>
          <a:ext cx="6840760" cy="1508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0812">
                  <a:extLst>
                    <a:ext uri="{9D8B030D-6E8A-4147-A177-3AD203B41FA5}">
                      <a16:colId xmlns:a16="http://schemas.microsoft.com/office/drawing/2014/main" val="3767693406"/>
                    </a:ext>
                  </a:extLst>
                </a:gridCol>
                <a:gridCol w="3074457">
                  <a:extLst>
                    <a:ext uri="{9D8B030D-6E8A-4147-A177-3AD203B41FA5}">
                      <a16:colId xmlns:a16="http://schemas.microsoft.com/office/drawing/2014/main" val="2837430774"/>
                    </a:ext>
                  </a:extLst>
                </a:gridCol>
                <a:gridCol w="2665491">
                  <a:extLst>
                    <a:ext uri="{9D8B030D-6E8A-4147-A177-3AD203B41FA5}">
                      <a16:colId xmlns:a16="http://schemas.microsoft.com/office/drawing/2014/main" val="60420487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Most repeated words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Topic overview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5219219"/>
                  </a:ext>
                </a:extLst>
              </a:tr>
              <a:tr h="610361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Topic 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Infect</a:t>
                      </a:r>
                      <a:r>
                        <a:rPr lang="ar-SA" sz="1200" dirty="0">
                          <a:effectLst/>
                        </a:rPr>
                        <a:t>-</a:t>
                      </a:r>
                      <a:r>
                        <a:rPr lang="en-US" sz="1200" dirty="0">
                          <a:effectLst/>
                        </a:rPr>
                        <a:t> kit symptom</a:t>
                      </a:r>
                      <a:r>
                        <a:rPr lang="ar-SA" sz="1200" dirty="0">
                          <a:effectLst/>
                        </a:rPr>
                        <a:t>-</a:t>
                      </a:r>
                      <a:r>
                        <a:rPr lang="en-US" sz="1200" dirty="0">
                          <a:effectLst/>
                        </a:rPr>
                        <a:t> person</a:t>
                      </a:r>
                      <a:r>
                        <a:rPr lang="ar-SA" sz="1200" dirty="0">
                          <a:effectLst/>
                        </a:rPr>
                        <a:t>-</a:t>
                      </a:r>
                      <a:r>
                        <a:rPr lang="en-US" sz="1200" dirty="0">
                          <a:effectLst/>
                        </a:rPr>
                        <a:t> h</a:t>
                      </a:r>
                      <a:r>
                        <a:rPr lang="ar-SA" sz="1200" dirty="0">
                          <a:effectLst/>
                        </a:rPr>
                        <a:t>o</a:t>
                      </a:r>
                      <a:r>
                        <a:rPr lang="en-US" sz="1200" dirty="0">
                          <a:effectLst/>
                        </a:rPr>
                        <a:t>spit</a:t>
                      </a:r>
                      <a:r>
                        <a:rPr lang="ar-SA" sz="1200" dirty="0">
                          <a:effectLst/>
                        </a:rPr>
                        <a:t>- </a:t>
                      </a:r>
                      <a:r>
                        <a:rPr lang="en-US" sz="1200" dirty="0">
                          <a:effectLst/>
                        </a:rPr>
                        <a:t>bank</a:t>
                      </a:r>
                      <a:r>
                        <a:rPr lang="ar-SA" sz="1200" dirty="0">
                          <a:effectLst/>
                        </a:rPr>
                        <a:t>-</a:t>
                      </a:r>
                      <a:r>
                        <a:rPr lang="en-US" sz="1200" dirty="0">
                          <a:effectLst/>
                        </a:rPr>
                        <a:t> posit</a:t>
                      </a:r>
                      <a:r>
                        <a:rPr lang="ar-SA" sz="1200" dirty="0">
                          <a:effectLst/>
                        </a:rPr>
                        <a:t>-</a:t>
                      </a:r>
                      <a:r>
                        <a:rPr lang="en-US" sz="1200" dirty="0">
                          <a:effectLst/>
                        </a:rPr>
                        <a:t>south</a:t>
                      </a:r>
                      <a:r>
                        <a:rPr lang="ar-SA" sz="1200" dirty="0">
                          <a:effectLst/>
                        </a:rPr>
                        <a:t>-</a:t>
                      </a:r>
                      <a:r>
                        <a:rPr lang="en-US" sz="1200" dirty="0">
                          <a:effectLst/>
                        </a:rPr>
                        <a:t>case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Infections, hospitals,</a:t>
                      </a:r>
                      <a:r>
                        <a:rPr lang="ar-SA" sz="12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symptoms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3859868"/>
                  </a:ext>
                </a:extLst>
              </a:tr>
              <a:tr h="610361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Topic 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Monitor - care- vaccine -corona-record-fall-immune-unnecessary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Vaccine ,care,</a:t>
                      </a:r>
                      <a:r>
                        <a:rPr lang="ar-SA" sz="12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immune</a:t>
                      </a:r>
                      <a:r>
                        <a:rPr lang="ar-SA" sz="1200" dirty="0">
                          <a:effectLst/>
                        </a:rPr>
                        <a:t>y</a:t>
                      </a:r>
                      <a:r>
                        <a:rPr lang="en-US" sz="1200" dirty="0">
                          <a:effectLst/>
                        </a:rPr>
                        <a:t> system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18444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AC16439-6BFD-4250-A052-4B5D8684F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79887"/>
              </p:ext>
            </p:extLst>
          </p:nvPr>
        </p:nvGraphicFramePr>
        <p:xfrm>
          <a:off x="611560" y="4614361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11121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90380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Real news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Fake news</a:t>
                      </a:r>
                      <a:endParaRPr lang="ar-J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91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Topic 0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Topic 1</a:t>
                      </a:r>
                      <a:endParaRPr lang="ar-J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62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5CFF-29C4-4C58-9D00-E8809C992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 and Results</a:t>
            </a:r>
            <a:r>
              <a:rPr lang="ar-JO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FAF51-1BE0-43E7-A570-513C163E8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Machine learning algorithms*</a:t>
            </a:r>
            <a:endParaRPr lang="ar-JO" sz="4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9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992888" cy="504056"/>
          </a:xfrm>
        </p:spPr>
        <p:txBody>
          <a:bodyPr/>
          <a:lstStyle/>
          <a:p>
            <a:r>
              <a:rPr lang="en-US" dirty="0"/>
              <a:t>Machine Learning Algorithms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10952"/>
            <a:ext cx="7620000" cy="5708104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 algn="l" rtl="0">
              <a:buNone/>
            </a:pPr>
            <a:r>
              <a:rPr lang="en-US" sz="1600" dirty="0"/>
              <a:t>Here is a simplified Flowchart:</a:t>
            </a:r>
          </a:p>
          <a:p>
            <a:pPr marL="114300" indent="0">
              <a:buNone/>
            </a:pPr>
            <a:endParaRPr lang="ar-JO" dirty="0"/>
          </a:p>
        </p:txBody>
      </p:sp>
      <p:sp>
        <p:nvSpPr>
          <p:cNvPr id="5" name="Oval 4"/>
          <p:cNvSpPr/>
          <p:nvPr/>
        </p:nvSpPr>
        <p:spPr>
          <a:xfrm>
            <a:off x="4049185" y="973732"/>
            <a:ext cx="1512168" cy="6008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Get the data</a:t>
            </a:r>
            <a:endParaRPr lang="ar-JO" dirty="0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4841273" y="1550042"/>
            <a:ext cx="0" cy="281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3" idx="0"/>
          </p:cNvCxnSpPr>
          <p:nvPr/>
        </p:nvCxnSpPr>
        <p:spPr>
          <a:xfrm flipH="1">
            <a:off x="4790895" y="2378226"/>
            <a:ext cx="14374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3206808" y="3281870"/>
            <a:ext cx="381757" cy="154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6126672" y="3249072"/>
            <a:ext cx="442793" cy="202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841273" y="3281870"/>
            <a:ext cx="0" cy="208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118673" y="4145966"/>
            <a:ext cx="1492062" cy="464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33261" y="410641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4841273" y="4185515"/>
            <a:ext cx="1728192" cy="424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>
            <a:off x="4103191" y="4689571"/>
            <a:ext cx="1260140" cy="936104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Test it</a:t>
            </a:r>
            <a:endParaRPr lang="ar-JO" dirty="0"/>
          </a:p>
        </p:txBody>
      </p:sp>
      <p:cxnSp>
        <p:nvCxnSpPr>
          <p:cNvPr id="33" name="Straight Connector 32"/>
          <p:cNvCxnSpPr>
            <a:cxnSpLocks/>
            <a:stCxn id="31" idx="1"/>
          </p:cNvCxnSpPr>
          <p:nvPr/>
        </p:nvCxnSpPr>
        <p:spPr>
          <a:xfrm flipH="1">
            <a:off x="1564909" y="5157623"/>
            <a:ext cx="253828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564909" y="2234210"/>
            <a:ext cx="0" cy="292341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564909" y="2234210"/>
            <a:ext cx="18362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42583" y="4804907"/>
            <a:ext cx="648072" cy="331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False</a:t>
            </a:r>
            <a:endParaRPr lang="ar-JO" dirty="0"/>
          </a:p>
        </p:txBody>
      </p:sp>
      <p:sp>
        <p:nvSpPr>
          <p:cNvPr id="41" name="Rounded Rectangle 40"/>
          <p:cNvSpPr/>
          <p:nvPr/>
        </p:nvSpPr>
        <p:spPr>
          <a:xfrm>
            <a:off x="3555874" y="5834610"/>
            <a:ext cx="2570798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Compare the results</a:t>
            </a:r>
            <a:endParaRPr lang="ar-JO" dirty="0"/>
          </a:p>
        </p:txBody>
      </p:sp>
      <p:sp>
        <p:nvSpPr>
          <p:cNvPr id="42" name="Rounded Rectangle 41"/>
          <p:cNvSpPr/>
          <p:nvPr/>
        </p:nvSpPr>
        <p:spPr>
          <a:xfrm>
            <a:off x="3545129" y="1910175"/>
            <a:ext cx="2491533" cy="4352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Preprocess the data</a:t>
            </a:r>
            <a:endParaRPr lang="ar-JO" dirty="0"/>
          </a:p>
        </p:txBody>
      </p:sp>
      <p:sp>
        <p:nvSpPr>
          <p:cNvPr id="43" name="Rounded Rectangle 42"/>
          <p:cNvSpPr/>
          <p:nvPr/>
        </p:nvSpPr>
        <p:spPr>
          <a:xfrm>
            <a:off x="3510868" y="2558246"/>
            <a:ext cx="2560053" cy="684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Preform three algorithms</a:t>
            </a:r>
            <a:endParaRPr lang="ar-JO" dirty="0"/>
          </a:p>
        </p:txBody>
      </p:sp>
      <p:sp>
        <p:nvSpPr>
          <p:cNvPr id="45" name="Rounded Rectangle 44"/>
          <p:cNvSpPr/>
          <p:nvPr/>
        </p:nvSpPr>
        <p:spPr>
          <a:xfrm>
            <a:off x="2018447" y="3530354"/>
            <a:ext cx="1382666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Logistic regression</a:t>
            </a:r>
            <a:endParaRPr lang="ar-JO" dirty="0"/>
          </a:p>
        </p:txBody>
      </p:sp>
      <p:sp>
        <p:nvSpPr>
          <p:cNvPr id="46" name="Rounded Rectangle 45"/>
          <p:cNvSpPr/>
          <p:nvPr/>
        </p:nvSpPr>
        <p:spPr>
          <a:xfrm>
            <a:off x="4092621" y="3530354"/>
            <a:ext cx="1458162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Multinomial NB</a:t>
            </a:r>
            <a:endParaRPr lang="ar-JO" dirty="0"/>
          </a:p>
        </p:txBody>
      </p:sp>
      <p:sp>
        <p:nvSpPr>
          <p:cNvPr id="47" name="Rounded Rectangle 46"/>
          <p:cNvSpPr/>
          <p:nvPr/>
        </p:nvSpPr>
        <p:spPr>
          <a:xfrm>
            <a:off x="6347850" y="3530354"/>
            <a:ext cx="1929702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Support vector machine</a:t>
            </a:r>
            <a:endParaRPr lang="ar-JO" dirty="0"/>
          </a:p>
        </p:txBody>
      </p:sp>
      <p:cxnSp>
        <p:nvCxnSpPr>
          <p:cNvPr id="49" name="Straight Arrow Connector 48"/>
          <p:cNvCxnSpPr>
            <a:stCxn id="31" idx="2"/>
          </p:cNvCxnSpPr>
          <p:nvPr/>
        </p:nvCxnSpPr>
        <p:spPr>
          <a:xfrm>
            <a:off x="4733261" y="5625675"/>
            <a:ext cx="0" cy="208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004539" y="5546917"/>
            <a:ext cx="686316" cy="183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True</a:t>
            </a:r>
            <a:endParaRPr lang="ar-JO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9CDB5A-B2FD-4256-BEF6-064A3A3A924A}"/>
              </a:ext>
            </a:extLst>
          </p:cNvPr>
          <p:cNvCxnSpPr/>
          <p:nvPr/>
        </p:nvCxnSpPr>
        <p:spPr>
          <a:xfrm>
            <a:off x="1564909" y="2996952"/>
            <a:ext cx="1836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56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F074-D620-4342-9915-4CDDF4FD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ar-J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EFDF-6C1F-4C97-88F5-EDD04CA88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l" rtl="0">
              <a:buNone/>
            </a:pPr>
            <a:endParaRPr lang="en-US" dirty="0"/>
          </a:p>
          <a:p>
            <a:pPr marL="114300" indent="0" algn="l" rtl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Accuracy score : 66.6%</a:t>
            </a:r>
          </a:p>
          <a:p>
            <a:pPr marL="114300" indent="0" algn="l" rtl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14300" indent="0" algn="l" rtl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14300" indent="0" algn="l" rtl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Confusion matrix :</a:t>
            </a:r>
          </a:p>
          <a:p>
            <a:pPr marL="114300" indent="0" algn="l" rtl="0">
              <a:buNone/>
            </a:pPr>
            <a:endParaRPr lang="ar-JO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F9F562C-80AE-45D4-B09E-18BBA3F95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47960"/>
              </p:ext>
            </p:extLst>
          </p:nvPr>
        </p:nvGraphicFramePr>
        <p:xfrm>
          <a:off x="481360" y="3789040"/>
          <a:ext cx="3682752" cy="21602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04187">
                  <a:extLst>
                    <a:ext uri="{9D8B030D-6E8A-4147-A177-3AD203B41FA5}">
                      <a16:colId xmlns:a16="http://schemas.microsoft.com/office/drawing/2014/main" val="4056418697"/>
                    </a:ext>
                  </a:extLst>
                </a:gridCol>
                <a:gridCol w="1283135">
                  <a:extLst>
                    <a:ext uri="{9D8B030D-6E8A-4147-A177-3AD203B41FA5}">
                      <a16:colId xmlns:a16="http://schemas.microsoft.com/office/drawing/2014/main" val="1951638952"/>
                    </a:ext>
                  </a:extLst>
                </a:gridCol>
                <a:gridCol w="1195430">
                  <a:extLst>
                    <a:ext uri="{9D8B030D-6E8A-4147-A177-3AD203B41FA5}">
                      <a16:colId xmlns:a16="http://schemas.microsoft.com/office/drawing/2014/main" val="3301814352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Predicted</a:t>
                      </a:r>
                    </a:p>
                    <a:p>
                      <a:pPr algn="ctr" rtl="0"/>
                      <a:r>
                        <a:rPr lang="en-US" dirty="0"/>
                        <a:t>Fake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Predicted</a:t>
                      </a:r>
                    </a:p>
                    <a:p>
                      <a:pPr algn="ctr" rtl="0"/>
                      <a:r>
                        <a:rPr lang="en-US" dirty="0"/>
                        <a:t>Real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J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30238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Actual</a:t>
                      </a:r>
                    </a:p>
                    <a:p>
                      <a:pPr algn="ctr" rtl="0"/>
                      <a:r>
                        <a:rPr lang="en-US" dirty="0"/>
                        <a:t>Real</a:t>
                      </a:r>
                      <a:endParaRPr lang="ar-J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24205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Actual</a:t>
                      </a:r>
                    </a:p>
                    <a:p>
                      <a:pPr algn="ctr" rtl="0"/>
                      <a:r>
                        <a:rPr lang="en-US" dirty="0"/>
                        <a:t>Fake</a:t>
                      </a:r>
                      <a:endParaRPr lang="ar-J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61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67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9D9B-00C9-4893-9490-09C164CD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and Multinomial Naïve Bayes</a:t>
            </a:r>
            <a:endParaRPr lang="ar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0F1D-EF04-4F64-9548-8D8B61305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l" rtl="0">
              <a:buNone/>
            </a:pPr>
            <a:endParaRPr lang="en-US" dirty="0"/>
          </a:p>
          <a:p>
            <a:pPr marL="114300" indent="0" algn="l" rtl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Accuracy score: 73.3%</a:t>
            </a:r>
          </a:p>
          <a:p>
            <a:pPr marL="114300" indent="0" algn="l" rtl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14300" indent="0" algn="l" rtl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Confusion matrix:</a:t>
            </a:r>
          </a:p>
          <a:p>
            <a:pPr marL="114300" indent="0" algn="l" rtl="0">
              <a:buNone/>
            </a:pPr>
            <a:endParaRPr lang="ar-JO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381D64-6F36-43FE-9EEC-18CEBDE5B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98941"/>
              </p:ext>
            </p:extLst>
          </p:nvPr>
        </p:nvGraphicFramePr>
        <p:xfrm>
          <a:off x="457200" y="3403601"/>
          <a:ext cx="3754761" cy="23296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51587">
                  <a:extLst>
                    <a:ext uri="{9D8B030D-6E8A-4147-A177-3AD203B41FA5}">
                      <a16:colId xmlns:a16="http://schemas.microsoft.com/office/drawing/2014/main" val="685821924"/>
                    </a:ext>
                  </a:extLst>
                </a:gridCol>
                <a:gridCol w="1251587">
                  <a:extLst>
                    <a:ext uri="{9D8B030D-6E8A-4147-A177-3AD203B41FA5}">
                      <a16:colId xmlns:a16="http://schemas.microsoft.com/office/drawing/2014/main" val="930470930"/>
                    </a:ext>
                  </a:extLst>
                </a:gridCol>
                <a:gridCol w="1251587">
                  <a:extLst>
                    <a:ext uri="{9D8B030D-6E8A-4147-A177-3AD203B41FA5}">
                      <a16:colId xmlns:a16="http://schemas.microsoft.com/office/drawing/2014/main" val="2205675495"/>
                    </a:ext>
                  </a:extLst>
                </a:gridCol>
              </a:tblGrid>
              <a:tr h="776552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Predicted</a:t>
                      </a:r>
                    </a:p>
                    <a:p>
                      <a:pPr algn="ctr" rtl="0"/>
                      <a:r>
                        <a:rPr lang="en-US" dirty="0"/>
                        <a:t>Fake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Predicted</a:t>
                      </a:r>
                    </a:p>
                    <a:p>
                      <a:pPr algn="ctr" rtl="0"/>
                      <a:r>
                        <a:rPr lang="en-US" dirty="0"/>
                        <a:t>Real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J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74739"/>
                  </a:ext>
                </a:extLst>
              </a:tr>
              <a:tr h="776552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Actual</a:t>
                      </a:r>
                    </a:p>
                    <a:p>
                      <a:pPr algn="ctr" rtl="0"/>
                      <a:r>
                        <a:rPr lang="en-US" dirty="0"/>
                        <a:t>Real</a:t>
                      </a:r>
                      <a:endParaRPr lang="ar-J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57064"/>
                  </a:ext>
                </a:extLst>
              </a:tr>
              <a:tr h="776552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7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Actual</a:t>
                      </a:r>
                    </a:p>
                    <a:p>
                      <a:pPr algn="ctr" rtl="0"/>
                      <a:r>
                        <a:rPr lang="en-US" dirty="0"/>
                        <a:t>Fake</a:t>
                      </a:r>
                      <a:endParaRPr lang="ar-J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10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858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DB13-42B5-415A-AAEC-2D82B029F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ar-J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E08EA-2280-49AF-8B9A-ED43D5BD3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After testing and comparing, now its time for some conclusions*  </a:t>
            </a:r>
            <a:endParaRPr lang="ar-JO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4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/>
            <a:endParaRPr lang="en-US" dirty="0"/>
          </a:p>
          <a:p>
            <a:pPr marL="11430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99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8019C-0AD1-43F8-90D6-82726F466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7620000" cy="5492080"/>
          </a:xfrm>
        </p:spPr>
        <p:txBody>
          <a:bodyPr/>
          <a:lstStyle/>
          <a:p>
            <a:pPr marL="114300" indent="0" algn="l" rtl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114300" indent="0" algn="l" rtl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following remarks can be concluded after finishing this project:</a:t>
            </a:r>
          </a:p>
          <a:p>
            <a:pPr marL="114300" indent="0" algn="l" rtl="0">
              <a:buNone/>
            </a:pPr>
            <a:endParaRPr lang="en-US" sz="2400" dirty="0"/>
          </a:p>
          <a:p>
            <a:pPr lvl="1" algn="l" rtl="0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Both word cloud and topic modeling are suitable for analyzing news data.</a:t>
            </a:r>
          </a:p>
          <a:p>
            <a:pPr marL="411480" lvl="1" indent="0" algn="l" rtl="0">
              <a:buNone/>
            </a:pP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lvl="1" algn="l" rtl="0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Both multinomial NB and Support vector machine algorithms are acceptable, while logistic regression showed lower results.</a:t>
            </a:r>
          </a:p>
          <a:p>
            <a:pPr marL="114300" indent="0" algn="l" rtl="0">
              <a:buNone/>
            </a:pP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445913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CBEA-26F8-499B-9955-94933724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ar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5661-FA94-40FF-9CE1-A7BF8FF92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pPr algn="l" rtl="0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Expand the data.</a:t>
            </a:r>
          </a:p>
          <a:p>
            <a:pPr algn="l" rtl="0"/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pPr algn="l" rtl="0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Try other data analysis techniques.</a:t>
            </a:r>
          </a:p>
          <a:p>
            <a:pPr algn="l" rtl="0"/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pPr algn="l" rtl="0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Try other machine learning classifiers.</a:t>
            </a:r>
          </a:p>
          <a:p>
            <a:pPr algn="l" rtl="0"/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pPr marL="114300" indent="0" algn="l" rtl="0">
              <a:buNone/>
            </a:pP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pPr algn="l" rtl="0"/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pPr algn="l" rtl="0"/>
            <a:endParaRPr lang="ar-JO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3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56D4C9-8DEB-49CC-83A1-DF0F7027F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38327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5FE8-0199-4D8A-A8B9-E7DE9FC3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ar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BBF3A-1290-4806-9745-E2BC51B00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l" rtl="0"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This project is about analyzing collected data about both fake and real news related to covid-19 virus and feed it to three machine learning classifiers.</a:t>
            </a:r>
            <a:endParaRPr lang="ar-JO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35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Importance</a:t>
            </a:r>
            <a:endParaRPr lang="ar-J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endParaRPr lang="en-GB" b="1" dirty="0">
              <a:solidFill>
                <a:schemeClr val="tx2">
                  <a:lumMod val="50000"/>
                </a:schemeClr>
              </a:solidFill>
            </a:endParaRPr>
          </a:p>
          <a:p>
            <a:pPr algn="l" rtl="0" fontAlgn="base"/>
            <a:r>
              <a:rPr lang="en-GB" sz="3200" dirty="0">
                <a:solidFill>
                  <a:schemeClr val="tx2">
                    <a:lumMod val="50000"/>
                  </a:schemeClr>
                </a:solidFill>
              </a:rPr>
              <a:t>False information costs lives </a:t>
            </a:r>
          </a:p>
          <a:p>
            <a:pPr marL="411480" lvl="1" indent="0" algn="l" rtl="0" fontAlgn="base">
              <a:buNone/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According to BBC news: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Hundreds dead because of Covid-19 misinformation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411480" lvl="1" indent="0" algn="l" rtl="0" fontAlgn="base">
              <a:buNone/>
            </a:pPr>
            <a:endParaRPr lang="en-GB" sz="2800" dirty="0">
              <a:solidFill>
                <a:schemeClr val="tx2">
                  <a:lumMod val="50000"/>
                </a:schemeClr>
              </a:solidFill>
            </a:endParaRPr>
          </a:p>
          <a:p>
            <a:pPr algn="l" rtl="0"/>
            <a:r>
              <a:rPr lang="en-GB" sz="3200" dirty="0">
                <a:solidFill>
                  <a:schemeClr val="tx2">
                    <a:lumMod val="50000"/>
                  </a:schemeClr>
                </a:solidFill>
              </a:rPr>
              <a:t>Knowing the inner structure of fake news can help identifying it earlier.</a:t>
            </a:r>
            <a:br>
              <a:rPr lang="en-GB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ar-JO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64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sz="2800" dirty="0"/>
          </a:p>
          <a:p>
            <a:pPr algn="l" rtl="0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Find the patterns of both fake and real news. </a:t>
            </a:r>
          </a:p>
          <a:p>
            <a:pPr algn="l" rtl="0"/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pPr algn="l" rtl="0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Predict whether given news is fake or real. </a:t>
            </a:r>
          </a:p>
          <a:p>
            <a:pPr marL="114300" indent="0" algn="l" rtl="0">
              <a:buNone/>
            </a:pP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pPr marL="114300" indent="0" algn="r">
              <a:buNone/>
            </a:pPr>
            <a:endParaRPr lang="ar-JO" sz="2800" dirty="0"/>
          </a:p>
        </p:txBody>
      </p:sp>
    </p:spTree>
    <p:extLst>
      <p:ext uri="{BB962C8B-B14F-4D97-AF65-F5344CB8AC3E}">
        <p14:creationId xmlns:p14="http://schemas.microsoft.com/office/powerpoint/2010/main" val="108417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2093-3F78-46B8-9C97-256BE4F4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ar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61C3-AB56-4100-B91D-BEBCD49A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l" rtl="0">
              <a:buNone/>
            </a:pP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pPr marL="114300" indent="0" algn="l" rtl="0">
              <a:buNone/>
            </a:pP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pPr marL="114300" indent="0" algn="l" rtl="0"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The data was taken from a previous similar project, with a size of 41 KB, 73 record.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242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F10905-EA09-44E1-BCD2-65A845CCF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0191" y="3725960"/>
            <a:ext cx="3657600" cy="639762"/>
          </a:xfrm>
        </p:spPr>
        <p:txBody>
          <a:bodyPr/>
          <a:lstStyle/>
          <a:p>
            <a:r>
              <a:rPr lang="en-US" sz="2400" b="0" dirty="0"/>
              <a:t>Data </a:t>
            </a:r>
            <a:r>
              <a:rPr lang="en-US" sz="2400" dirty="0"/>
              <a:t>after</a:t>
            </a:r>
            <a:r>
              <a:rPr lang="en-US" sz="2400" b="0" dirty="0"/>
              <a:t> cleaning</a:t>
            </a:r>
            <a:endParaRPr lang="ar-JO" sz="2400" b="0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DB8AE4C-D2AA-4264-BA94-258137204B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4581129"/>
            <a:ext cx="6077023" cy="1087774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10A0832-B3A9-40C0-8F57-076DDF5887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11704"/>
            <a:ext cx="5760640" cy="18203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C4729-E07F-42A9-8928-6A2AAAA85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191" y="988327"/>
            <a:ext cx="3657600" cy="639762"/>
          </a:xfrm>
        </p:spPr>
        <p:txBody>
          <a:bodyPr/>
          <a:lstStyle/>
          <a:p>
            <a:r>
              <a:rPr lang="en-US" sz="2400" b="0" dirty="0"/>
              <a:t>Data </a:t>
            </a:r>
            <a:r>
              <a:rPr lang="en-US" sz="2400" dirty="0"/>
              <a:t>before</a:t>
            </a:r>
            <a:r>
              <a:rPr lang="en-US" sz="2400" b="0" dirty="0"/>
              <a:t> cleaning</a:t>
            </a:r>
            <a:endParaRPr lang="ar-JO" sz="2400" b="0" dirty="0"/>
          </a:p>
        </p:txBody>
      </p:sp>
    </p:spTree>
    <p:extLst>
      <p:ext uri="{BB962C8B-B14F-4D97-AF65-F5344CB8AC3E}">
        <p14:creationId xmlns:p14="http://schemas.microsoft.com/office/powerpoint/2010/main" val="189672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83D6-B9F8-4726-956D-B3141844C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 and Results</a:t>
            </a:r>
            <a:endParaRPr lang="ar-J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81934-6676-4927-85D2-81A23C0FE9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Data analysis*</a:t>
            </a:r>
            <a:endParaRPr lang="ar-JO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42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1041</TotalTime>
  <Words>997</Words>
  <Application>Microsoft Office PowerPoint</Application>
  <PresentationFormat>On-screen Show (4:3)</PresentationFormat>
  <Paragraphs>216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Garamond</vt:lpstr>
      <vt:lpstr>Times New Roman</vt:lpstr>
      <vt:lpstr>Adjacency</vt:lpstr>
      <vt:lpstr>Covid-19 Fake News Detection Using Natural Language Processing  </vt:lpstr>
      <vt:lpstr>Title of the project</vt:lpstr>
      <vt:lpstr>Introduction</vt:lpstr>
      <vt:lpstr>Abstract</vt:lpstr>
      <vt:lpstr>Importance</vt:lpstr>
      <vt:lpstr>Objectives</vt:lpstr>
      <vt:lpstr>Data</vt:lpstr>
      <vt:lpstr>PowerPoint Presentation</vt:lpstr>
      <vt:lpstr>Methodology and Results</vt:lpstr>
      <vt:lpstr>Data Analysis</vt:lpstr>
      <vt:lpstr>Word cloud  Fake news</vt:lpstr>
      <vt:lpstr>Word cloud Real news</vt:lpstr>
      <vt:lpstr>Data sentiment     for both fake and real news:</vt:lpstr>
      <vt:lpstr>Topic modeling</vt:lpstr>
      <vt:lpstr>Methodology and Results </vt:lpstr>
      <vt:lpstr>Machine Learning Algorithms</vt:lpstr>
      <vt:lpstr>Logistic Regression</vt:lpstr>
      <vt:lpstr>Support Vector Machine and Multinomial Naïve Bayes</vt:lpstr>
      <vt:lpstr>Conclusions</vt:lpstr>
      <vt:lpstr>PowerPoint Presentation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arzz</dc:creator>
  <cp:lastModifiedBy>Sarah Issa</cp:lastModifiedBy>
  <cp:revision>84</cp:revision>
  <dcterms:created xsi:type="dcterms:W3CDTF">2020-08-23T14:43:03Z</dcterms:created>
  <dcterms:modified xsi:type="dcterms:W3CDTF">2020-08-27T13:50:35Z</dcterms:modified>
</cp:coreProperties>
</file>