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52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526" r:id="rId12"/>
    <p:sldId id="531" r:id="rId13"/>
    <p:sldId id="474" r:id="rId14"/>
    <p:sldId id="528" r:id="rId15"/>
    <p:sldId id="529" r:id="rId16"/>
    <p:sldId id="530" r:id="rId17"/>
    <p:sldId id="527" r:id="rId18"/>
    <p:sldId id="5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8"/>
            <a:ext cx="10158832" cy="5045469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For </a:t>
            </a:r>
            <a:r>
              <a:rPr lang="fr-CA" dirty="0" err="1" smtClean="0">
                <a:solidFill>
                  <a:schemeClr val="tx1"/>
                </a:solidFill>
              </a:rPr>
              <a:t>each</a:t>
            </a:r>
            <a:r>
              <a:rPr lang="fr-CA" dirty="0" smtClean="0">
                <a:solidFill>
                  <a:schemeClr val="tx1"/>
                </a:solidFill>
              </a:rPr>
              <a:t> model, </a:t>
            </a:r>
            <a:r>
              <a:rPr lang="fr-CA" dirty="0" err="1" smtClean="0">
                <a:solidFill>
                  <a:schemeClr val="tx1"/>
                </a:solidFill>
              </a:rPr>
              <a:t>we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search</a:t>
            </a:r>
            <a:r>
              <a:rPr lang="fr-CA" dirty="0" smtClean="0">
                <a:solidFill>
                  <a:schemeClr val="tx1"/>
                </a:solidFill>
              </a:rPr>
              <a:t> for the </a:t>
            </a:r>
            <a:r>
              <a:rPr lang="fr-CA" dirty="0" err="1" smtClean="0">
                <a:solidFill>
                  <a:schemeClr val="tx1"/>
                </a:solidFill>
              </a:rPr>
              <a:t>parameter</a:t>
            </a:r>
            <a:r>
              <a:rPr lang="fr-CA" dirty="0" smtClean="0">
                <a:solidFill>
                  <a:schemeClr val="tx1"/>
                </a:solidFill>
              </a:rPr>
              <a:t> values to best </a:t>
            </a:r>
            <a:r>
              <a:rPr lang="fr-CA" dirty="0" err="1" smtClean="0">
                <a:solidFill>
                  <a:schemeClr val="tx1"/>
                </a:solidFill>
              </a:rPr>
              <a:t>reproduce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our</a:t>
            </a:r>
            <a:r>
              <a:rPr lang="fr-CA" dirty="0" smtClean="0">
                <a:solidFill>
                  <a:schemeClr val="tx1"/>
                </a:solidFill>
              </a:rPr>
              <a:t> data/observations</a:t>
            </a:r>
          </a:p>
          <a:p>
            <a:endParaRPr lang="fr-C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dirty="0" smtClean="0">
                <a:solidFill>
                  <a:schemeClr val="tx1"/>
                </a:solidFill>
              </a:rPr>
              <a:t>                         </a:t>
            </a:r>
            <a:r>
              <a:rPr lang="fr-CA" u="sng" dirty="0" err="1" smtClean="0"/>
              <a:t>Parameter</a:t>
            </a:r>
            <a:r>
              <a:rPr lang="fr-CA" u="sng" dirty="0" smtClean="0"/>
              <a:t> to </a:t>
            </a:r>
            <a:r>
              <a:rPr lang="fr-CA" u="sng" dirty="0" err="1" smtClean="0"/>
              <a:t>estimate</a:t>
            </a:r>
            <a:r>
              <a:rPr lang="fr-CA" dirty="0" smtClean="0"/>
              <a:t>: </a:t>
            </a:r>
            <a:r>
              <a:rPr lang="fr-CA" dirty="0" err="1" smtClean="0"/>
              <a:t>correlation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 (</a:t>
            </a:r>
            <a:r>
              <a:rPr lang="fr-CA" dirty="0" err="1" smtClean="0"/>
              <a:t>pCorr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                       </a:t>
            </a:r>
            <a:r>
              <a:rPr lang="fr-CA" u="sng" dirty="0" smtClean="0"/>
              <a:t>Data</a:t>
            </a:r>
            <a:r>
              <a:rPr lang="fr-CA" dirty="0" smtClean="0"/>
              <a:t>: locations </a:t>
            </a:r>
            <a:r>
              <a:rPr lang="fr-CA" dirty="0" err="1" smtClean="0"/>
              <a:t>inside</a:t>
            </a:r>
            <a:r>
              <a:rPr lang="fr-CA" dirty="0" smtClean="0"/>
              <a:t> and </a:t>
            </a:r>
            <a:r>
              <a:rPr lang="fr-CA" dirty="0" err="1" smtClean="0"/>
              <a:t>outside</a:t>
            </a:r>
            <a:r>
              <a:rPr lang="fr-CA" dirty="0" smtClean="0"/>
              <a:t> home range (pattern 1)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</a:t>
            </a:r>
            <a:r>
              <a:rPr lang="fr-CA" dirty="0"/>
              <a:t> </a:t>
            </a:r>
            <a:r>
              <a:rPr lang="fr-CA" dirty="0" smtClean="0"/>
              <a:t>     </a:t>
            </a:r>
            <a:r>
              <a:rPr lang="fr-CA" dirty="0" err="1" smtClean="0"/>
              <a:t>number</a:t>
            </a:r>
            <a:r>
              <a:rPr lang="fr-CA" dirty="0" smtClean="0"/>
              <a:t> of road </a:t>
            </a:r>
            <a:r>
              <a:rPr lang="fr-CA" dirty="0" err="1" smtClean="0"/>
              <a:t>crossings</a:t>
            </a:r>
            <a:r>
              <a:rPr lang="fr-CA" dirty="0" smtClean="0"/>
              <a:t> (pattern 2)</a:t>
            </a:r>
          </a:p>
          <a:p>
            <a:pPr marL="0" indent="0">
              <a:buNone/>
            </a:pPr>
            <a:r>
              <a:rPr lang="fr-CA" dirty="0" smtClean="0"/>
              <a:t>                         </a:t>
            </a:r>
            <a:r>
              <a:rPr lang="fr-CA" u="sng" dirty="0" err="1" smtClean="0"/>
              <a:t>Comparison</a:t>
            </a:r>
            <a:r>
              <a:rPr lang="fr-CA" u="sng" dirty="0" smtClean="0"/>
              <a:t> </a:t>
            </a:r>
            <a:r>
              <a:rPr lang="fr-CA" u="sng" dirty="0" err="1" smtClean="0"/>
              <a:t>metrics</a:t>
            </a:r>
            <a:r>
              <a:rPr lang="fr-CA" dirty="0" smtClean="0"/>
              <a:t>: </a:t>
            </a:r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r>
              <a:rPr lang="fr-CA" dirty="0" smtClean="0"/>
              <a:t> (AD)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u="sng" dirty="0" smtClean="0"/>
              <a:t>Method</a:t>
            </a:r>
            <a:r>
              <a:rPr lang="fr-CA" dirty="0" smtClean="0"/>
              <a:t> (</a:t>
            </a:r>
            <a:r>
              <a:rPr lang="fr-CA" dirty="0" err="1" smtClean="0"/>
              <a:t>example</a:t>
            </a:r>
            <a:r>
              <a:rPr lang="fr-CA" dirty="0" smtClean="0"/>
              <a:t>): 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pCorr</a:t>
            </a:r>
            <a:r>
              <a:rPr lang="fr-CA" dirty="0" smtClean="0"/>
              <a:t> == 0. </a:t>
            </a:r>
            <a:r>
              <a:rPr lang="fr-CA" dirty="0" err="1" smtClean="0"/>
              <a:t>Calculate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2.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0. 05.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0.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…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/>
              <a:t> </a:t>
            </a:r>
            <a:r>
              <a:rPr lang="fr-CA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Select </a:t>
            </a:r>
            <a:r>
              <a:rPr lang="fr-CA" dirty="0" err="1" smtClean="0"/>
              <a:t>pCorr</a:t>
            </a:r>
            <a:r>
              <a:rPr lang="fr-CA" dirty="0" smtClean="0"/>
              <a:t> for </a:t>
            </a:r>
            <a:r>
              <a:rPr lang="fr-CA" dirty="0" err="1" smtClean="0"/>
              <a:t>which</a:t>
            </a:r>
            <a:r>
              <a:rPr lang="fr-CA" dirty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 are the </a:t>
            </a:r>
            <a:r>
              <a:rPr lang="fr-CA" dirty="0" err="1" smtClean="0"/>
              <a:t>smallest</a:t>
            </a:r>
            <a:r>
              <a:rPr lang="fr-CA" dirty="0" smtClean="0"/>
              <a:t>.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grpSp>
        <p:nvGrpSpPr>
          <p:cNvPr id="50" name="Group 31"/>
          <p:cNvGrpSpPr/>
          <p:nvPr/>
        </p:nvGrpSpPr>
        <p:grpSpPr>
          <a:xfrm>
            <a:off x="572422" y="2107050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4" y="2919246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9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2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5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54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5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5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grpSp>
        <p:nvGrpSpPr>
          <p:cNvPr id="29" name="Group 39"/>
          <p:cNvGrpSpPr/>
          <p:nvPr/>
        </p:nvGrpSpPr>
        <p:grpSpPr>
          <a:xfrm>
            <a:off x="4737851" y="5081805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0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25" y="5917493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>
            <a:normAutofit/>
          </a:bodyPr>
          <a:lstStyle/>
          <a:p>
            <a:r>
              <a:rPr lang="en-US" dirty="0" smtClean="0"/>
              <a:t>“POM </a:t>
            </a:r>
            <a:r>
              <a:rPr lang="en-US" dirty="0"/>
              <a:t>is a strategy for confronting models with empirical </a:t>
            </a:r>
            <a:r>
              <a:rPr lang="en-US" dirty="0" smtClean="0"/>
              <a:t>patterns … that can </a:t>
            </a:r>
            <a:r>
              <a:rPr lang="en-US" dirty="0"/>
              <a:t>be used to balance the level of model complexity and increase the chance </a:t>
            </a:r>
            <a:r>
              <a:rPr lang="en-US" dirty="0" smtClean="0"/>
              <a:t>of capturing </a:t>
            </a:r>
            <a:r>
              <a:rPr lang="en-US" dirty="0"/>
              <a:t>the processes in the system </a:t>
            </a:r>
            <a:r>
              <a:rPr lang="en-US" dirty="0" smtClean="0"/>
              <a:t>…”</a:t>
            </a:r>
          </a:p>
          <a:p>
            <a:r>
              <a:rPr lang="en-US" dirty="0" smtClean="0"/>
              <a:t>“… filters for </a:t>
            </a:r>
          </a:p>
          <a:p>
            <a:pPr lvl="1"/>
            <a:r>
              <a:rPr lang="en-US" dirty="0" smtClean="0"/>
              <a:t>selecting variables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 err="1" smtClean="0"/>
              <a:t>submodels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parameterising</a:t>
            </a:r>
            <a:r>
              <a:rPr lang="en-US" dirty="0" smtClean="0"/>
              <a:t> and </a:t>
            </a:r>
            <a:r>
              <a:rPr lang="en-US" dirty="0" err="1" smtClean="0"/>
              <a:t>optimising</a:t>
            </a:r>
            <a:r>
              <a:rPr lang="en-US" dirty="0" smtClean="0"/>
              <a:t> models 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CA" dirty="0"/>
              <a:t>Two methods</a:t>
            </a:r>
          </a:p>
          <a:p>
            <a:pPr lvl="1"/>
            <a:r>
              <a:rPr lang="en-CA" dirty="0"/>
              <a:t>Pattern reproduced: keep or reject the model </a:t>
            </a:r>
          </a:p>
          <a:p>
            <a:pPr lvl="1"/>
            <a:r>
              <a:rPr lang="en-CA" dirty="0" smtClean="0"/>
              <a:t>Select </a:t>
            </a:r>
            <a:r>
              <a:rPr lang="en-CA" dirty="0"/>
              <a:t>the model best reproducing the pattern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233610" y="5723124"/>
            <a:ext cx="368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Railsback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</a:p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272" y="205268"/>
            <a:ext cx="8596668" cy="1320800"/>
          </a:xfrm>
        </p:spPr>
        <p:txBody>
          <a:bodyPr/>
          <a:lstStyle/>
          <a:p>
            <a:r>
              <a:rPr lang="fr-CA" dirty="0" smtClean="0"/>
              <a:t>Pattern </a:t>
            </a:r>
            <a:r>
              <a:rPr lang="fr-CA" dirty="0" err="1" smtClean="0"/>
              <a:t>examples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2340"/>
          <a:stretch/>
        </p:blipFill>
        <p:spPr>
          <a:xfrm>
            <a:off x="161072" y="1052367"/>
            <a:ext cx="5850294" cy="5412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546"/>
          <a:stretch/>
        </p:blipFill>
        <p:spPr>
          <a:xfrm>
            <a:off x="6173342" y="215152"/>
            <a:ext cx="5921197" cy="60295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01561" y="6375332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Comparing</a:t>
            </a:r>
            <a:r>
              <a:rPr lang="fr-CA" dirty="0" smtClean="0"/>
              <a:t>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/>
          <a:lstStyle/>
          <a:p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endParaRPr lang="fr-CA" dirty="0" smtClean="0"/>
          </a:p>
          <a:p>
            <a:r>
              <a:rPr lang="fr-FR" dirty="0" smtClean="0"/>
              <a:t>Chi-</a:t>
            </a:r>
            <a:r>
              <a:rPr lang="fr-FR" dirty="0" err="1" smtClean="0"/>
              <a:t>squared</a:t>
            </a:r>
            <a:r>
              <a:rPr lang="fr-FR" dirty="0" smtClean="0"/>
              <a:t> test</a:t>
            </a:r>
          </a:p>
          <a:p>
            <a:r>
              <a:rPr lang="fr-FR" dirty="0"/>
              <a:t>Kolmogorov–Smirnov </a:t>
            </a:r>
            <a:r>
              <a:rPr lang="fr-FR" dirty="0" smtClean="0"/>
              <a:t>test</a:t>
            </a:r>
          </a:p>
          <a:p>
            <a:r>
              <a:rPr lang="fr-CA" dirty="0" smtClean="0"/>
              <a:t>POMDEV/POMIC </a:t>
            </a:r>
            <a:r>
              <a:rPr lang="fr-CA" dirty="0" err="1" smtClean="0"/>
              <a:t>statistics</a:t>
            </a:r>
            <a:endParaRPr lang="fr-CA" dirty="0" smtClean="0"/>
          </a:p>
          <a:p>
            <a:r>
              <a:rPr lang="fr-CA" dirty="0" smtClean="0"/>
              <a:t>…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06137" y="6309720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Piou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2009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Difficulties</a:t>
            </a:r>
            <a:r>
              <a:rPr lang="fr-CA" dirty="0" smtClean="0"/>
              <a:t> of POM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520891"/>
            <a:ext cx="9511695" cy="5038530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Requires</a:t>
            </a:r>
            <a:r>
              <a:rPr lang="fr-CA" dirty="0" smtClean="0"/>
              <a:t> lots of simulations = </a:t>
            </a:r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fr-CA" dirty="0"/>
              <a:t>a </a:t>
            </a:r>
            <a:r>
              <a:rPr lang="fr-CA" dirty="0" err="1" smtClean="0"/>
              <a:t>fast</a:t>
            </a:r>
            <a:r>
              <a:rPr lang="fr-CA" dirty="0" smtClean="0"/>
              <a:t> model</a:t>
            </a:r>
          </a:p>
          <a:p>
            <a:endParaRPr lang="fr-CA" dirty="0" smtClean="0"/>
          </a:p>
          <a:p>
            <a:r>
              <a:rPr lang="fr-CA" dirty="0" err="1" smtClean="0"/>
              <a:t>Easy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 </a:t>
            </a:r>
            <a:r>
              <a:rPr lang="fr-CA" dirty="0" err="1" smtClean="0"/>
              <a:t>parameter</a:t>
            </a:r>
            <a:r>
              <a:rPr lang="fr-CA" dirty="0" smtClean="0"/>
              <a:t>, harder </a:t>
            </a:r>
            <a:r>
              <a:rPr lang="fr-CA" dirty="0" err="1" smtClean="0"/>
              <a:t>with</a:t>
            </a:r>
            <a:r>
              <a:rPr lang="fr-CA" dirty="0" smtClean="0"/>
              <a:t> more</a:t>
            </a:r>
          </a:p>
          <a:p>
            <a:pPr lvl="1"/>
            <a:r>
              <a:rPr lang="fr-CA" dirty="0" smtClean="0"/>
              <a:t>1 </a:t>
            </a:r>
            <a:r>
              <a:rPr lang="fr-CA" dirty="0" err="1" smtClean="0"/>
              <a:t>parameter</a:t>
            </a:r>
            <a:r>
              <a:rPr lang="fr-CA" dirty="0" smtClean="0"/>
              <a:t>, 10 values to test =</a:t>
            </a:r>
            <a:r>
              <a:rPr lang="en-CA" dirty="0" smtClean="0"/>
              <a:t>&gt; 10 sets of simulations</a:t>
            </a:r>
          </a:p>
          <a:p>
            <a:pPr lvl="1"/>
            <a:r>
              <a:rPr lang="en-CA" dirty="0" smtClean="0"/>
              <a:t>2 parameters, 10 values per parameter to test =&gt; 10*10 sets of simulations</a:t>
            </a:r>
          </a:p>
          <a:p>
            <a:pPr lvl="1"/>
            <a:endParaRPr lang="en-CA" dirty="0" smtClean="0"/>
          </a:p>
          <a:p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en-CA" dirty="0" smtClean="0"/>
              <a:t>multiple measurable and comparable outputs (“patterns”)</a:t>
            </a:r>
          </a:p>
          <a:p>
            <a:pPr lvl="1"/>
            <a:r>
              <a:rPr lang="en-CA" dirty="0"/>
              <a:t>More patterns to meet =&gt; better calibration of the parameters</a:t>
            </a:r>
          </a:p>
          <a:p>
            <a:endParaRPr lang="en-CA" dirty="0" smtClean="0"/>
          </a:p>
          <a:p>
            <a:r>
              <a:rPr lang="en-CA" dirty="0" smtClean="0"/>
              <a:t>Two </a:t>
            </a:r>
            <a:r>
              <a:rPr lang="en-CA" dirty="0"/>
              <a:t>methods</a:t>
            </a:r>
          </a:p>
          <a:p>
            <a:pPr lvl="1"/>
            <a:r>
              <a:rPr lang="en-CA" dirty="0"/>
              <a:t>Pattern reproduced: keep or reject the model </a:t>
            </a:r>
          </a:p>
          <a:p>
            <a:pPr lvl="2"/>
            <a:r>
              <a:rPr lang="fr-CA" dirty="0" err="1"/>
              <a:t>Requires</a:t>
            </a:r>
            <a:r>
              <a:rPr lang="fr-CA" dirty="0"/>
              <a:t> </a:t>
            </a:r>
            <a:r>
              <a:rPr lang="en-CA" dirty="0"/>
              <a:t>defining a threshold</a:t>
            </a:r>
          </a:p>
          <a:p>
            <a:pPr lvl="1"/>
            <a:r>
              <a:rPr lang="en-CA" dirty="0"/>
              <a:t>Select the model best reproducing the pattern</a:t>
            </a:r>
          </a:p>
          <a:p>
            <a:pPr lvl="2"/>
            <a:r>
              <a:rPr lang="en-CA" dirty="0"/>
              <a:t>But there is always a best one among bad ones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259457"/>
            <a:ext cx="11467651" cy="5641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</a:p>
          <a:p>
            <a:pPr>
              <a:spcBef>
                <a:spcPts val="0"/>
              </a:spcBef>
            </a:pPr>
            <a:r>
              <a:rPr lang="fr-CA" dirty="0" err="1"/>
              <a:t>Gallagher</a:t>
            </a:r>
            <a:r>
              <a:rPr lang="fr-CA" dirty="0"/>
              <a:t> CA, </a:t>
            </a:r>
            <a:r>
              <a:rPr lang="fr-CA" dirty="0" err="1"/>
              <a:t>Chudzinska</a:t>
            </a:r>
            <a:r>
              <a:rPr lang="fr-CA" dirty="0"/>
              <a:t> M, Larsen-gray A, Pollock CJ, </a:t>
            </a:r>
            <a:r>
              <a:rPr lang="fr-CA" dirty="0" err="1"/>
              <a:t>Sells</a:t>
            </a:r>
            <a:r>
              <a:rPr lang="fr-CA" dirty="0"/>
              <a:t> SN, White PJC, Berger U. 2021.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theory</a:t>
            </a:r>
            <a:r>
              <a:rPr lang="fr-CA" dirty="0"/>
              <a:t> to practice in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: </a:t>
            </a:r>
            <a:r>
              <a:rPr lang="fr-CA" dirty="0" err="1"/>
              <a:t>identifying</a:t>
            </a:r>
            <a:r>
              <a:rPr lang="fr-CA" dirty="0"/>
              <a:t> and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empirical</a:t>
            </a:r>
            <a:r>
              <a:rPr lang="fr-CA" dirty="0"/>
              <a:t> patterns in </a:t>
            </a:r>
            <a:r>
              <a:rPr lang="fr-CA" dirty="0" err="1"/>
              <a:t>predictive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. </a:t>
            </a:r>
            <a:r>
              <a:rPr lang="fr-CA" dirty="0" err="1"/>
              <a:t>Biological</a:t>
            </a:r>
            <a:r>
              <a:rPr lang="fr-CA" dirty="0"/>
              <a:t> </a:t>
            </a:r>
            <a:r>
              <a:rPr lang="fr-CA" dirty="0" err="1"/>
              <a:t>Reviews</a:t>
            </a:r>
            <a:r>
              <a:rPr lang="fr-CA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Grimm </a:t>
            </a:r>
            <a:r>
              <a:rPr lang="pt-BR" dirty="0"/>
              <a:t>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Grimm V, </a:t>
            </a:r>
            <a:r>
              <a:rPr lang="en-US" dirty="0" err="1" smtClean="0"/>
              <a:t>Ayllon</a:t>
            </a:r>
            <a:r>
              <a:rPr lang="en-US" dirty="0" smtClean="0"/>
              <a:t> D, </a:t>
            </a:r>
            <a:r>
              <a:rPr lang="en-US" dirty="0" err="1" smtClean="0"/>
              <a:t>Railsback</a:t>
            </a:r>
            <a:r>
              <a:rPr lang="en-US" dirty="0" smtClean="0"/>
              <a:t> SF</a:t>
            </a:r>
            <a:r>
              <a:rPr lang="en-US" dirty="0"/>
              <a:t>. </a:t>
            </a:r>
            <a:r>
              <a:rPr lang="en-US" dirty="0" smtClean="0"/>
              <a:t>2017. </a:t>
            </a:r>
            <a:r>
              <a:rPr lang="en-US" dirty="0"/>
              <a:t>Next-generation individual-based models integrate biodiversity and ecosystems: yes we can, and yes we must. Ecosystems </a:t>
            </a:r>
            <a:r>
              <a:rPr lang="en-US" dirty="0" smtClean="0"/>
              <a:t>20:229–236.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fr-FR" dirty="0" err="1"/>
              <a:t>Piou</a:t>
            </a:r>
            <a:r>
              <a:rPr lang="fr-FR" dirty="0"/>
              <a:t>, C., Berger, U., &amp; Grimm, V. (2009). </a:t>
            </a:r>
            <a:r>
              <a:rPr lang="fr-FR" dirty="0" err="1"/>
              <a:t>Proposing</a:t>
            </a:r>
            <a:r>
              <a:rPr lang="fr-FR" dirty="0"/>
              <a:t> an information </a:t>
            </a:r>
            <a:r>
              <a:rPr lang="fr-FR" dirty="0" err="1"/>
              <a:t>criterion</a:t>
            </a:r>
            <a:r>
              <a:rPr lang="fr-FR" dirty="0"/>
              <a:t> for </a:t>
            </a:r>
            <a:r>
              <a:rPr lang="fr-FR" dirty="0" err="1"/>
              <a:t>individual-based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in a pattern-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 </a:t>
            </a:r>
            <a:r>
              <a:rPr lang="fr-FR" i="1" dirty="0" err="1"/>
              <a:t>Ecological</a:t>
            </a:r>
            <a:r>
              <a:rPr lang="fr-FR" i="1" dirty="0"/>
              <a:t> </a:t>
            </a:r>
            <a:r>
              <a:rPr lang="fr-FR" i="1" dirty="0" err="1"/>
              <a:t>Modelling</a:t>
            </a:r>
            <a:r>
              <a:rPr lang="fr-FR" dirty="0"/>
              <a:t>, </a:t>
            </a:r>
            <a:r>
              <a:rPr lang="fr-FR" i="1" dirty="0"/>
              <a:t>220</a:t>
            </a:r>
            <a:r>
              <a:rPr lang="fr-FR" dirty="0"/>
              <a:t>(17), 1957–1967. https://</a:t>
            </a:r>
            <a:r>
              <a:rPr lang="fr-FR" dirty="0" smtClean="0"/>
              <a:t>doi.org/10.1016/j.ecolmodel.2009.05.003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Parameterize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You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field</a:t>
            </a:r>
            <a:r>
              <a:rPr lang="fr-CA" dirty="0" smtClean="0"/>
              <a:t> data or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literature</a:t>
            </a:r>
            <a:endParaRPr lang="fr-CA" dirty="0" smtClean="0"/>
          </a:p>
          <a:p>
            <a:pPr lvl="1"/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, reproduction </a:t>
            </a:r>
            <a:r>
              <a:rPr lang="fr-CA" dirty="0" err="1" smtClean="0"/>
              <a:t>probability</a:t>
            </a:r>
            <a:r>
              <a:rPr lang="fr-CA" dirty="0" smtClean="0"/>
              <a:t>, maximum </a:t>
            </a:r>
            <a:r>
              <a:rPr lang="fr-CA" dirty="0" err="1" smtClean="0"/>
              <a:t>age</a:t>
            </a:r>
            <a:r>
              <a:rPr lang="fr-CA" dirty="0" smtClean="0"/>
              <a:t>, …</a:t>
            </a:r>
          </a:p>
          <a:p>
            <a:pPr lvl="1"/>
            <a:endParaRPr lang="fr-CA" dirty="0"/>
          </a:p>
          <a:p>
            <a:r>
              <a:rPr lang="fr-CA" dirty="0" smtClean="0"/>
              <a:t>You </a:t>
            </a:r>
            <a:r>
              <a:rPr lang="fr-CA" dirty="0" err="1" smtClean="0"/>
              <a:t>don’t</a:t>
            </a:r>
            <a:r>
              <a:rPr lang="fr-CA" dirty="0" smtClean="0"/>
              <a:t>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pPr lvl="1"/>
            <a:r>
              <a:rPr lang="fr-CA" dirty="0" err="1" smtClean="0"/>
              <a:t>Calibrate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simulations</a:t>
            </a:r>
          </a:p>
          <a:p>
            <a:pPr lvl="2"/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2063</TotalTime>
  <Words>908</Words>
  <Application>Microsoft Office PowerPoint</Application>
  <PresentationFormat>Grand écran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Parameterize IBMs</vt:lpstr>
      <vt:lpstr>Parameterize IBMs</vt:lpstr>
      <vt:lpstr>Pattern-oriented modelling (POM)</vt:lpstr>
      <vt:lpstr>Pattern-oriented modelling (POM)</vt:lpstr>
      <vt:lpstr>Pattern-oriented modelling (POM)</vt:lpstr>
      <vt:lpstr>Pattern-oriented modelling (POM)</vt:lpstr>
      <vt:lpstr>Pattern-oriented modelling (POM)</vt:lpstr>
      <vt:lpstr>Caribou model</vt:lpstr>
      <vt:lpstr>Caribou model</vt:lpstr>
      <vt:lpstr>Caribou model</vt:lpstr>
      <vt:lpstr>Caribou model</vt:lpstr>
      <vt:lpstr>Caribou model</vt:lpstr>
      <vt:lpstr>Pattern-oriented modelling (POM)</vt:lpstr>
      <vt:lpstr>Pattern examples</vt:lpstr>
      <vt:lpstr>Comparing patterns</vt:lpstr>
      <vt:lpstr>Difficulties of POM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176</cp:revision>
  <dcterms:created xsi:type="dcterms:W3CDTF">2020-11-20T15:15:45Z</dcterms:created>
  <dcterms:modified xsi:type="dcterms:W3CDTF">2021-06-15T07:56:38Z</dcterms:modified>
</cp:coreProperties>
</file>