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3" r:id="rId3"/>
    <p:sldId id="347" r:id="rId4"/>
    <p:sldId id="527" r:id="rId5"/>
    <p:sldId id="525" r:id="rId6"/>
    <p:sldId id="528" r:id="rId7"/>
    <p:sldId id="524" r:id="rId8"/>
    <p:sldId id="526" r:id="rId9"/>
    <p:sldId id="52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Now it’s your turn!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275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</a:t>
            </a:r>
            <a:r>
              <a:rPr lang="fr-CA" dirty="0" smtClean="0"/>
              <a:t> 1/3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6147" y="1359328"/>
            <a:ext cx="10238268" cy="5197449"/>
          </a:xfrm>
        </p:spPr>
        <p:txBody>
          <a:bodyPr>
            <a:normAutofit lnSpcReduction="10000"/>
          </a:bodyPr>
          <a:lstStyle/>
          <a:p>
            <a:r>
              <a:rPr lang="fr-CA" dirty="0" err="1" smtClean="0"/>
              <a:t>Create</a:t>
            </a:r>
            <a:r>
              <a:rPr lang="fr-CA" dirty="0" smtClean="0"/>
              <a:t> a population of </a:t>
            </a:r>
            <a:r>
              <a:rPr lang="fr-CA" dirty="0" err="1" smtClean="0"/>
              <a:t>moving</a:t>
            </a:r>
            <a:r>
              <a:rPr lang="fr-CA" dirty="0" smtClean="0"/>
              <a:t> </a:t>
            </a:r>
            <a:r>
              <a:rPr lang="fr-CA" dirty="0" err="1" smtClean="0"/>
              <a:t>individuals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males and </a:t>
            </a:r>
            <a:r>
              <a:rPr lang="fr-CA" dirty="0" err="1" smtClean="0"/>
              <a:t>females</a:t>
            </a:r>
            <a:r>
              <a:rPr lang="fr-CA" dirty="0" smtClean="0"/>
              <a:t> have a </a:t>
            </a:r>
            <a:r>
              <a:rPr lang="fr-CA" dirty="0" err="1" smtClean="0"/>
              <a:t>different</a:t>
            </a:r>
            <a:r>
              <a:rPr lang="fr-CA" dirty="0" smtClean="0"/>
              <a:t> </a:t>
            </a:r>
            <a:r>
              <a:rPr lang="fr-CA" dirty="0" err="1" smtClean="0"/>
              <a:t>movement</a:t>
            </a:r>
            <a:r>
              <a:rPr lang="fr-CA" dirty="0" smtClean="0"/>
              <a:t> pattern</a:t>
            </a:r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world of 10 x 10 patches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random</a:t>
            </a:r>
            <a:r>
              <a:rPr lang="fr-CA" dirty="0" smtClean="0"/>
              <a:t> values on </a:t>
            </a:r>
            <a:r>
              <a:rPr lang="fr-CA" dirty="0" err="1" smtClean="0"/>
              <a:t>each</a:t>
            </a:r>
            <a:r>
              <a:rPr lang="fr-CA" dirty="0" smtClean="0"/>
              <a:t> patch </a:t>
            </a:r>
            <a:r>
              <a:rPr lang="fr-CA" dirty="0" err="1" smtClean="0"/>
              <a:t>between</a:t>
            </a:r>
            <a:r>
              <a:rPr lang="fr-CA" dirty="0" smtClean="0"/>
              <a:t> 0 and 1</a:t>
            </a:r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population </a:t>
            </a:r>
            <a:r>
              <a:rPr lang="fr-CA" dirty="0" err="1" smtClean="0"/>
              <a:t>with</a:t>
            </a:r>
            <a:r>
              <a:rPr lang="fr-CA" dirty="0" smtClean="0"/>
              <a:t> 15 males and 15 </a:t>
            </a:r>
            <a:r>
              <a:rPr lang="fr-CA" dirty="0" err="1" smtClean="0"/>
              <a:t>females</a:t>
            </a:r>
            <a:endParaRPr lang="fr-CA" dirty="0" smtClean="0"/>
          </a:p>
          <a:p>
            <a:pPr lvl="2"/>
            <a:r>
              <a:rPr lang="fr-CA" dirty="0" err="1" smtClean="0"/>
              <a:t>Random</a:t>
            </a:r>
            <a:r>
              <a:rPr lang="fr-CA" dirty="0"/>
              <a:t> </a:t>
            </a:r>
            <a:r>
              <a:rPr lang="fr-CA" dirty="0" smtClean="0"/>
              <a:t>locations </a:t>
            </a:r>
            <a:r>
              <a:rPr lang="fr-CA" dirty="0" err="1" smtClean="0"/>
              <a:t>using</a:t>
            </a:r>
            <a:r>
              <a:rPr lang="fr-CA" dirty="0" smtClean="0"/>
              <a:t> </a:t>
            </a:r>
            <a:r>
              <a:rPr lang="fr-CA" dirty="0" err="1" smtClean="0"/>
              <a:t>randomXYcor</a:t>
            </a:r>
            <a:r>
              <a:rPr lang="fr-CA" dirty="0" smtClean="0"/>
              <a:t>()</a:t>
            </a:r>
          </a:p>
          <a:p>
            <a:pPr lvl="2"/>
            <a:r>
              <a:rPr lang="fr-CA" dirty="0" err="1" smtClean="0"/>
              <a:t>Color</a:t>
            </a:r>
            <a:r>
              <a:rPr lang="fr-CA" dirty="0" smtClean="0"/>
              <a:t> of males </a:t>
            </a:r>
            <a:r>
              <a:rPr lang="fr-CA" dirty="0"/>
              <a:t>= </a:t>
            </a:r>
            <a:r>
              <a:rPr lang="fr-CA" dirty="0" err="1"/>
              <a:t>red</a:t>
            </a:r>
            <a:r>
              <a:rPr lang="fr-CA" dirty="0"/>
              <a:t>, </a:t>
            </a:r>
            <a:r>
              <a:rPr lang="fr-CA" dirty="0" err="1" smtClean="0"/>
              <a:t>color</a:t>
            </a:r>
            <a:r>
              <a:rPr lang="fr-CA" dirty="0" smtClean="0"/>
              <a:t> of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/>
              <a:t>= </a:t>
            </a:r>
            <a:r>
              <a:rPr lang="fr-CA" dirty="0" smtClean="0"/>
              <a:t>black</a:t>
            </a:r>
          </a:p>
          <a:p>
            <a:pPr lvl="1"/>
            <a:r>
              <a:rPr lang="fr-CA" dirty="0" err="1" smtClean="0"/>
              <a:t>Define</a:t>
            </a:r>
            <a:r>
              <a:rPr lang="fr-CA" dirty="0" smtClean="0"/>
              <a:t> 2 </a:t>
            </a:r>
            <a:r>
              <a:rPr lang="fr-CA" dirty="0" err="1" smtClean="0"/>
              <a:t>movement</a:t>
            </a:r>
            <a:r>
              <a:rPr lang="fr-CA" dirty="0" smtClean="0"/>
              <a:t> patterns/</a:t>
            </a:r>
            <a:r>
              <a:rPr lang="fr-CA" dirty="0" err="1" smtClean="0"/>
              <a:t>functions</a:t>
            </a:r>
            <a:endParaRPr lang="fr-CA" dirty="0" smtClean="0"/>
          </a:p>
          <a:p>
            <a:pPr lvl="2"/>
            <a:r>
              <a:rPr lang="fr-CA" dirty="0" err="1" smtClean="0"/>
              <a:t>Movement</a:t>
            </a:r>
            <a:r>
              <a:rPr lang="fr-CA" dirty="0" smtClean="0"/>
              <a:t> of </a:t>
            </a:r>
            <a:r>
              <a:rPr lang="fr-CA" dirty="0" err="1" smtClean="0"/>
              <a:t>females</a:t>
            </a:r>
            <a:r>
              <a:rPr lang="fr-CA" dirty="0" smtClean="0"/>
              <a:t>: in an </a:t>
            </a:r>
            <a:r>
              <a:rPr lang="fr-CA" dirty="0" err="1" smtClean="0"/>
              <a:t>random</a:t>
            </a:r>
            <a:r>
              <a:rPr lang="fr-CA" dirty="0" smtClean="0"/>
              <a:t> direction, move 2 patches at the time, in a </a:t>
            </a:r>
            <a:r>
              <a:rPr lang="fr-CA" dirty="0" err="1" smtClean="0"/>
              <a:t>wrapped</a:t>
            </a:r>
            <a:r>
              <a:rPr lang="fr-CA" dirty="0" smtClean="0"/>
              <a:t> world</a:t>
            </a:r>
          </a:p>
          <a:p>
            <a:pPr lvl="2"/>
            <a:r>
              <a:rPr lang="fr-CA" dirty="0" err="1" smtClean="0"/>
              <a:t>Movement</a:t>
            </a:r>
            <a:r>
              <a:rPr lang="fr-CA" dirty="0" smtClean="0"/>
              <a:t> of males: move to one of the 8 </a:t>
            </a:r>
            <a:r>
              <a:rPr lang="fr-CA" dirty="0" err="1" smtClean="0"/>
              <a:t>neighboring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 smtClean="0"/>
              <a:t>there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a </a:t>
            </a:r>
            <a:r>
              <a:rPr lang="fr-CA" dirty="0" err="1" smtClean="0"/>
              <a:t>female</a:t>
            </a:r>
            <a:r>
              <a:rPr lang="fr-CA" dirty="0" smtClean="0"/>
              <a:t> on </a:t>
            </a:r>
            <a:r>
              <a:rPr lang="fr-CA" dirty="0" err="1" smtClean="0"/>
              <a:t>it</a:t>
            </a:r>
            <a:r>
              <a:rPr lang="fr-CA" dirty="0" smtClean="0"/>
              <a:t>, </a:t>
            </a:r>
            <a:r>
              <a:rPr lang="fr-CA" dirty="0" err="1" smtClean="0"/>
              <a:t>otherwise</a:t>
            </a:r>
            <a:r>
              <a:rPr lang="fr-CA" dirty="0" smtClean="0"/>
              <a:t> </a:t>
            </a:r>
            <a:r>
              <a:rPr lang="fr-CA" dirty="0" smtClean="0"/>
              <a:t>on one </a:t>
            </a:r>
            <a:r>
              <a:rPr lang="fr-CA" dirty="0" smtClean="0"/>
              <a:t>of the 8 </a:t>
            </a:r>
            <a:r>
              <a:rPr lang="fr-CA" dirty="0" err="1" smtClean="0"/>
              <a:t>neighboring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randomly</a:t>
            </a:r>
            <a:endParaRPr lang="fr-CA" dirty="0" smtClean="0"/>
          </a:p>
          <a:p>
            <a:pPr lvl="3"/>
            <a:r>
              <a:rPr lang="fr-CA" dirty="0" err="1" smtClean="0"/>
              <a:t>What</a:t>
            </a:r>
            <a:r>
              <a:rPr lang="fr-CA" dirty="0" smtClean="0"/>
              <a:t> are the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around</a:t>
            </a:r>
            <a:r>
              <a:rPr lang="fr-CA" dirty="0" smtClean="0"/>
              <a:t> the </a:t>
            </a:r>
            <a:r>
              <a:rPr lang="fr-CA" dirty="0" err="1" smtClean="0"/>
              <a:t>individuals</a:t>
            </a:r>
            <a:r>
              <a:rPr lang="fr-CA" dirty="0" smtClean="0"/>
              <a:t>?</a:t>
            </a:r>
            <a:endParaRPr lang="fr-CA" dirty="0" smtClean="0"/>
          </a:p>
          <a:p>
            <a:pPr lvl="3"/>
            <a:r>
              <a:rPr lang="fr-CA" dirty="0" smtClean="0"/>
              <a:t>On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there</a:t>
            </a:r>
            <a:r>
              <a:rPr lang="fr-CA" dirty="0" smtClean="0"/>
              <a:t> are </a:t>
            </a:r>
            <a:r>
              <a:rPr lang="fr-CA" dirty="0" err="1" smtClean="0"/>
              <a:t>females</a:t>
            </a:r>
            <a:r>
              <a:rPr lang="fr-CA" dirty="0" smtClean="0"/>
              <a:t>?</a:t>
            </a:r>
            <a:endParaRPr lang="fr-CA" dirty="0" smtClean="0"/>
          </a:p>
          <a:p>
            <a:pPr lvl="4"/>
            <a:r>
              <a:rPr lang="fr-CA" dirty="0" smtClean="0"/>
              <a:t>If </a:t>
            </a:r>
            <a:r>
              <a:rPr lang="fr-CA" dirty="0" err="1" smtClean="0"/>
              <a:t>there</a:t>
            </a:r>
            <a:r>
              <a:rPr lang="fr-CA" dirty="0" smtClean="0"/>
              <a:t> are </a:t>
            </a:r>
            <a:r>
              <a:rPr lang="fr-CA" dirty="0" err="1" smtClean="0"/>
              <a:t>several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 on </a:t>
            </a:r>
            <a:r>
              <a:rPr lang="fr-CA" dirty="0" err="1" smtClean="0"/>
              <a:t>it</a:t>
            </a:r>
            <a:r>
              <a:rPr lang="fr-CA" dirty="0" smtClean="0"/>
              <a:t>, </a:t>
            </a:r>
            <a:r>
              <a:rPr lang="fr-CA" dirty="0" err="1" smtClean="0"/>
              <a:t>choose</a:t>
            </a:r>
            <a:r>
              <a:rPr lang="fr-CA" dirty="0" smtClean="0"/>
              <a:t> one </a:t>
            </a:r>
            <a:r>
              <a:rPr lang="fr-CA" dirty="0" err="1" smtClean="0"/>
              <a:t>cell</a:t>
            </a:r>
            <a:r>
              <a:rPr lang="fr-CA" dirty="0" smtClean="0"/>
              <a:t> </a:t>
            </a:r>
            <a:r>
              <a:rPr lang="fr-CA" dirty="0" err="1" smtClean="0"/>
              <a:t>among</a:t>
            </a:r>
            <a:r>
              <a:rPr lang="fr-CA" dirty="0" smtClean="0"/>
              <a:t> </a:t>
            </a:r>
            <a:r>
              <a:rPr lang="fr-CA" dirty="0" err="1" smtClean="0"/>
              <a:t>these</a:t>
            </a:r>
            <a:r>
              <a:rPr lang="fr-CA" dirty="0" smtClean="0"/>
              <a:t> </a:t>
            </a:r>
            <a:r>
              <a:rPr lang="fr-CA" dirty="0" err="1" smtClean="0"/>
              <a:t>ones</a:t>
            </a:r>
            <a:r>
              <a:rPr lang="fr-CA" dirty="0" smtClean="0"/>
              <a:t> </a:t>
            </a:r>
            <a:r>
              <a:rPr lang="fr-CA" dirty="0" err="1" smtClean="0"/>
              <a:t>randomly</a:t>
            </a:r>
            <a:endParaRPr lang="fr-CA" dirty="0"/>
          </a:p>
          <a:p>
            <a:pPr lvl="4"/>
            <a:r>
              <a:rPr lang="fr-CA" dirty="0" smtClean="0"/>
              <a:t>If </a:t>
            </a:r>
            <a:r>
              <a:rPr lang="fr-CA" dirty="0" err="1" smtClean="0"/>
              <a:t>there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one </a:t>
            </a:r>
            <a:r>
              <a:rPr lang="fr-CA" dirty="0" err="1" smtClean="0"/>
              <a:t>cell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female</a:t>
            </a:r>
            <a:r>
              <a:rPr lang="fr-CA" dirty="0" smtClean="0"/>
              <a:t>(s) on </a:t>
            </a:r>
            <a:r>
              <a:rPr lang="fr-CA" dirty="0" err="1" smtClean="0"/>
              <a:t>it</a:t>
            </a:r>
            <a:r>
              <a:rPr lang="fr-CA" dirty="0" smtClean="0"/>
              <a:t>, </a:t>
            </a:r>
            <a:r>
              <a:rPr lang="fr-CA" dirty="0" err="1" smtClean="0"/>
              <a:t>choose</a:t>
            </a:r>
            <a:r>
              <a:rPr lang="fr-CA" dirty="0" smtClean="0"/>
              <a:t>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err="1" smtClean="0"/>
              <a:t>cell</a:t>
            </a:r>
            <a:endParaRPr lang="fr-CA" dirty="0" smtClean="0"/>
          </a:p>
          <a:p>
            <a:pPr lvl="4"/>
            <a:r>
              <a:rPr lang="fr-CA" dirty="0" smtClean="0"/>
              <a:t>If </a:t>
            </a:r>
            <a:r>
              <a:rPr lang="fr-CA" dirty="0" err="1" smtClean="0"/>
              <a:t>there</a:t>
            </a:r>
            <a:r>
              <a:rPr lang="fr-CA" dirty="0" smtClean="0"/>
              <a:t> are no </a:t>
            </a:r>
            <a:r>
              <a:rPr lang="fr-CA" dirty="0" err="1" smtClean="0"/>
              <a:t>females</a:t>
            </a:r>
            <a:r>
              <a:rPr lang="fr-CA" dirty="0" smtClean="0"/>
              <a:t> on the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around</a:t>
            </a:r>
            <a:r>
              <a:rPr lang="fr-CA" dirty="0" smtClean="0"/>
              <a:t>, </a:t>
            </a:r>
            <a:r>
              <a:rPr lang="fr-CA" dirty="0" err="1" smtClean="0"/>
              <a:t>choose</a:t>
            </a:r>
            <a:r>
              <a:rPr lang="fr-CA" dirty="0" smtClean="0"/>
              <a:t> one </a:t>
            </a:r>
            <a:r>
              <a:rPr lang="fr-CA" dirty="0" err="1" smtClean="0"/>
              <a:t>cell</a:t>
            </a:r>
            <a:r>
              <a:rPr lang="fr-CA" dirty="0" smtClean="0"/>
              <a:t> </a:t>
            </a:r>
            <a:r>
              <a:rPr lang="fr-CA" dirty="0" err="1" smtClean="0"/>
              <a:t>randomly</a:t>
            </a:r>
            <a:endParaRPr lang="fr-CA" dirty="0" smtClean="0"/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</a:t>
            </a:r>
            <a:r>
              <a:rPr lang="fr-CA" dirty="0" err="1" smtClean="0"/>
              <a:t>loop</a:t>
            </a:r>
            <a:r>
              <a:rPr lang="fr-CA" dirty="0" smtClean="0"/>
              <a:t> of 20 times </a:t>
            </a:r>
            <a:r>
              <a:rPr lang="fr-CA" dirty="0" err="1" smtClean="0"/>
              <a:t>steps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all </a:t>
            </a:r>
            <a:r>
              <a:rPr lang="fr-CA" dirty="0" err="1" smtClean="0"/>
              <a:t>females</a:t>
            </a:r>
            <a:r>
              <a:rPr lang="fr-CA" dirty="0" smtClean="0"/>
              <a:t> move first </a:t>
            </a:r>
            <a:r>
              <a:rPr lang="fr-CA" dirty="0" err="1" smtClean="0"/>
              <a:t>then</a:t>
            </a:r>
            <a:r>
              <a:rPr lang="fr-CA" dirty="0" smtClean="0"/>
              <a:t> all the males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51975" y="6233612"/>
            <a:ext cx="45400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 smtClean="0"/>
              <a:t>Do the </a:t>
            </a:r>
            <a:r>
              <a:rPr lang="fr-CA" dirty="0" err="1" smtClean="0"/>
              <a:t>exercise</a:t>
            </a:r>
            <a:r>
              <a:rPr lang="fr-CA" dirty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: 10_ExerciseToDo.R</a:t>
            </a:r>
          </a:p>
          <a:p>
            <a:pPr algn="r"/>
            <a:r>
              <a:rPr lang="fr-CA" dirty="0" err="1" smtClean="0"/>
              <a:t>Exercise</a:t>
            </a:r>
            <a:r>
              <a:rPr lang="fr-CA" dirty="0" smtClean="0"/>
              <a:t> </a:t>
            </a:r>
            <a:r>
              <a:rPr lang="fr-CA" dirty="0"/>
              <a:t>solutions: </a:t>
            </a:r>
            <a:r>
              <a:rPr lang="fr-CA" dirty="0"/>
              <a:t>11_ExerciseSolutions.R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 rot="21033023">
            <a:off x="5547728" y="388530"/>
            <a:ext cx="182614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help()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 rot="469770">
            <a:off x="7750728" y="292280"/>
            <a:ext cx="37994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</a:t>
            </a:r>
            <a:r>
              <a:rPr lang="fr-CA" sz="2800" dirty="0" err="1" smtClean="0">
                <a:solidFill>
                  <a:srgbClr val="92D050"/>
                </a:solidFill>
              </a:rPr>
              <a:t>previous</a:t>
            </a:r>
            <a:r>
              <a:rPr lang="fr-CA" sz="2800" dirty="0" smtClean="0">
                <a:solidFill>
                  <a:srgbClr val="92D050"/>
                </a:solidFill>
              </a:rPr>
              <a:t> </a:t>
            </a:r>
            <a:r>
              <a:rPr lang="fr-CA" sz="2800" dirty="0" err="1" smtClean="0">
                <a:solidFill>
                  <a:srgbClr val="92D050"/>
                </a:solidFill>
              </a:rPr>
              <a:t>exercises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156491" y="779329"/>
            <a:ext cx="230063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Plot </a:t>
            </a:r>
            <a:r>
              <a:rPr lang="fr-CA" sz="2800" dirty="0" err="1" smtClean="0">
                <a:solidFill>
                  <a:srgbClr val="92D050"/>
                </a:solidFill>
              </a:rPr>
              <a:t>can</a:t>
            </a:r>
            <a:r>
              <a:rPr lang="fr-CA" sz="2800" dirty="0" smtClean="0">
                <a:solidFill>
                  <a:srgbClr val="92D050"/>
                </a:solidFill>
              </a:rPr>
              <a:t> help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200114" y="5016220"/>
            <a:ext cx="182614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help()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 rot="21060396">
            <a:off x="6450994" y="2643588"/>
            <a:ext cx="182614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help()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 rot="714107">
            <a:off x="9958778" y="2805618"/>
            <a:ext cx="159676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help()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 rot="21033023">
            <a:off x="181050" y="5303105"/>
            <a:ext cx="182614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help()</a:t>
            </a:r>
            <a:endParaRPr lang="fr-CA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324307"/>
            <a:ext cx="9886675" cy="1320800"/>
          </a:xfrm>
        </p:spPr>
        <p:txBody>
          <a:bodyPr/>
          <a:lstStyle/>
          <a:p>
            <a:r>
              <a:rPr lang="fr-CA" dirty="0" smtClean="0"/>
              <a:t>Main </a:t>
            </a:r>
            <a:r>
              <a:rPr lang="fr-CA" dirty="0" err="1" smtClean="0"/>
              <a:t>steps</a:t>
            </a:r>
            <a:r>
              <a:rPr lang="fr-CA" dirty="0" smtClean="0"/>
              <a:t> to </a:t>
            </a:r>
            <a:r>
              <a:rPr lang="fr-CA" dirty="0" err="1" smtClean="0"/>
              <a:t>build</a:t>
            </a:r>
            <a:r>
              <a:rPr lang="fr-CA" dirty="0" smtClean="0"/>
              <a:t> an IBM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NetLogoR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021" y="1243584"/>
            <a:ext cx="10351007" cy="54644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Draw the </a:t>
            </a:r>
            <a:r>
              <a:rPr lang="en-US" sz="2100" b="1" u="sng" dirty="0" smtClean="0"/>
              <a:t>model diagram</a:t>
            </a:r>
            <a:r>
              <a:rPr lang="en-US" sz="2100" dirty="0" smtClean="0"/>
              <a:t> </a:t>
            </a:r>
            <a:r>
              <a:rPr lang="en-US" dirty="0" smtClean="0"/>
              <a:t>to define the workflow</a:t>
            </a:r>
            <a:r>
              <a:rPr lang="en-US" dirty="0"/>
              <a:t> </a:t>
            </a:r>
            <a:r>
              <a:rPr lang="en-US" dirty="0" smtClean="0"/>
              <a:t>and identify the different processes and their relationships.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the world in which the agents will evolve with the function </a:t>
            </a:r>
            <a:r>
              <a:rPr lang="en-US" sz="2100" b="1" u="sng" dirty="0" err="1"/>
              <a:t>createWorld</a:t>
            </a:r>
            <a:r>
              <a:rPr lang="en-US" sz="2100" b="1" u="sng" dirty="0" smtClean="0"/>
              <a:t>()</a:t>
            </a:r>
            <a:r>
              <a:rPr lang="en-US" sz="2100" dirty="0" smtClean="0"/>
              <a:t> </a:t>
            </a:r>
            <a:r>
              <a:rPr lang="en-US" dirty="0" smtClean="0"/>
              <a:t>and assign patch values if necessary. Visualize </a:t>
            </a:r>
            <a:r>
              <a:rPr lang="en-US" dirty="0"/>
              <a:t>the world with plot(</a:t>
            </a:r>
            <a:r>
              <a:rPr lang="en-US" dirty="0" err="1"/>
              <a:t>nameWorld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Create the turtles (i.e., moving agents) with the function </a:t>
            </a:r>
            <a:r>
              <a:rPr lang="en-US" sz="2100" b="1" u="sng" dirty="0" err="1"/>
              <a:t>createTurtles</a:t>
            </a:r>
            <a:r>
              <a:rPr lang="en-US" sz="2100" b="1" u="sng" dirty="0"/>
              <a:t>()</a:t>
            </a:r>
            <a:r>
              <a:rPr lang="en-US" dirty="0"/>
              <a:t>. </a:t>
            </a:r>
            <a:r>
              <a:rPr lang="en-US" dirty="0" smtClean="0"/>
              <a:t>Visualize </a:t>
            </a:r>
            <a:r>
              <a:rPr lang="en-US" dirty="0"/>
              <a:t>the turtles by plotting them on the world with </a:t>
            </a:r>
            <a:r>
              <a:rPr lang="en-US" dirty="0" smtClean="0"/>
              <a:t>points(</a:t>
            </a:r>
            <a:r>
              <a:rPr lang="en-US" dirty="0" err="1" smtClean="0"/>
              <a:t>nameTurtles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sz="2100" b="1" u="sng" dirty="0"/>
              <a:t>Create the different </a:t>
            </a:r>
            <a:r>
              <a:rPr lang="en-US" sz="2100" b="1" u="sng" dirty="0" smtClean="0"/>
              <a:t>processes </a:t>
            </a:r>
            <a:r>
              <a:rPr lang="en-US" dirty="0" smtClean="0"/>
              <a:t>(i.e</a:t>
            </a:r>
            <a:r>
              <a:rPr lang="en-US" dirty="0"/>
              <a:t>., functions affecting the </a:t>
            </a:r>
            <a:r>
              <a:rPr lang="en-US" dirty="0" smtClean="0"/>
              <a:t>patches and/or turtles) </a:t>
            </a:r>
            <a:r>
              <a:rPr lang="en-US" dirty="0"/>
              <a:t>by using the </a:t>
            </a:r>
            <a:r>
              <a:rPr lang="en-US" dirty="0" err="1"/>
              <a:t>NetLogoR</a:t>
            </a:r>
            <a:r>
              <a:rPr lang="en-US" dirty="0"/>
              <a:t> functions, the R functions or some from other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hesitate to use </a:t>
            </a:r>
            <a:r>
              <a:rPr lang="en-US" sz="2100" b="1" u="sng" dirty="0" smtClean="0"/>
              <a:t>help()</a:t>
            </a:r>
            <a:r>
              <a:rPr lang="en-US" sz="2100" dirty="0" smtClean="0"/>
              <a:t> </a:t>
            </a:r>
            <a:r>
              <a:rPr lang="en-US" dirty="0" smtClean="0"/>
              <a:t>to understand how </a:t>
            </a:r>
            <a:r>
              <a:rPr lang="en-US" dirty="0" err="1" smtClean="0"/>
              <a:t>NetLogoR</a:t>
            </a:r>
            <a:r>
              <a:rPr lang="en-US" dirty="0" smtClean="0"/>
              <a:t> functions and their arguments work. Don’t hesitate to look at the </a:t>
            </a:r>
            <a:r>
              <a:rPr lang="en-US" sz="2100" b="1" u="sng" dirty="0" smtClean="0"/>
              <a:t>list of </a:t>
            </a:r>
            <a:r>
              <a:rPr lang="en-US" sz="2100" b="1" u="sng" dirty="0" err="1" smtClean="0"/>
              <a:t>NetLogoR</a:t>
            </a:r>
            <a:r>
              <a:rPr lang="en-US" sz="2100" b="1" u="sng" dirty="0" smtClean="0"/>
              <a:t> functions </a:t>
            </a:r>
            <a:r>
              <a:rPr lang="en-US" dirty="0" smtClean="0"/>
              <a:t>to find a function which already does what you want to do.</a:t>
            </a:r>
            <a:endParaRPr lang="en-US" dirty="0"/>
          </a:p>
          <a:p>
            <a:r>
              <a:rPr lang="en-US" sz="2100" b="1" u="sng" dirty="0" smtClean="0"/>
              <a:t>Test</a:t>
            </a:r>
            <a:r>
              <a:rPr lang="en-US" sz="2100" dirty="0" smtClean="0"/>
              <a:t> </a:t>
            </a:r>
            <a:r>
              <a:rPr lang="en-US" dirty="0"/>
              <a:t>the different </a:t>
            </a:r>
            <a:r>
              <a:rPr lang="en-US" dirty="0" smtClean="0"/>
              <a:t>processes individually </a:t>
            </a:r>
            <a:r>
              <a:rPr lang="en-US" sz="2100" b="1" u="sng" dirty="0"/>
              <a:t>with a small world and a few numbers of turtles </a:t>
            </a:r>
            <a:r>
              <a:rPr lang="en-US" dirty="0"/>
              <a:t>to make sure the code is doing what you want it to do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Plot</a:t>
            </a:r>
            <a:r>
              <a:rPr lang="en-US" sz="2100" dirty="0" smtClean="0"/>
              <a:t> </a:t>
            </a:r>
            <a:r>
              <a:rPr lang="en-US" dirty="0" smtClean="0"/>
              <a:t>regularly to </a:t>
            </a:r>
            <a:r>
              <a:rPr lang="en-US" dirty="0"/>
              <a:t>make sure the code is doing what you want it to </a:t>
            </a:r>
            <a:r>
              <a:rPr lang="en-US" dirty="0" smtClean="0"/>
              <a:t>do. Visuals are of great help to spot bugs in model. Also </a:t>
            </a:r>
            <a:r>
              <a:rPr lang="en-US" sz="2100" b="1" u="sng" dirty="0" smtClean="0"/>
              <a:t>display </a:t>
            </a:r>
            <a:r>
              <a:rPr lang="en-US" sz="2100" b="1" u="sng" dirty="0"/>
              <a:t>elements</a:t>
            </a:r>
            <a:r>
              <a:rPr lang="en-US" sz="2100" b="1" u="sng" dirty="0" smtClean="0"/>
              <a:t> </a:t>
            </a:r>
            <a:r>
              <a:rPr lang="en-US" dirty="0" smtClean="0"/>
              <a:t>(what’s inside the world and the turtles objects) regularly.</a:t>
            </a:r>
          </a:p>
          <a:p>
            <a:r>
              <a:rPr lang="en-US" dirty="0" smtClean="0"/>
              <a:t>Then</a:t>
            </a:r>
            <a:r>
              <a:rPr lang="en-US" dirty="0"/>
              <a:t>, build the </a:t>
            </a:r>
            <a:r>
              <a:rPr lang="en-US" sz="2100" b="1" u="sng" dirty="0"/>
              <a:t>main procedure </a:t>
            </a:r>
            <a:r>
              <a:rPr lang="en-US" dirty="0"/>
              <a:t>for the </a:t>
            </a:r>
            <a:r>
              <a:rPr lang="en-US" dirty="0" smtClean="0"/>
              <a:t>model (e.g., with a for-loop </a:t>
            </a:r>
            <a:r>
              <a:rPr lang="en-US" dirty="0"/>
              <a:t>or a scheduler </a:t>
            </a:r>
            <a:r>
              <a:rPr lang="en-US" dirty="0" smtClean="0"/>
              <a:t>function). The </a:t>
            </a:r>
            <a:r>
              <a:rPr lang="en-US" dirty="0"/>
              <a:t>functions placed inside the for-loop or the scheduler function will be iterated the number of time steps defined.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sz="2100" b="1" u="sng" dirty="0" smtClean="0"/>
              <a:t>test </a:t>
            </a:r>
            <a:r>
              <a:rPr lang="en-US" sz="2100" b="1" u="sng" dirty="0"/>
              <a:t>units </a:t>
            </a:r>
            <a:r>
              <a:rPr lang="en-US" dirty="0"/>
              <a:t>to </a:t>
            </a:r>
            <a:r>
              <a:rPr lang="en-US" dirty="0" smtClean="0"/>
              <a:t>check if there are some bugs and to </a:t>
            </a:r>
            <a:r>
              <a:rPr lang="en-US" dirty="0"/>
              <a:t>locate </a:t>
            </a:r>
            <a:r>
              <a:rPr lang="en-US" dirty="0" smtClean="0"/>
              <a:t>them easily. </a:t>
            </a:r>
            <a:r>
              <a:rPr lang="en-US" dirty="0"/>
              <a:t>Use </a:t>
            </a:r>
            <a:r>
              <a:rPr lang="en-US" sz="2100" b="1" u="sng" dirty="0"/>
              <a:t>browser() </a:t>
            </a:r>
            <a:r>
              <a:rPr lang="en-US" dirty="0"/>
              <a:t>when debugging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Visuals</a:t>
            </a:r>
            <a:r>
              <a:rPr lang="en-US" sz="2100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plotted </a:t>
            </a:r>
            <a:r>
              <a:rPr lang="en-US" dirty="0"/>
              <a:t>at each time step and/or </a:t>
            </a:r>
            <a:r>
              <a:rPr lang="en-US" dirty="0" smtClean="0"/>
              <a:t>at </a:t>
            </a:r>
            <a:r>
              <a:rPr lang="en-US" dirty="0"/>
              <a:t>the end when the iterations are over. </a:t>
            </a:r>
            <a:r>
              <a:rPr lang="en-US" dirty="0" smtClean="0"/>
              <a:t>Plot </a:t>
            </a:r>
            <a:r>
              <a:rPr lang="en-US" dirty="0"/>
              <a:t>functions take time to be executed and </a:t>
            </a:r>
            <a:r>
              <a:rPr lang="en-US" dirty="0" smtClean="0"/>
              <a:t>slow </a:t>
            </a:r>
            <a:r>
              <a:rPr lang="en-US" dirty="0"/>
              <a:t>down the </a:t>
            </a:r>
            <a:r>
              <a:rPr lang="en-US" dirty="0" smtClean="0"/>
              <a:t>model but they are of great help.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1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</a:t>
            </a:r>
            <a:r>
              <a:rPr lang="fr-CA" dirty="0" smtClean="0"/>
              <a:t> 2/3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033" y="1733702"/>
            <a:ext cx="10238268" cy="5124297"/>
          </a:xfrm>
        </p:spPr>
        <p:txBody>
          <a:bodyPr>
            <a:normAutofit/>
          </a:bodyPr>
          <a:lstStyle/>
          <a:p>
            <a:r>
              <a:rPr lang="fr-CA" dirty="0" err="1" smtClean="0"/>
              <a:t>Make</a:t>
            </a:r>
            <a:r>
              <a:rPr lang="fr-CA" dirty="0" smtClean="0"/>
              <a:t> reproduction </a:t>
            </a:r>
            <a:r>
              <a:rPr lang="fr-CA" dirty="0" err="1" smtClean="0"/>
              <a:t>happens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a male </a:t>
            </a:r>
            <a:r>
              <a:rPr lang="fr-CA" dirty="0" err="1" smtClean="0"/>
              <a:t>meets</a:t>
            </a:r>
            <a:r>
              <a:rPr lang="fr-CA" dirty="0" smtClean="0"/>
              <a:t> a </a:t>
            </a:r>
            <a:r>
              <a:rPr lang="fr-CA" dirty="0" err="1" smtClean="0"/>
              <a:t>female</a:t>
            </a:r>
            <a:r>
              <a:rPr lang="fr-CA" dirty="0" smtClean="0"/>
              <a:t>, </a:t>
            </a:r>
            <a:r>
              <a:rPr lang="fr-CA" dirty="0" err="1" smtClean="0"/>
              <a:t>with</a:t>
            </a:r>
            <a:r>
              <a:rPr lang="fr-CA" dirty="0" smtClean="0"/>
              <a:t> the production of one </a:t>
            </a:r>
            <a:r>
              <a:rPr lang="fr-CA" dirty="0" err="1" smtClean="0"/>
              <a:t>offspring</a:t>
            </a:r>
            <a:endParaRPr lang="fr-CA" dirty="0"/>
          </a:p>
          <a:p>
            <a:pPr lvl="1"/>
            <a:r>
              <a:rPr lang="fr-CA" dirty="0" err="1" smtClean="0"/>
              <a:t>Define</a:t>
            </a:r>
            <a:r>
              <a:rPr lang="fr-CA" dirty="0" smtClean="0"/>
              <a:t> a reproduction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all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produce</a:t>
            </a:r>
            <a:r>
              <a:rPr lang="fr-CA" dirty="0" smtClean="0"/>
              <a:t> one </a:t>
            </a:r>
            <a:r>
              <a:rPr lang="fr-CA" dirty="0" err="1" smtClean="0"/>
              <a:t>offspring</a:t>
            </a:r>
            <a:r>
              <a:rPr lang="fr-CA" dirty="0" smtClean="0"/>
              <a:t> </a:t>
            </a:r>
            <a:r>
              <a:rPr lang="fr-CA" dirty="0" err="1" smtClean="0"/>
              <a:t>each</a:t>
            </a:r>
            <a:endParaRPr lang="fr-CA" dirty="0" smtClean="0"/>
          </a:p>
          <a:p>
            <a:pPr lvl="2"/>
            <a:r>
              <a:rPr lang="fr-CA" dirty="0" smtClean="0"/>
              <a:t>Update the </a:t>
            </a:r>
            <a:r>
              <a:rPr lang="fr-CA" dirty="0" err="1" smtClean="0"/>
              <a:t>sex</a:t>
            </a:r>
            <a:r>
              <a:rPr lang="fr-CA" dirty="0" smtClean="0"/>
              <a:t>, </a:t>
            </a:r>
            <a:r>
              <a:rPr lang="fr-CA" dirty="0" err="1" smtClean="0"/>
              <a:t>breed</a:t>
            </a:r>
            <a:r>
              <a:rPr lang="fr-CA" dirty="0" smtClean="0"/>
              <a:t> and </a:t>
            </a:r>
            <a:r>
              <a:rPr lang="fr-CA" dirty="0" err="1" smtClean="0"/>
              <a:t>color</a:t>
            </a:r>
            <a:r>
              <a:rPr lang="fr-CA" dirty="0" smtClean="0"/>
              <a:t> of the </a:t>
            </a:r>
            <a:r>
              <a:rPr lang="fr-CA" dirty="0" err="1" smtClean="0"/>
              <a:t>offspring</a:t>
            </a:r>
            <a:endParaRPr lang="fr-CA" dirty="0" smtClean="0"/>
          </a:p>
          <a:p>
            <a:pPr lvl="1"/>
            <a:r>
              <a:rPr lang="fr-CA" dirty="0" err="1" smtClean="0"/>
              <a:t>Identify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a male and a </a:t>
            </a:r>
            <a:r>
              <a:rPr lang="fr-CA" dirty="0" err="1" smtClean="0"/>
              <a:t>female</a:t>
            </a:r>
            <a:r>
              <a:rPr lang="fr-CA" dirty="0" smtClean="0"/>
              <a:t> are on a patch </a:t>
            </a:r>
            <a:r>
              <a:rPr lang="fr-CA" dirty="0" err="1" smtClean="0"/>
              <a:t>together</a:t>
            </a:r>
            <a:endParaRPr lang="fr-CA" dirty="0" smtClean="0"/>
          </a:p>
          <a:p>
            <a:pPr lvl="2"/>
            <a:r>
              <a:rPr lang="fr-CA" dirty="0" smtClean="0"/>
              <a:t>And </a:t>
            </a:r>
            <a:r>
              <a:rPr lang="fr-CA" dirty="0" err="1" smtClean="0"/>
              <a:t>keep</a:t>
            </a:r>
            <a:r>
              <a:rPr lang="fr-CA" dirty="0" smtClean="0"/>
              <a:t> in memory the ID of </a:t>
            </a:r>
            <a:r>
              <a:rPr lang="fr-CA" dirty="0" err="1" smtClean="0"/>
              <a:t>these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will</a:t>
            </a:r>
            <a:r>
              <a:rPr lang="fr-CA" dirty="0" smtClean="0"/>
              <a:t> </a:t>
            </a:r>
            <a:r>
              <a:rPr lang="fr-CA" dirty="0" err="1" smtClean="0"/>
              <a:t>reproduce</a:t>
            </a:r>
            <a:endParaRPr lang="fr-CA" dirty="0" smtClean="0"/>
          </a:p>
          <a:p>
            <a:pPr lvl="1"/>
            <a:r>
              <a:rPr lang="fr-CA" dirty="0" err="1" smtClean="0"/>
              <a:t>Apply</a:t>
            </a:r>
            <a:r>
              <a:rPr lang="fr-CA" dirty="0" smtClean="0"/>
              <a:t> the reproduction </a:t>
            </a:r>
            <a:r>
              <a:rPr lang="fr-CA" dirty="0" err="1" smtClean="0"/>
              <a:t>function</a:t>
            </a:r>
            <a:r>
              <a:rPr lang="fr-CA" dirty="0" smtClean="0"/>
              <a:t> in </a:t>
            </a:r>
            <a:r>
              <a:rPr lang="fr-CA" dirty="0" err="1" smtClean="0"/>
              <a:t>this</a:t>
            </a:r>
            <a:r>
              <a:rPr lang="fr-CA" dirty="0" smtClean="0"/>
              <a:t> case</a:t>
            </a:r>
          </a:p>
          <a:p>
            <a:pPr lvl="2"/>
            <a:r>
              <a:rPr lang="fr-CA" dirty="0" smtClean="0"/>
              <a:t>Use the </a:t>
            </a:r>
            <a:r>
              <a:rPr lang="fr-CA" dirty="0" err="1" smtClean="0"/>
              <a:t>movement</a:t>
            </a:r>
            <a:r>
              <a:rPr lang="fr-CA" dirty="0" smtClean="0"/>
              <a:t> </a:t>
            </a:r>
            <a:r>
              <a:rPr lang="fr-CA" dirty="0" err="1" smtClean="0"/>
              <a:t>loop</a:t>
            </a:r>
            <a:r>
              <a:rPr lang="fr-CA" dirty="0" smtClean="0"/>
              <a:t> </a:t>
            </a:r>
            <a:r>
              <a:rPr lang="fr-CA" dirty="0" err="1" smtClean="0"/>
              <a:t>written</a:t>
            </a:r>
            <a:r>
              <a:rPr lang="fr-CA" dirty="0" smtClean="0"/>
              <a:t> </a:t>
            </a:r>
            <a:r>
              <a:rPr lang="fr-CA" dirty="0" err="1" smtClean="0"/>
              <a:t>before</a:t>
            </a:r>
            <a:endParaRPr lang="fr-CA" dirty="0"/>
          </a:p>
          <a:p>
            <a:pPr lvl="2"/>
            <a:r>
              <a:rPr lang="fr-CA" dirty="0" err="1" smtClean="0"/>
              <a:t>After</a:t>
            </a:r>
            <a:r>
              <a:rPr lang="fr-CA" dirty="0" smtClean="0"/>
              <a:t> the </a:t>
            </a:r>
            <a:r>
              <a:rPr lang="fr-CA" dirty="0" err="1" smtClean="0"/>
              <a:t>movement</a:t>
            </a:r>
            <a:r>
              <a:rPr lang="fr-CA" dirty="0" smtClean="0"/>
              <a:t>, </a:t>
            </a:r>
            <a:r>
              <a:rPr lang="fr-CA" dirty="0" err="1" smtClean="0"/>
              <a:t>evaluate</a:t>
            </a:r>
            <a:r>
              <a:rPr lang="fr-CA" dirty="0" smtClean="0"/>
              <a:t>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will</a:t>
            </a:r>
            <a:r>
              <a:rPr lang="fr-CA" dirty="0" smtClean="0"/>
              <a:t> </a:t>
            </a:r>
            <a:r>
              <a:rPr lang="fr-CA" dirty="0" err="1" smtClean="0"/>
              <a:t>reproduce</a:t>
            </a:r>
            <a:r>
              <a:rPr lang="fr-CA" dirty="0" smtClean="0"/>
              <a:t> (i.e., are on a patch </a:t>
            </a:r>
            <a:r>
              <a:rPr lang="fr-CA" dirty="0" err="1" smtClean="0"/>
              <a:t>with</a:t>
            </a:r>
            <a:r>
              <a:rPr lang="fr-CA" dirty="0" smtClean="0"/>
              <a:t> a male)</a:t>
            </a:r>
          </a:p>
          <a:p>
            <a:pPr lvl="2"/>
            <a:r>
              <a:rPr lang="fr-CA" dirty="0" smtClean="0"/>
              <a:t>If </a:t>
            </a:r>
            <a:r>
              <a:rPr lang="fr-CA" dirty="0" err="1" smtClean="0"/>
              <a:t>there</a:t>
            </a:r>
            <a:r>
              <a:rPr lang="fr-CA" dirty="0" smtClean="0"/>
              <a:t> are </a:t>
            </a:r>
            <a:r>
              <a:rPr lang="fr-CA" dirty="0" err="1" smtClean="0"/>
              <a:t>reproducing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, </a:t>
            </a:r>
            <a:r>
              <a:rPr lang="fr-CA" dirty="0" err="1" smtClean="0"/>
              <a:t>apply</a:t>
            </a:r>
            <a:r>
              <a:rPr lang="fr-CA" dirty="0" smtClean="0"/>
              <a:t> reproduction</a:t>
            </a:r>
          </a:p>
        </p:txBody>
      </p:sp>
      <p:sp>
        <p:nvSpPr>
          <p:cNvPr id="5" name="ZoneTexte 4"/>
          <p:cNvSpPr txBox="1"/>
          <p:nvPr/>
        </p:nvSpPr>
        <p:spPr>
          <a:xfrm rot="21033023">
            <a:off x="5299788" y="709127"/>
            <a:ext cx="182614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help()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 rot="469770">
            <a:off x="7535291" y="377723"/>
            <a:ext cx="37994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</a:t>
            </a:r>
            <a:r>
              <a:rPr lang="fr-CA" sz="2800" dirty="0" err="1" smtClean="0">
                <a:solidFill>
                  <a:srgbClr val="92D050"/>
                </a:solidFill>
              </a:rPr>
              <a:t>previous</a:t>
            </a:r>
            <a:r>
              <a:rPr lang="fr-CA" sz="2800" dirty="0" smtClean="0">
                <a:solidFill>
                  <a:srgbClr val="92D050"/>
                </a:solidFill>
              </a:rPr>
              <a:t> </a:t>
            </a:r>
            <a:r>
              <a:rPr lang="fr-CA" sz="2800" dirty="0" err="1" smtClean="0">
                <a:solidFill>
                  <a:srgbClr val="92D050"/>
                </a:solidFill>
              </a:rPr>
              <a:t>exercises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156491" y="915919"/>
            <a:ext cx="230063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Plot </a:t>
            </a:r>
            <a:r>
              <a:rPr lang="fr-CA" sz="2800" dirty="0" err="1" smtClean="0">
                <a:solidFill>
                  <a:srgbClr val="92D050"/>
                </a:solidFill>
              </a:rPr>
              <a:t>can</a:t>
            </a:r>
            <a:r>
              <a:rPr lang="fr-CA" sz="2800" dirty="0" smtClean="0">
                <a:solidFill>
                  <a:srgbClr val="92D050"/>
                </a:solidFill>
              </a:rPr>
              <a:t> help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51975" y="6233612"/>
            <a:ext cx="45400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/>
              <a:t>Do the </a:t>
            </a:r>
            <a:r>
              <a:rPr lang="fr-CA" dirty="0" err="1"/>
              <a:t>exercise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: 10_ExerciseToDo.R</a:t>
            </a:r>
          </a:p>
          <a:p>
            <a:pPr algn="r"/>
            <a:r>
              <a:rPr lang="fr-CA" dirty="0" err="1" smtClean="0"/>
              <a:t>Exercise</a:t>
            </a:r>
            <a:r>
              <a:rPr lang="fr-CA" dirty="0" smtClean="0"/>
              <a:t> </a:t>
            </a:r>
            <a:r>
              <a:rPr lang="fr-CA" dirty="0"/>
              <a:t>solutions: </a:t>
            </a:r>
            <a:r>
              <a:rPr lang="fr-CA" dirty="0"/>
              <a:t>11_ExerciseSolutions.R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449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324307"/>
            <a:ext cx="9886675" cy="1320800"/>
          </a:xfrm>
        </p:spPr>
        <p:txBody>
          <a:bodyPr/>
          <a:lstStyle/>
          <a:p>
            <a:r>
              <a:rPr lang="fr-CA" dirty="0" smtClean="0"/>
              <a:t>Main </a:t>
            </a:r>
            <a:r>
              <a:rPr lang="fr-CA" dirty="0" err="1" smtClean="0"/>
              <a:t>steps</a:t>
            </a:r>
            <a:r>
              <a:rPr lang="fr-CA" dirty="0" smtClean="0"/>
              <a:t> to </a:t>
            </a:r>
            <a:r>
              <a:rPr lang="fr-CA" dirty="0" err="1" smtClean="0"/>
              <a:t>build</a:t>
            </a:r>
            <a:r>
              <a:rPr lang="fr-CA" dirty="0" smtClean="0"/>
              <a:t> an IBM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NetLogoR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021" y="1243584"/>
            <a:ext cx="10351007" cy="54644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Draw the </a:t>
            </a:r>
            <a:r>
              <a:rPr lang="en-US" sz="2100" b="1" u="sng" dirty="0" smtClean="0"/>
              <a:t>model diagram</a:t>
            </a:r>
            <a:r>
              <a:rPr lang="en-US" sz="2100" dirty="0" smtClean="0"/>
              <a:t> </a:t>
            </a:r>
            <a:r>
              <a:rPr lang="en-US" dirty="0" smtClean="0"/>
              <a:t>to define the workflow</a:t>
            </a:r>
            <a:r>
              <a:rPr lang="en-US" dirty="0"/>
              <a:t> </a:t>
            </a:r>
            <a:r>
              <a:rPr lang="en-US" dirty="0" smtClean="0"/>
              <a:t>and identify the different processes and their relationships.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the world in which the agents will evolve with the function </a:t>
            </a:r>
            <a:r>
              <a:rPr lang="en-US" sz="2100" b="1" u="sng" dirty="0" err="1"/>
              <a:t>createWorld</a:t>
            </a:r>
            <a:r>
              <a:rPr lang="en-US" sz="2100" b="1" u="sng" dirty="0" smtClean="0"/>
              <a:t>()</a:t>
            </a:r>
            <a:r>
              <a:rPr lang="en-US" sz="2100" dirty="0" smtClean="0"/>
              <a:t> </a:t>
            </a:r>
            <a:r>
              <a:rPr lang="en-US" dirty="0" smtClean="0"/>
              <a:t>and assign patch values if necessary. Visualize </a:t>
            </a:r>
            <a:r>
              <a:rPr lang="en-US" dirty="0"/>
              <a:t>the world with plot(</a:t>
            </a:r>
            <a:r>
              <a:rPr lang="en-US" dirty="0" err="1"/>
              <a:t>nameWorld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Create the turtles (i.e., moving agents) with the function </a:t>
            </a:r>
            <a:r>
              <a:rPr lang="en-US" sz="2100" b="1" u="sng" dirty="0" err="1"/>
              <a:t>createTurtles</a:t>
            </a:r>
            <a:r>
              <a:rPr lang="en-US" sz="2100" b="1" u="sng" dirty="0"/>
              <a:t>()</a:t>
            </a:r>
            <a:r>
              <a:rPr lang="en-US" dirty="0"/>
              <a:t>. </a:t>
            </a:r>
            <a:r>
              <a:rPr lang="en-US" dirty="0" smtClean="0"/>
              <a:t>Visualize </a:t>
            </a:r>
            <a:r>
              <a:rPr lang="en-US" dirty="0"/>
              <a:t>the turtles by plotting them on the world with </a:t>
            </a:r>
            <a:r>
              <a:rPr lang="en-US" dirty="0" smtClean="0"/>
              <a:t>points(</a:t>
            </a:r>
            <a:r>
              <a:rPr lang="en-US" dirty="0" err="1" smtClean="0"/>
              <a:t>nameTurtles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sz="2100" b="1" u="sng" dirty="0"/>
              <a:t>Create the different </a:t>
            </a:r>
            <a:r>
              <a:rPr lang="en-US" sz="2100" b="1" u="sng" dirty="0" smtClean="0"/>
              <a:t>processes </a:t>
            </a:r>
            <a:r>
              <a:rPr lang="en-US" dirty="0" smtClean="0"/>
              <a:t>(i.e</a:t>
            </a:r>
            <a:r>
              <a:rPr lang="en-US" dirty="0"/>
              <a:t>., functions affecting the </a:t>
            </a:r>
            <a:r>
              <a:rPr lang="en-US" dirty="0" smtClean="0"/>
              <a:t>patches and/or turtles) </a:t>
            </a:r>
            <a:r>
              <a:rPr lang="en-US" dirty="0"/>
              <a:t>by using the </a:t>
            </a:r>
            <a:r>
              <a:rPr lang="en-US" dirty="0" err="1"/>
              <a:t>NetLogoR</a:t>
            </a:r>
            <a:r>
              <a:rPr lang="en-US" dirty="0"/>
              <a:t> functions, the R functions or some from other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hesitate to use </a:t>
            </a:r>
            <a:r>
              <a:rPr lang="en-US" sz="2100" b="1" u="sng" dirty="0" smtClean="0"/>
              <a:t>help()</a:t>
            </a:r>
            <a:r>
              <a:rPr lang="en-US" sz="2100" dirty="0" smtClean="0"/>
              <a:t> </a:t>
            </a:r>
            <a:r>
              <a:rPr lang="en-US" dirty="0" smtClean="0"/>
              <a:t>to understand how </a:t>
            </a:r>
            <a:r>
              <a:rPr lang="en-US" dirty="0" err="1" smtClean="0"/>
              <a:t>NetLogoR</a:t>
            </a:r>
            <a:r>
              <a:rPr lang="en-US" dirty="0" smtClean="0"/>
              <a:t> functions and their arguments work. Don’t hesitate to look at the </a:t>
            </a:r>
            <a:r>
              <a:rPr lang="en-US" sz="2100" b="1" u="sng" dirty="0" smtClean="0"/>
              <a:t>list of </a:t>
            </a:r>
            <a:r>
              <a:rPr lang="en-US" sz="2100" b="1" u="sng" dirty="0" err="1" smtClean="0"/>
              <a:t>NetLogoR</a:t>
            </a:r>
            <a:r>
              <a:rPr lang="en-US" sz="2100" b="1" u="sng" dirty="0" smtClean="0"/>
              <a:t> functions </a:t>
            </a:r>
            <a:r>
              <a:rPr lang="en-US" dirty="0" smtClean="0"/>
              <a:t>to find a function which already does what you want to do.</a:t>
            </a:r>
            <a:endParaRPr lang="en-US" dirty="0"/>
          </a:p>
          <a:p>
            <a:r>
              <a:rPr lang="en-US" sz="2100" b="1" u="sng" dirty="0" smtClean="0"/>
              <a:t>Test</a:t>
            </a:r>
            <a:r>
              <a:rPr lang="en-US" sz="2100" dirty="0" smtClean="0"/>
              <a:t> </a:t>
            </a:r>
            <a:r>
              <a:rPr lang="en-US" dirty="0"/>
              <a:t>the different </a:t>
            </a:r>
            <a:r>
              <a:rPr lang="en-US" dirty="0" smtClean="0"/>
              <a:t>processes individually </a:t>
            </a:r>
            <a:r>
              <a:rPr lang="en-US" sz="2100" b="1" u="sng" dirty="0"/>
              <a:t>with a small world and a few numbers of turtles </a:t>
            </a:r>
            <a:r>
              <a:rPr lang="en-US" dirty="0"/>
              <a:t>to make sure the code is doing what you want it to do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Plot</a:t>
            </a:r>
            <a:r>
              <a:rPr lang="en-US" sz="2100" dirty="0" smtClean="0"/>
              <a:t> </a:t>
            </a:r>
            <a:r>
              <a:rPr lang="en-US" dirty="0" smtClean="0"/>
              <a:t>regularly to </a:t>
            </a:r>
            <a:r>
              <a:rPr lang="en-US" dirty="0"/>
              <a:t>make sure the code is doing what you want it to </a:t>
            </a:r>
            <a:r>
              <a:rPr lang="en-US" dirty="0" smtClean="0"/>
              <a:t>do. Visuals are of great help to spot bugs in model. Also </a:t>
            </a:r>
            <a:r>
              <a:rPr lang="en-US" sz="2100" b="1" u="sng" dirty="0" smtClean="0"/>
              <a:t>display </a:t>
            </a:r>
            <a:r>
              <a:rPr lang="en-US" sz="2100" b="1" u="sng" dirty="0"/>
              <a:t>elements</a:t>
            </a:r>
            <a:r>
              <a:rPr lang="en-US" sz="2100" b="1" u="sng" dirty="0" smtClean="0"/>
              <a:t> </a:t>
            </a:r>
            <a:r>
              <a:rPr lang="en-US" dirty="0" smtClean="0"/>
              <a:t>(what’s inside the world and the turtles objects) regularly.</a:t>
            </a:r>
          </a:p>
          <a:p>
            <a:r>
              <a:rPr lang="en-US" dirty="0" smtClean="0"/>
              <a:t>Then</a:t>
            </a:r>
            <a:r>
              <a:rPr lang="en-US" dirty="0"/>
              <a:t>, build the </a:t>
            </a:r>
            <a:r>
              <a:rPr lang="en-US" sz="2100" b="1" u="sng" dirty="0"/>
              <a:t>main procedure </a:t>
            </a:r>
            <a:r>
              <a:rPr lang="en-US" dirty="0"/>
              <a:t>for the </a:t>
            </a:r>
            <a:r>
              <a:rPr lang="en-US" dirty="0" smtClean="0"/>
              <a:t>model (e.g., with a for-loop </a:t>
            </a:r>
            <a:r>
              <a:rPr lang="en-US" dirty="0"/>
              <a:t>or a scheduler </a:t>
            </a:r>
            <a:r>
              <a:rPr lang="en-US" dirty="0" smtClean="0"/>
              <a:t>function). The </a:t>
            </a:r>
            <a:r>
              <a:rPr lang="en-US" dirty="0"/>
              <a:t>functions placed inside the for-loop or the scheduler function will be iterated the number of time steps defined.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sz="2100" b="1" u="sng" dirty="0" smtClean="0"/>
              <a:t>test </a:t>
            </a:r>
            <a:r>
              <a:rPr lang="en-US" sz="2100" b="1" u="sng" dirty="0"/>
              <a:t>units </a:t>
            </a:r>
            <a:r>
              <a:rPr lang="en-US" dirty="0"/>
              <a:t>to </a:t>
            </a:r>
            <a:r>
              <a:rPr lang="en-US" dirty="0" smtClean="0"/>
              <a:t>check if there are some bugs and to </a:t>
            </a:r>
            <a:r>
              <a:rPr lang="en-US" dirty="0"/>
              <a:t>locate </a:t>
            </a:r>
            <a:r>
              <a:rPr lang="en-US" dirty="0" smtClean="0"/>
              <a:t>them easily. </a:t>
            </a:r>
            <a:r>
              <a:rPr lang="en-US" dirty="0"/>
              <a:t>Use </a:t>
            </a:r>
            <a:r>
              <a:rPr lang="en-US" sz="2100" b="1" u="sng" dirty="0"/>
              <a:t>browser() </a:t>
            </a:r>
            <a:r>
              <a:rPr lang="en-US" dirty="0"/>
              <a:t>when debugging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Visuals</a:t>
            </a:r>
            <a:r>
              <a:rPr lang="en-US" sz="2100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plotted </a:t>
            </a:r>
            <a:r>
              <a:rPr lang="en-US" dirty="0"/>
              <a:t>at each time step and/or </a:t>
            </a:r>
            <a:r>
              <a:rPr lang="en-US" dirty="0" smtClean="0"/>
              <a:t>at </a:t>
            </a:r>
            <a:r>
              <a:rPr lang="en-US" dirty="0"/>
              <a:t>the end when the iterations are over. </a:t>
            </a:r>
            <a:r>
              <a:rPr lang="en-US" dirty="0" smtClean="0"/>
              <a:t>Plot </a:t>
            </a:r>
            <a:r>
              <a:rPr lang="en-US" dirty="0"/>
              <a:t>functions take time to be executed and </a:t>
            </a:r>
            <a:r>
              <a:rPr lang="en-US" dirty="0" smtClean="0"/>
              <a:t>slow </a:t>
            </a:r>
            <a:r>
              <a:rPr lang="en-US" dirty="0"/>
              <a:t>down the </a:t>
            </a:r>
            <a:r>
              <a:rPr lang="en-US" dirty="0" smtClean="0"/>
              <a:t>model but they are of great help.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80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</a:t>
            </a:r>
            <a:r>
              <a:rPr lang="fr-CA" dirty="0" smtClean="0"/>
              <a:t> 3/3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033" y="1609344"/>
            <a:ext cx="10671586" cy="5248655"/>
          </a:xfrm>
        </p:spPr>
        <p:txBody>
          <a:bodyPr>
            <a:normAutofit/>
          </a:bodyPr>
          <a:lstStyle/>
          <a:p>
            <a:r>
              <a:rPr lang="fr-CA" dirty="0" smtClean="0"/>
              <a:t>Plot and show the </a:t>
            </a:r>
            <a:r>
              <a:rPr lang="fr-CA" dirty="0" err="1" smtClean="0"/>
              <a:t>evolution</a:t>
            </a:r>
            <a:r>
              <a:rPr lang="fr-CA" dirty="0" smtClean="0"/>
              <a:t> of the population</a:t>
            </a:r>
          </a:p>
          <a:p>
            <a:pPr lvl="1"/>
            <a:r>
              <a:rPr lang="fr-CA" dirty="0" smtClean="0"/>
              <a:t>Plot the world</a:t>
            </a:r>
          </a:p>
          <a:p>
            <a:pPr lvl="1"/>
            <a:r>
              <a:rPr lang="fr-CA" dirty="0" smtClean="0"/>
              <a:t>Plot the </a:t>
            </a:r>
            <a:r>
              <a:rPr lang="fr-CA" dirty="0" err="1" smtClean="0"/>
              <a:t>individuals</a:t>
            </a:r>
            <a:r>
              <a:rPr lang="fr-CA" dirty="0" smtClean="0"/>
              <a:t> at </a:t>
            </a:r>
            <a:r>
              <a:rPr lang="fr-CA" dirty="0" err="1" smtClean="0"/>
              <a:t>each</a:t>
            </a:r>
            <a:r>
              <a:rPr lang="fr-CA" dirty="0" smtClean="0"/>
              <a:t> time </a:t>
            </a:r>
            <a:r>
              <a:rPr lang="fr-CA" dirty="0" err="1" smtClean="0"/>
              <a:t>step</a:t>
            </a:r>
            <a:r>
              <a:rPr lang="fr-CA" dirty="0" smtClean="0"/>
              <a:t> </a:t>
            </a:r>
          </a:p>
          <a:p>
            <a:pPr lvl="2"/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plotting</a:t>
            </a:r>
            <a:r>
              <a:rPr lang="fr-CA" dirty="0" smtClean="0"/>
              <a:t> </a:t>
            </a:r>
            <a:r>
              <a:rPr lang="fr-CA" dirty="0" err="1" smtClean="0"/>
              <a:t>functions</a:t>
            </a:r>
            <a:r>
              <a:rPr lang="fr-CA" dirty="0" smtClean="0"/>
              <a:t> </a:t>
            </a:r>
            <a:r>
              <a:rPr lang="fr-CA" dirty="0" err="1" smtClean="0"/>
              <a:t>after</a:t>
            </a:r>
            <a:r>
              <a:rPr lang="fr-CA" dirty="0" smtClean="0"/>
              <a:t> </a:t>
            </a:r>
            <a:r>
              <a:rPr lang="fr-CA" dirty="0" smtClean="0"/>
              <a:t>all </a:t>
            </a:r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functions</a:t>
            </a:r>
            <a:endParaRPr lang="fr-CA" dirty="0" smtClean="0"/>
          </a:p>
          <a:p>
            <a:pPr lvl="2"/>
            <a:r>
              <a:rPr lang="fr-CA" dirty="0" smtClean="0"/>
              <a:t>Plot males and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their</a:t>
            </a:r>
            <a:r>
              <a:rPr lang="fr-CA" dirty="0" smtClean="0"/>
              <a:t> respective </a:t>
            </a:r>
            <a:r>
              <a:rPr lang="fr-CA" dirty="0" err="1" smtClean="0"/>
              <a:t>colors</a:t>
            </a:r>
            <a:endParaRPr lang="fr-CA" dirty="0" smtClean="0"/>
          </a:p>
          <a:p>
            <a:pPr lvl="2"/>
            <a:r>
              <a:rPr lang="fr-CA" dirty="0" smtClean="0"/>
              <a:t>Use </a:t>
            </a:r>
            <a:r>
              <a:rPr lang="fr-CA" dirty="0" err="1" smtClean="0"/>
              <a:t>Sys.sleep</a:t>
            </a:r>
            <a:r>
              <a:rPr lang="fr-CA" dirty="0" smtClean="0"/>
              <a:t>(1) to slow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pPr lvl="1"/>
            <a:r>
              <a:rPr lang="fr-CA" dirty="0" smtClean="0"/>
              <a:t>Count the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dirty="0" err="1" smtClean="0"/>
              <a:t>individuals</a:t>
            </a:r>
            <a:r>
              <a:rPr lang="fr-CA" dirty="0" smtClean="0"/>
              <a:t>, of males and of </a:t>
            </a:r>
            <a:r>
              <a:rPr lang="fr-CA" dirty="0" err="1" smtClean="0"/>
              <a:t>females</a:t>
            </a:r>
            <a:r>
              <a:rPr lang="fr-CA" dirty="0" smtClean="0"/>
              <a:t> at </a:t>
            </a:r>
            <a:r>
              <a:rPr lang="fr-CA" dirty="0" err="1" smtClean="0"/>
              <a:t>each</a:t>
            </a:r>
            <a:r>
              <a:rPr lang="fr-CA" dirty="0" smtClean="0"/>
              <a:t> time </a:t>
            </a:r>
            <a:r>
              <a:rPr lang="fr-CA" dirty="0" err="1" smtClean="0"/>
              <a:t>step</a:t>
            </a:r>
            <a:endParaRPr lang="fr-CA" dirty="0" smtClean="0"/>
          </a:p>
          <a:p>
            <a:pPr lvl="2"/>
            <a:r>
              <a:rPr lang="fr-CA" dirty="0" err="1" smtClean="0"/>
              <a:t>Increment</a:t>
            </a:r>
            <a:r>
              <a:rPr lang="fr-CA" dirty="0" smtClean="0"/>
              <a:t>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err="1" smtClean="0"/>
              <a:t>vector</a:t>
            </a:r>
            <a:r>
              <a:rPr lang="fr-CA" dirty="0" smtClean="0"/>
              <a:t> at </a:t>
            </a:r>
            <a:r>
              <a:rPr lang="fr-CA" dirty="0" err="1" smtClean="0"/>
              <a:t>each</a:t>
            </a:r>
            <a:r>
              <a:rPr lang="fr-CA" dirty="0" smtClean="0"/>
              <a:t> time </a:t>
            </a:r>
            <a:r>
              <a:rPr lang="fr-CA" dirty="0" err="1" smtClean="0"/>
              <a:t>step</a:t>
            </a:r>
            <a:endParaRPr lang="fr-CA" dirty="0" smtClean="0"/>
          </a:p>
          <a:p>
            <a:pPr lvl="1"/>
            <a:r>
              <a:rPr lang="fr-CA" dirty="0" smtClean="0"/>
              <a:t>Plot the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dirty="0" err="1" smtClean="0"/>
              <a:t>individuals</a:t>
            </a:r>
            <a:r>
              <a:rPr lang="fr-CA" dirty="0" smtClean="0"/>
              <a:t> (all, males and </a:t>
            </a:r>
            <a:r>
              <a:rPr lang="fr-CA" dirty="0" err="1" smtClean="0"/>
              <a:t>females</a:t>
            </a:r>
            <a:r>
              <a:rPr lang="fr-CA" dirty="0" smtClean="0"/>
              <a:t>) over time</a:t>
            </a:r>
          </a:p>
          <a:p>
            <a:pPr lvl="2"/>
            <a:r>
              <a:rPr lang="fr-CA" dirty="0" smtClean="0"/>
              <a:t>Plot line </a:t>
            </a:r>
            <a:r>
              <a:rPr lang="fr-CA" dirty="0" err="1" smtClean="0"/>
              <a:t>color</a:t>
            </a:r>
            <a:r>
              <a:rPr lang="fr-CA" dirty="0" smtClean="0"/>
              <a:t> </a:t>
            </a:r>
            <a:r>
              <a:rPr lang="fr-CA" dirty="0" err="1" smtClean="0"/>
              <a:t>according</a:t>
            </a:r>
            <a:r>
              <a:rPr lang="fr-CA" dirty="0" smtClean="0"/>
              <a:t> to the male and </a:t>
            </a:r>
            <a:r>
              <a:rPr lang="fr-CA" dirty="0" err="1" smtClean="0"/>
              <a:t>female</a:t>
            </a:r>
            <a:r>
              <a:rPr lang="fr-CA" dirty="0" smtClean="0"/>
              <a:t> </a:t>
            </a:r>
            <a:r>
              <a:rPr lang="fr-CA" dirty="0" err="1" smtClean="0"/>
              <a:t>colors</a:t>
            </a:r>
            <a:endParaRPr lang="fr-CA" dirty="0" smtClean="0"/>
          </a:p>
          <a:p>
            <a:pPr lvl="2"/>
            <a:r>
              <a:rPr lang="fr-CA" dirty="0" err="1" smtClean="0"/>
              <a:t>Add</a:t>
            </a:r>
            <a:r>
              <a:rPr lang="fr-CA" dirty="0" smtClean="0"/>
              <a:t> a </a:t>
            </a:r>
            <a:r>
              <a:rPr lang="fr-CA" dirty="0" err="1" smtClean="0"/>
              <a:t>legend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 rot="21033023">
            <a:off x="5299788" y="709127"/>
            <a:ext cx="182614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help()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 rot="469770">
            <a:off x="7535291" y="377723"/>
            <a:ext cx="37994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</a:t>
            </a:r>
            <a:r>
              <a:rPr lang="fr-CA" sz="2800" dirty="0" err="1" smtClean="0">
                <a:solidFill>
                  <a:srgbClr val="92D050"/>
                </a:solidFill>
              </a:rPr>
              <a:t>previous</a:t>
            </a:r>
            <a:r>
              <a:rPr lang="fr-CA" sz="2800" dirty="0" smtClean="0">
                <a:solidFill>
                  <a:srgbClr val="92D050"/>
                </a:solidFill>
              </a:rPr>
              <a:t> </a:t>
            </a:r>
            <a:r>
              <a:rPr lang="fr-CA" sz="2800" dirty="0" err="1" smtClean="0">
                <a:solidFill>
                  <a:srgbClr val="92D050"/>
                </a:solidFill>
              </a:rPr>
              <a:t>exercises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156491" y="915919"/>
            <a:ext cx="230063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Plot </a:t>
            </a:r>
            <a:r>
              <a:rPr lang="fr-CA" sz="2800" dirty="0" err="1" smtClean="0">
                <a:solidFill>
                  <a:srgbClr val="92D050"/>
                </a:solidFill>
              </a:rPr>
              <a:t>can</a:t>
            </a:r>
            <a:r>
              <a:rPr lang="fr-CA" sz="2800" dirty="0" smtClean="0">
                <a:solidFill>
                  <a:srgbClr val="92D050"/>
                </a:solidFill>
              </a:rPr>
              <a:t> help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51975" y="6233612"/>
            <a:ext cx="45400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/>
              <a:t>Do the </a:t>
            </a:r>
            <a:r>
              <a:rPr lang="fr-CA" dirty="0" err="1"/>
              <a:t>exercise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: 10_ExerciseToDo.R</a:t>
            </a:r>
          </a:p>
          <a:p>
            <a:pPr algn="r"/>
            <a:r>
              <a:rPr lang="fr-CA" dirty="0" err="1" smtClean="0"/>
              <a:t>Exercise</a:t>
            </a:r>
            <a:r>
              <a:rPr lang="fr-CA" dirty="0" smtClean="0"/>
              <a:t> </a:t>
            </a:r>
            <a:r>
              <a:rPr lang="fr-CA" dirty="0"/>
              <a:t>solutions: </a:t>
            </a:r>
            <a:r>
              <a:rPr lang="fr-CA" dirty="0"/>
              <a:t>11_ExerciseSolutions.R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159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324307"/>
            <a:ext cx="9886675" cy="1320800"/>
          </a:xfrm>
        </p:spPr>
        <p:txBody>
          <a:bodyPr/>
          <a:lstStyle/>
          <a:p>
            <a:r>
              <a:rPr lang="fr-CA" dirty="0" smtClean="0"/>
              <a:t>Main </a:t>
            </a:r>
            <a:r>
              <a:rPr lang="fr-CA" dirty="0" err="1" smtClean="0"/>
              <a:t>steps</a:t>
            </a:r>
            <a:r>
              <a:rPr lang="fr-CA" dirty="0" smtClean="0"/>
              <a:t> to </a:t>
            </a:r>
            <a:r>
              <a:rPr lang="fr-CA" dirty="0" err="1" smtClean="0"/>
              <a:t>build</a:t>
            </a:r>
            <a:r>
              <a:rPr lang="fr-CA" dirty="0" smtClean="0"/>
              <a:t> an IBM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NetLogoR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021" y="1243584"/>
            <a:ext cx="10351007" cy="54644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Draw the </a:t>
            </a:r>
            <a:r>
              <a:rPr lang="en-US" sz="2100" b="1" u="sng" dirty="0" smtClean="0"/>
              <a:t>model diagram</a:t>
            </a:r>
            <a:r>
              <a:rPr lang="en-US" sz="2100" dirty="0" smtClean="0"/>
              <a:t> </a:t>
            </a:r>
            <a:r>
              <a:rPr lang="en-US" dirty="0" smtClean="0"/>
              <a:t>to define the workflow</a:t>
            </a:r>
            <a:r>
              <a:rPr lang="en-US" dirty="0"/>
              <a:t> </a:t>
            </a:r>
            <a:r>
              <a:rPr lang="en-US" dirty="0" smtClean="0"/>
              <a:t>and identify the different processes and their relationships.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the world in which the agents will evolve with the function </a:t>
            </a:r>
            <a:r>
              <a:rPr lang="en-US" sz="2100" b="1" u="sng" dirty="0" err="1"/>
              <a:t>createWorld</a:t>
            </a:r>
            <a:r>
              <a:rPr lang="en-US" sz="2100" b="1" u="sng" dirty="0" smtClean="0"/>
              <a:t>()</a:t>
            </a:r>
            <a:r>
              <a:rPr lang="en-US" sz="2100" dirty="0" smtClean="0"/>
              <a:t> </a:t>
            </a:r>
            <a:r>
              <a:rPr lang="en-US" dirty="0" smtClean="0"/>
              <a:t>and assign patch values if necessary. Visualize </a:t>
            </a:r>
            <a:r>
              <a:rPr lang="en-US" dirty="0"/>
              <a:t>the world with plot(</a:t>
            </a:r>
            <a:r>
              <a:rPr lang="en-US" dirty="0" err="1"/>
              <a:t>nameWorld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Create the turtles (i.e., moving agents) with the function </a:t>
            </a:r>
            <a:r>
              <a:rPr lang="en-US" sz="2100" b="1" u="sng" dirty="0" err="1"/>
              <a:t>createTurtles</a:t>
            </a:r>
            <a:r>
              <a:rPr lang="en-US" sz="2100" b="1" u="sng" dirty="0"/>
              <a:t>()</a:t>
            </a:r>
            <a:r>
              <a:rPr lang="en-US" dirty="0"/>
              <a:t>. </a:t>
            </a:r>
            <a:r>
              <a:rPr lang="en-US" dirty="0" smtClean="0"/>
              <a:t>Visualize </a:t>
            </a:r>
            <a:r>
              <a:rPr lang="en-US" dirty="0"/>
              <a:t>the turtles by plotting them on the world with </a:t>
            </a:r>
            <a:r>
              <a:rPr lang="en-US" dirty="0" smtClean="0"/>
              <a:t>points(</a:t>
            </a:r>
            <a:r>
              <a:rPr lang="en-US" dirty="0" err="1" smtClean="0"/>
              <a:t>nameTurtles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sz="2100" b="1" u="sng" dirty="0"/>
              <a:t>Create the different </a:t>
            </a:r>
            <a:r>
              <a:rPr lang="en-US" sz="2100" b="1" u="sng" dirty="0" smtClean="0"/>
              <a:t>processes </a:t>
            </a:r>
            <a:r>
              <a:rPr lang="en-US" dirty="0" smtClean="0"/>
              <a:t>(i.e</a:t>
            </a:r>
            <a:r>
              <a:rPr lang="en-US" dirty="0"/>
              <a:t>., functions affecting the </a:t>
            </a:r>
            <a:r>
              <a:rPr lang="en-US" dirty="0" smtClean="0"/>
              <a:t>patches and/or turtles) </a:t>
            </a:r>
            <a:r>
              <a:rPr lang="en-US" dirty="0"/>
              <a:t>by using the </a:t>
            </a:r>
            <a:r>
              <a:rPr lang="en-US" dirty="0" err="1"/>
              <a:t>NetLogoR</a:t>
            </a:r>
            <a:r>
              <a:rPr lang="en-US" dirty="0"/>
              <a:t> functions, the R functions or some from other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hesitate to use </a:t>
            </a:r>
            <a:r>
              <a:rPr lang="en-US" sz="2100" b="1" u="sng" dirty="0" smtClean="0"/>
              <a:t>help()</a:t>
            </a:r>
            <a:r>
              <a:rPr lang="en-US" sz="2100" dirty="0" smtClean="0"/>
              <a:t> </a:t>
            </a:r>
            <a:r>
              <a:rPr lang="en-US" dirty="0" smtClean="0"/>
              <a:t>to understand how </a:t>
            </a:r>
            <a:r>
              <a:rPr lang="en-US" dirty="0" err="1" smtClean="0"/>
              <a:t>NetLogoR</a:t>
            </a:r>
            <a:r>
              <a:rPr lang="en-US" dirty="0" smtClean="0"/>
              <a:t> functions and their arguments work. Don’t hesitate to look at the </a:t>
            </a:r>
            <a:r>
              <a:rPr lang="en-US" sz="2100" b="1" u="sng" dirty="0" smtClean="0"/>
              <a:t>list of </a:t>
            </a:r>
            <a:r>
              <a:rPr lang="en-US" sz="2100" b="1" u="sng" dirty="0" err="1" smtClean="0"/>
              <a:t>NetLogoR</a:t>
            </a:r>
            <a:r>
              <a:rPr lang="en-US" sz="2100" b="1" u="sng" dirty="0" smtClean="0"/>
              <a:t> functions </a:t>
            </a:r>
            <a:r>
              <a:rPr lang="en-US" dirty="0" smtClean="0"/>
              <a:t>to find a function which already does what you want to do.</a:t>
            </a:r>
            <a:endParaRPr lang="en-US" dirty="0"/>
          </a:p>
          <a:p>
            <a:r>
              <a:rPr lang="en-US" sz="2100" b="1" u="sng" dirty="0" smtClean="0"/>
              <a:t>Test</a:t>
            </a:r>
            <a:r>
              <a:rPr lang="en-US" sz="2100" dirty="0" smtClean="0"/>
              <a:t> </a:t>
            </a:r>
            <a:r>
              <a:rPr lang="en-US" dirty="0"/>
              <a:t>the different </a:t>
            </a:r>
            <a:r>
              <a:rPr lang="en-US" dirty="0" smtClean="0"/>
              <a:t>processes individually </a:t>
            </a:r>
            <a:r>
              <a:rPr lang="en-US" sz="2100" b="1" u="sng" dirty="0"/>
              <a:t>with a small world and a few numbers of turtles </a:t>
            </a:r>
            <a:r>
              <a:rPr lang="en-US" dirty="0"/>
              <a:t>to make sure the code is doing what you want it to do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Plot</a:t>
            </a:r>
            <a:r>
              <a:rPr lang="en-US" sz="2100" dirty="0" smtClean="0"/>
              <a:t> </a:t>
            </a:r>
            <a:r>
              <a:rPr lang="en-US" dirty="0" smtClean="0"/>
              <a:t>regularly to </a:t>
            </a:r>
            <a:r>
              <a:rPr lang="en-US" dirty="0"/>
              <a:t>make sure the code is doing what you want it to </a:t>
            </a:r>
            <a:r>
              <a:rPr lang="en-US" dirty="0" smtClean="0"/>
              <a:t>do. Visuals are of great help to spot bugs in model. Also </a:t>
            </a:r>
            <a:r>
              <a:rPr lang="en-US" sz="2100" b="1" u="sng" dirty="0" smtClean="0"/>
              <a:t>display </a:t>
            </a:r>
            <a:r>
              <a:rPr lang="en-US" sz="2100" b="1" u="sng" dirty="0"/>
              <a:t>elements</a:t>
            </a:r>
            <a:r>
              <a:rPr lang="en-US" sz="2100" b="1" u="sng" dirty="0" smtClean="0"/>
              <a:t> </a:t>
            </a:r>
            <a:r>
              <a:rPr lang="en-US" dirty="0" smtClean="0"/>
              <a:t>(what’s inside the world and the turtles objects) regularly.</a:t>
            </a:r>
          </a:p>
          <a:p>
            <a:r>
              <a:rPr lang="en-US" dirty="0" smtClean="0"/>
              <a:t>Then</a:t>
            </a:r>
            <a:r>
              <a:rPr lang="en-US" dirty="0"/>
              <a:t>, build the </a:t>
            </a:r>
            <a:r>
              <a:rPr lang="en-US" sz="2100" b="1" u="sng" dirty="0"/>
              <a:t>main procedure </a:t>
            </a:r>
            <a:r>
              <a:rPr lang="en-US" dirty="0"/>
              <a:t>for the </a:t>
            </a:r>
            <a:r>
              <a:rPr lang="en-US" dirty="0" smtClean="0"/>
              <a:t>model (e.g., with a for-loop </a:t>
            </a:r>
            <a:r>
              <a:rPr lang="en-US" dirty="0"/>
              <a:t>or a scheduler </a:t>
            </a:r>
            <a:r>
              <a:rPr lang="en-US" dirty="0" smtClean="0"/>
              <a:t>function). The </a:t>
            </a:r>
            <a:r>
              <a:rPr lang="en-US" dirty="0"/>
              <a:t>functions placed inside the for-loop or the scheduler function will be iterated the number of time steps defined.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sz="2100" b="1" u="sng" dirty="0" smtClean="0"/>
              <a:t>test </a:t>
            </a:r>
            <a:r>
              <a:rPr lang="en-US" sz="2100" b="1" u="sng" dirty="0"/>
              <a:t>units </a:t>
            </a:r>
            <a:r>
              <a:rPr lang="en-US" dirty="0"/>
              <a:t>to </a:t>
            </a:r>
            <a:r>
              <a:rPr lang="en-US" dirty="0" smtClean="0"/>
              <a:t>check if there are some bugs and to </a:t>
            </a:r>
            <a:r>
              <a:rPr lang="en-US" dirty="0"/>
              <a:t>locate </a:t>
            </a:r>
            <a:r>
              <a:rPr lang="en-US" dirty="0" smtClean="0"/>
              <a:t>them easily. </a:t>
            </a:r>
            <a:r>
              <a:rPr lang="en-US" dirty="0"/>
              <a:t>Use </a:t>
            </a:r>
            <a:r>
              <a:rPr lang="en-US" sz="2100" b="1" u="sng" dirty="0"/>
              <a:t>browser() </a:t>
            </a:r>
            <a:r>
              <a:rPr lang="en-US" dirty="0"/>
              <a:t>when debugging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Visuals</a:t>
            </a:r>
            <a:r>
              <a:rPr lang="en-US" sz="2100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plotted </a:t>
            </a:r>
            <a:r>
              <a:rPr lang="en-US" dirty="0"/>
              <a:t>at each time step and/or </a:t>
            </a:r>
            <a:r>
              <a:rPr lang="en-US" dirty="0" smtClean="0"/>
              <a:t>at </a:t>
            </a:r>
            <a:r>
              <a:rPr lang="en-US" dirty="0"/>
              <a:t>the end when the iterations are over. </a:t>
            </a:r>
            <a:r>
              <a:rPr lang="en-US" dirty="0" smtClean="0"/>
              <a:t>Plot </a:t>
            </a:r>
            <a:r>
              <a:rPr lang="en-US" dirty="0"/>
              <a:t>functions take time to be executed and </a:t>
            </a:r>
            <a:r>
              <a:rPr lang="en-US" dirty="0" smtClean="0"/>
              <a:t>slow </a:t>
            </a:r>
            <a:r>
              <a:rPr lang="en-US" dirty="0"/>
              <a:t>down the </a:t>
            </a:r>
            <a:r>
              <a:rPr lang="en-US" dirty="0" smtClean="0"/>
              <a:t>model but they are of great help.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182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24358" y="10374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set.seed</a:t>
            </a:r>
            <a:r>
              <a:rPr lang="fr-CA" dirty="0" smtClean="0"/>
              <a:t>(1234)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51975" y="6488667"/>
            <a:ext cx="454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 err="1"/>
              <a:t>Exercise</a:t>
            </a:r>
            <a:r>
              <a:rPr lang="fr-CA" dirty="0"/>
              <a:t> solutions: 11_ExerciseSolutions.R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436" y="-9335"/>
            <a:ext cx="5802564" cy="64980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2407"/>
            <a:ext cx="6546048" cy="60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2158</TotalTime>
  <Words>1443</Words>
  <Application>Microsoft Office PowerPoint</Application>
  <PresentationFormat>Grand écran</PresentationFormat>
  <Paragraphs>96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Individual-based models &amp; Spatially explicit individual-based models with NetLogoR</vt:lpstr>
      <vt:lpstr>Now it’s your turn!</vt:lpstr>
      <vt:lpstr>Exercise 1/3</vt:lpstr>
      <vt:lpstr>Main steps to build an IBM with NetLogoR</vt:lpstr>
      <vt:lpstr>Exercise 2/3</vt:lpstr>
      <vt:lpstr>Main steps to build an IBM with NetLogoR</vt:lpstr>
      <vt:lpstr>Exercise 3/3</vt:lpstr>
      <vt:lpstr>Main steps to build an IBM with NetLogoR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178</cp:revision>
  <dcterms:created xsi:type="dcterms:W3CDTF">2020-11-20T15:15:45Z</dcterms:created>
  <dcterms:modified xsi:type="dcterms:W3CDTF">2021-06-15T08:28:47Z</dcterms:modified>
</cp:coreProperties>
</file>