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6" r:id="rId3"/>
    <p:sldId id="52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526" r:id="rId12"/>
    <p:sldId id="474" r:id="rId13"/>
    <p:sldId id="528" r:id="rId14"/>
    <p:sldId id="529" r:id="rId15"/>
    <p:sldId id="527" r:id="rId16"/>
    <p:sldId id="52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8"/>
            <a:ext cx="10158832" cy="5045469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For </a:t>
            </a:r>
            <a:r>
              <a:rPr lang="fr-CA" dirty="0" err="1" smtClean="0">
                <a:solidFill>
                  <a:schemeClr val="tx1"/>
                </a:solidFill>
              </a:rPr>
              <a:t>each</a:t>
            </a:r>
            <a:r>
              <a:rPr lang="fr-CA" dirty="0" smtClean="0">
                <a:solidFill>
                  <a:schemeClr val="tx1"/>
                </a:solidFill>
              </a:rPr>
              <a:t> model, </a:t>
            </a:r>
            <a:r>
              <a:rPr lang="fr-CA" dirty="0" err="1" smtClean="0">
                <a:solidFill>
                  <a:schemeClr val="tx1"/>
                </a:solidFill>
              </a:rPr>
              <a:t>we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search</a:t>
            </a:r>
            <a:r>
              <a:rPr lang="fr-CA" dirty="0" smtClean="0">
                <a:solidFill>
                  <a:schemeClr val="tx1"/>
                </a:solidFill>
              </a:rPr>
              <a:t> for the </a:t>
            </a:r>
            <a:r>
              <a:rPr lang="fr-CA" dirty="0" err="1" smtClean="0">
                <a:solidFill>
                  <a:schemeClr val="tx1"/>
                </a:solidFill>
              </a:rPr>
              <a:t>parameter</a:t>
            </a:r>
            <a:r>
              <a:rPr lang="fr-CA" dirty="0" smtClean="0">
                <a:solidFill>
                  <a:schemeClr val="tx1"/>
                </a:solidFill>
              </a:rPr>
              <a:t> values to best </a:t>
            </a:r>
            <a:r>
              <a:rPr lang="fr-CA" dirty="0" err="1" smtClean="0">
                <a:solidFill>
                  <a:schemeClr val="tx1"/>
                </a:solidFill>
              </a:rPr>
              <a:t>reproduce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our</a:t>
            </a:r>
            <a:r>
              <a:rPr lang="fr-CA" dirty="0" smtClean="0">
                <a:solidFill>
                  <a:schemeClr val="tx1"/>
                </a:solidFill>
              </a:rPr>
              <a:t> data/observations</a:t>
            </a:r>
          </a:p>
          <a:p>
            <a:endParaRPr lang="fr-C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dirty="0" smtClean="0">
                <a:solidFill>
                  <a:schemeClr val="tx1"/>
                </a:solidFill>
              </a:rPr>
              <a:t>                         </a:t>
            </a:r>
            <a:r>
              <a:rPr lang="fr-CA" u="sng" dirty="0" err="1" smtClean="0"/>
              <a:t>Parameter</a:t>
            </a:r>
            <a:r>
              <a:rPr lang="fr-CA" u="sng" dirty="0" smtClean="0"/>
              <a:t> to </a:t>
            </a:r>
            <a:r>
              <a:rPr lang="fr-CA" u="sng" dirty="0" err="1" smtClean="0"/>
              <a:t>estimate</a:t>
            </a:r>
            <a:r>
              <a:rPr lang="fr-CA" dirty="0" smtClean="0"/>
              <a:t>: </a:t>
            </a:r>
            <a:r>
              <a:rPr lang="fr-CA" dirty="0" err="1" smtClean="0"/>
              <a:t>correlation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 (</a:t>
            </a:r>
            <a:r>
              <a:rPr lang="fr-CA" dirty="0" err="1" smtClean="0"/>
              <a:t>pCorr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smtClean="0"/>
              <a:t>                        </a:t>
            </a:r>
            <a:r>
              <a:rPr lang="fr-CA" u="sng" dirty="0" smtClean="0"/>
              <a:t>Data</a:t>
            </a:r>
            <a:r>
              <a:rPr lang="fr-CA" dirty="0" smtClean="0"/>
              <a:t>: locations </a:t>
            </a:r>
            <a:r>
              <a:rPr lang="fr-CA" dirty="0" err="1" smtClean="0"/>
              <a:t>inside</a:t>
            </a:r>
            <a:r>
              <a:rPr lang="fr-CA" dirty="0" smtClean="0"/>
              <a:t> and </a:t>
            </a:r>
            <a:r>
              <a:rPr lang="fr-CA" dirty="0" err="1" smtClean="0"/>
              <a:t>outside</a:t>
            </a:r>
            <a:r>
              <a:rPr lang="fr-CA" dirty="0" smtClean="0"/>
              <a:t> home range (pattern 1)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</a:t>
            </a:r>
            <a:r>
              <a:rPr lang="fr-CA" dirty="0"/>
              <a:t> </a:t>
            </a:r>
            <a:r>
              <a:rPr lang="fr-CA" dirty="0" smtClean="0"/>
              <a:t>     </a:t>
            </a:r>
            <a:r>
              <a:rPr lang="fr-CA" dirty="0" err="1" smtClean="0"/>
              <a:t>number</a:t>
            </a:r>
            <a:r>
              <a:rPr lang="fr-CA" dirty="0" smtClean="0"/>
              <a:t> of road </a:t>
            </a:r>
            <a:r>
              <a:rPr lang="fr-CA" dirty="0" err="1" smtClean="0"/>
              <a:t>crossings</a:t>
            </a:r>
            <a:r>
              <a:rPr lang="fr-CA" dirty="0" smtClean="0"/>
              <a:t> (pattern 2)</a:t>
            </a:r>
          </a:p>
          <a:p>
            <a:pPr marL="0" indent="0">
              <a:buNone/>
            </a:pPr>
            <a:r>
              <a:rPr lang="fr-CA" dirty="0" smtClean="0"/>
              <a:t>                         </a:t>
            </a:r>
            <a:r>
              <a:rPr lang="fr-CA" u="sng" dirty="0" err="1" smtClean="0"/>
              <a:t>Comparison</a:t>
            </a:r>
            <a:r>
              <a:rPr lang="fr-CA" u="sng" dirty="0" smtClean="0"/>
              <a:t> </a:t>
            </a:r>
            <a:r>
              <a:rPr lang="fr-CA" u="sng" dirty="0" err="1" smtClean="0"/>
              <a:t>metrics</a:t>
            </a:r>
            <a:r>
              <a:rPr lang="fr-CA" dirty="0" smtClean="0"/>
              <a:t>: </a:t>
            </a:r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r>
              <a:rPr lang="fr-CA" dirty="0" smtClean="0"/>
              <a:t> (AD)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u="sng" dirty="0" smtClean="0"/>
              <a:t>Method</a:t>
            </a:r>
            <a:r>
              <a:rPr lang="fr-CA" dirty="0" smtClean="0"/>
              <a:t> (</a:t>
            </a:r>
            <a:r>
              <a:rPr lang="fr-CA" dirty="0" err="1" smtClean="0"/>
              <a:t>example</a:t>
            </a:r>
            <a:r>
              <a:rPr lang="fr-CA" dirty="0" smtClean="0"/>
              <a:t>): 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pCorr</a:t>
            </a:r>
            <a:r>
              <a:rPr lang="fr-CA" dirty="0" smtClean="0"/>
              <a:t> == 0. </a:t>
            </a:r>
            <a:r>
              <a:rPr lang="fr-CA" dirty="0" err="1" smtClean="0"/>
              <a:t>Calculate</a:t>
            </a:r>
            <a:r>
              <a:rPr lang="fr-CA" dirty="0" smtClean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2.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0. 05.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0.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…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 smtClean="0"/>
              <a:t>ADfor</a:t>
            </a:r>
            <a:r>
              <a:rPr lang="fr-CA" dirty="0" smtClean="0"/>
              <a:t>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Select </a:t>
            </a:r>
            <a:r>
              <a:rPr lang="fr-CA" dirty="0" err="1" smtClean="0"/>
              <a:t>pCorr</a:t>
            </a:r>
            <a:r>
              <a:rPr lang="fr-CA" dirty="0" smtClean="0"/>
              <a:t> for </a:t>
            </a:r>
            <a:r>
              <a:rPr lang="fr-CA" dirty="0" err="1" smtClean="0"/>
              <a:t>which</a:t>
            </a:r>
            <a:r>
              <a:rPr lang="fr-CA" dirty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 are the </a:t>
            </a:r>
            <a:r>
              <a:rPr lang="fr-CA" dirty="0" err="1" smtClean="0"/>
              <a:t>smallest</a:t>
            </a:r>
            <a:r>
              <a:rPr lang="fr-CA" dirty="0" smtClean="0"/>
              <a:t>.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grpSp>
        <p:nvGrpSpPr>
          <p:cNvPr id="50" name="Group 31"/>
          <p:cNvGrpSpPr/>
          <p:nvPr/>
        </p:nvGrpSpPr>
        <p:grpSpPr>
          <a:xfrm>
            <a:off x="572422" y="2107050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4" y="2919246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r>
              <a:rPr lang="fr-CA" sz="2400" dirty="0" err="1" smtClean="0">
                <a:solidFill>
                  <a:schemeClr val="tx1"/>
                </a:solidFill>
              </a:rPr>
              <a:t>Choice</a:t>
            </a:r>
            <a:r>
              <a:rPr lang="fr-CA" sz="2400" dirty="0" smtClean="0">
                <a:solidFill>
                  <a:schemeClr val="tx1"/>
                </a:solidFill>
              </a:rPr>
              <a:t> of the best model </a:t>
            </a:r>
            <a:r>
              <a:rPr lang="fr-CA" sz="2400" dirty="0" err="1" smtClean="0">
                <a:solidFill>
                  <a:schemeClr val="tx1"/>
                </a:solidFill>
              </a:rPr>
              <a:t>among</a:t>
            </a:r>
            <a:r>
              <a:rPr lang="fr-CA" sz="2400" dirty="0" smtClean="0">
                <a:solidFill>
                  <a:schemeClr val="tx1"/>
                </a:solidFill>
              </a:rPr>
              <a:t> the 6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POM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9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2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5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54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5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5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5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/>
          <a:lstStyle/>
          <a:p>
            <a:r>
              <a:rPr lang="en-US" dirty="0" smtClean="0"/>
              <a:t>“POM </a:t>
            </a:r>
            <a:r>
              <a:rPr lang="en-US" dirty="0"/>
              <a:t>is a strategy for confronting models with empirical </a:t>
            </a:r>
            <a:r>
              <a:rPr lang="en-US" dirty="0" smtClean="0"/>
              <a:t>patterns … that can </a:t>
            </a:r>
            <a:r>
              <a:rPr lang="en-US" dirty="0"/>
              <a:t>be used to balance the level of model complexity and increase the chance </a:t>
            </a:r>
            <a:r>
              <a:rPr lang="en-US" dirty="0" smtClean="0"/>
              <a:t>of capturing </a:t>
            </a:r>
            <a:r>
              <a:rPr lang="en-US" dirty="0"/>
              <a:t>the processes in the system </a:t>
            </a:r>
            <a:r>
              <a:rPr lang="en-US" dirty="0" smtClean="0"/>
              <a:t>…”</a:t>
            </a:r>
          </a:p>
          <a:p>
            <a:r>
              <a:rPr lang="en-US" dirty="0" smtClean="0"/>
              <a:t>“… filters for </a:t>
            </a:r>
          </a:p>
          <a:p>
            <a:pPr lvl="1"/>
            <a:r>
              <a:rPr lang="en-US" dirty="0" smtClean="0"/>
              <a:t>selecting variables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 err="1" smtClean="0"/>
              <a:t>submodels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parameterising</a:t>
            </a:r>
            <a:r>
              <a:rPr lang="en-US" dirty="0" smtClean="0"/>
              <a:t> and </a:t>
            </a:r>
            <a:r>
              <a:rPr lang="en-US" dirty="0" err="1" smtClean="0"/>
              <a:t>optimising</a:t>
            </a:r>
            <a:r>
              <a:rPr lang="en-US" dirty="0" smtClean="0"/>
              <a:t> models ”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233610" y="5723124"/>
            <a:ext cx="368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Railsback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</a:p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9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7272" y="205268"/>
            <a:ext cx="8596668" cy="1320800"/>
          </a:xfrm>
        </p:spPr>
        <p:txBody>
          <a:bodyPr/>
          <a:lstStyle/>
          <a:p>
            <a:r>
              <a:rPr lang="fr-CA" dirty="0" smtClean="0"/>
              <a:t>Pattern </a:t>
            </a:r>
            <a:r>
              <a:rPr lang="fr-CA" dirty="0" err="1" smtClean="0"/>
              <a:t>examples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2340"/>
          <a:stretch/>
        </p:blipFill>
        <p:spPr>
          <a:xfrm>
            <a:off x="161072" y="1052367"/>
            <a:ext cx="5850294" cy="5412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546"/>
          <a:stretch/>
        </p:blipFill>
        <p:spPr>
          <a:xfrm>
            <a:off x="6173342" y="215152"/>
            <a:ext cx="5921197" cy="60295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01561" y="6375332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Difficulties</a:t>
            </a:r>
            <a:r>
              <a:rPr lang="fr-CA" dirty="0" smtClean="0"/>
              <a:t> of POM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520891"/>
            <a:ext cx="9511695" cy="5038530"/>
          </a:xfrm>
        </p:spPr>
        <p:txBody>
          <a:bodyPr/>
          <a:lstStyle/>
          <a:p>
            <a:r>
              <a:rPr lang="fr-CA" dirty="0" err="1" smtClean="0"/>
              <a:t>Need</a:t>
            </a:r>
            <a:r>
              <a:rPr lang="fr-CA" dirty="0" smtClean="0"/>
              <a:t> lots of simulations = </a:t>
            </a:r>
            <a:r>
              <a:rPr lang="fr-CA" dirty="0" err="1" smtClean="0"/>
              <a:t>need</a:t>
            </a:r>
            <a:r>
              <a:rPr lang="fr-CA" dirty="0" smtClean="0"/>
              <a:t> a </a:t>
            </a:r>
            <a:r>
              <a:rPr lang="fr-CA" dirty="0" err="1" smtClean="0"/>
              <a:t>fast</a:t>
            </a:r>
            <a:r>
              <a:rPr lang="fr-CA" dirty="0" smtClean="0"/>
              <a:t> </a:t>
            </a:r>
            <a:r>
              <a:rPr lang="fr-CA" dirty="0" smtClean="0"/>
              <a:t>model</a:t>
            </a:r>
          </a:p>
          <a:p>
            <a:endParaRPr lang="fr-CA" dirty="0" smtClean="0"/>
          </a:p>
          <a:p>
            <a:r>
              <a:rPr lang="fr-CA" dirty="0" err="1" smtClean="0"/>
              <a:t>Easy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 </a:t>
            </a:r>
            <a:r>
              <a:rPr lang="fr-CA" dirty="0" err="1" smtClean="0"/>
              <a:t>parameter</a:t>
            </a:r>
            <a:r>
              <a:rPr lang="fr-CA" dirty="0" smtClean="0"/>
              <a:t>, harder </a:t>
            </a:r>
            <a:r>
              <a:rPr lang="fr-CA" dirty="0" err="1" smtClean="0"/>
              <a:t>with</a:t>
            </a:r>
            <a:r>
              <a:rPr lang="fr-CA" dirty="0" smtClean="0"/>
              <a:t> more</a:t>
            </a:r>
          </a:p>
          <a:p>
            <a:pPr lvl="1"/>
            <a:r>
              <a:rPr lang="fr-CA" dirty="0" smtClean="0"/>
              <a:t>1 </a:t>
            </a:r>
            <a:r>
              <a:rPr lang="fr-CA" dirty="0" err="1" smtClean="0"/>
              <a:t>parameter</a:t>
            </a:r>
            <a:r>
              <a:rPr lang="fr-CA" dirty="0" smtClean="0"/>
              <a:t>, 10 values to test =</a:t>
            </a:r>
            <a:r>
              <a:rPr lang="en-CA" dirty="0" smtClean="0"/>
              <a:t>&gt; 10 sets of simulations</a:t>
            </a:r>
          </a:p>
          <a:p>
            <a:pPr lvl="1"/>
            <a:r>
              <a:rPr lang="en-CA" dirty="0" smtClean="0"/>
              <a:t>2 parameters, 10 values per parameter to test =&gt; 10*10 sets of </a:t>
            </a:r>
            <a:r>
              <a:rPr lang="en-CA" dirty="0" smtClean="0"/>
              <a:t>simulations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Need multiple measurable and comparable outputs (“patterns”)</a:t>
            </a:r>
          </a:p>
          <a:p>
            <a:pPr lvl="1"/>
            <a:r>
              <a:rPr lang="en-CA" dirty="0"/>
              <a:t>More patterns to meet =&gt; better calibration of the parameters</a:t>
            </a:r>
          </a:p>
          <a:p>
            <a:r>
              <a:rPr lang="en-CA" dirty="0" smtClean="0"/>
              <a:t>Two </a:t>
            </a:r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Pattern reproduced: keep or reject the model </a:t>
            </a:r>
            <a:endParaRPr lang="en-CA" dirty="0" smtClean="0"/>
          </a:p>
          <a:p>
            <a:pPr lvl="2"/>
            <a:r>
              <a:rPr lang="en-CA" dirty="0" smtClean="0"/>
              <a:t>N</a:t>
            </a:r>
            <a:r>
              <a:rPr lang="en-CA" dirty="0" smtClean="0"/>
              <a:t>eed </a:t>
            </a:r>
            <a:r>
              <a:rPr lang="en-CA" dirty="0" smtClean="0"/>
              <a:t>to define a </a:t>
            </a:r>
            <a:r>
              <a:rPr lang="en-CA" dirty="0" smtClean="0"/>
              <a:t>threshold</a:t>
            </a:r>
            <a:endParaRPr lang="en-CA" dirty="0" smtClean="0"/>
          </a:p>
          <a:p>
            <a:pPr lvl="1"/>
            <a:r>
              <a:rPr lang="en-CA" dirty="0" smtClean="0"/>
              <a:t>Select the model best reproducing the </a:t>
            </a:r>
            <a:r>
              <a:rPr lang="en-CA" dirty="0" smtClean="0"/>
              <a:t>pattern</a:t>
            </a:r>
          </a:p>
          <a:p>
            <a:pPr lvl="2"/>
            <a:r>
              <a:rPr lang="en-CA" dirty="0" smtClean="0"/>
              <a:t>But </a:t>
            </a:r>
            <a:r>
              <a:rPr lang="en-CA" dirty="0" smtClean="0"/>
              <a:t>there is always a best one among bad </a:t>
            </a:r>
            <a:r>
              <a:rPr lang="en-CA" dirty="0" smtClean="0"/>
              <a:t>ones</a:t>
            </a:r>
            <a:endParaRPr lang="en-CA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POM</a:t>
            </a:r>
          </a:p>
          <a:p>
            <a:pPr>
              <a:spcBef>
                <a:spcPts val="0"/>
              </a:spcBef>
            </a:pPr>
            <a:r>
              <a:rPr lang="fr-CA" dirty="0" err="1"/>
              <a:t>Gallagher</a:t>
            </a:r>
            <a:r>
              <a:rPr lang="fr-CA" dirty="0"/>
              <a:t> CA, </a:t>
            </a:r>
            <a:r>
              <a:rPr lang="fr-CA" dirty="0" err="1"/>
              <a:t>Chudzinska</a:t>
            </a:r>
            <a:r>
              <a:rPr lang="fr-CA" dirty="0"/>
              <a:t> M, Larsen-gray A, Pollock CJ, </a:t>
            </a:r>
            <a:r>
              <a:rPr lang="fr-CA" dirty="0" err="1"/>
              <a:t>Sells</a:t>
            </a:r>
            <a:r>
              <a:rPr lang="fr-CA" dirty="0"/>
              <a:t> SN, White PJC, Berger U. 2021.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theory</a:t>
            </a:r>
            <a:r>
              <a:rPr lang="fr-CA" dirty="0"/>
              <a:t> to practice in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: </a:t>
            </a:r>
            <a:r>
              <a:rPr lang="fr-CA" dirty="0" err="1"/>
              <a:t>identifying</a:t>
            </a:r>
            <a:r>
              <a:rPr lang="fr-CA" dirty="0"/>
              <a:t> and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empirical</a:t>
            </a:r>
            <a:r>
              <a:rPr lang="fr-CA" dirty="0"/>
              <a:t> patterns in </a:t>
            </a:r>
            <a:r>
              <a:rPr lang="fr-CA" dirty="0" err="1"/>
              <a:t>predictive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. </a:t>
            </a:r>
            <a:r>
              <a:rPr lang="fr-CA" dirty="0" err="1"/>
              <a:t>Biological</a:t>
            </a:r>
            <a:r>
              <a:rPr lang="fr-CA" dirty="0"/>
              <a:t> </a:t>
            </a:r>
            <a:r>
              <a:rPr lang="fr-CA" dirty="0" err="1"/>
              <a:t>Reviews</a:t>
            </a:r>
            <a:r>
              <a:rPr lang="fr-CA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Grimm </a:t>
            </a:r>
            <a:r>
              <a:rPr lang="pt-BR" dirty="0"/>
              <a:t>V, Revilla E, Berger U, Jeltsch F, Mooij WM, Railsback SF, Thulke H-H, Weiner J, Wiegand T, DeAngelis DL. 2005. Pattern-oriented modeling of agent-based complex systems: lessons from ecology. Science 310:987–991.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Railsback SF. 2012. Pattern-oriented modelling: a “multi-scope” for predictive systems ecology. Philosophical transactions of the Royal Society of London - Series B 367:298–310.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Grimm V, </a:t>
            </a:r>
            <a:r>
              <a:rPr lang="en-US" dirty="0" err="1" smtClean="0"/>
              <a:t>Ayllon</a:t>
            </a:r>
            <a:r>
              <a:rPr lang="en-US" dirty="0" smtClean="0"/>
              <a:t> D, </a:t>
            </a:r>
            <a:r>
              <a:rPr lang="en-US" dirty="0" err="1" smtClean="0"/>
              <a:t>Railsback</a:t>
            </a:r>
            <a:r>
              <a:rPr lang="en-US" dirty="0" smtClean="0"/>
              <a:t> SF</a:t>
            </a:r>
            <a:r>
              <a:rPr lang="en-US" dirty="0"/>
              <a:t>. </a:t>
            </a:r>
            <a:r>
              <a:rPr lang="en-US" dirty="0" smtClean="0"/>
              <a:t>2017. </a:t>
            </a:r>
            <a:r>
              <a:rPr lang="en-US" dirty="0"/>
              <a:t>Next-generation individual-based models integrate biodiversity and ecosystems: yes we can, and yes we must. Ecosystems </a:t>
            </a:r>
            <a:r>
              <a:rPr lang="en-US" dirty="0" smtClean="0"/>
              <a:t>20:229–236.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Bauduin S, McIntire EJB, St-Laurent M-H, Cumming SG. 2016. Overcoming challenges of sparse telemetry data to estimate caribou movement. Ecological Modelling 335:24–34.</a:t>
            </a:r>
          </a:p>
          <a:p>
            <a:pPr>
              <a:spcBef>
                <a:spcPts val="0"/>
              </a:spcBef>
            </a:pPr>
            <a:r>
              <a:rPr lang="pt-BR" dirty="0"/>
              <a:t>Kramer-Schadt S, Revilla E, Wiegand T, Grimm V. 2007. Patterns for parameters in simulation models. Ecological Modelling 204:553–556. </a:t>
            </a:r>
          </a:p>
          <a:p>
            <a:pPr>
              <a:spcBef>
                <a:spcPts val="0"/>
              </a:spcBef>
            </a:pPr>
            <a:r>
              <a:rPr lang="pt-BR" dirty="0"/>
              <a:t>McIntire EJB, Rompré G, Severns PM. 2013. Biased correlated random walk and foray loop: which movement hypothesis drives a butterfly metapopulation? Oecologia 172:293–305.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Parameterize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5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Parameterize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You have </a:t>
            </a:r>
            <a:r>
              <a:rPr lang="fr-CA" dirty="0" err="1" smtClean="0"/>
              <a:t>estimate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field</a:t>
            </a:r>
            <a:r>
              <a:rPr lang="fr-CA" dirty="0" smtClean="0"/>
              <a:t> data or </a:t>
            </a:r>
            <a:r>
              <a:rPr lang="fr-CA" dirty="0" err="1" smtClean="0"/>
              <a:t>literatture</a:t>
            </a:r>
            <a:endParaRPr lang="fr-CA" dirty="0" smtClean="0"/>
          </a:p>
          <a:p>
            <a:pPr lvl="1"/>
            <a:r>
              <a:rPr lang="fr-CA" dirty="0" err="1" smtClean="0"/>
              <a:t>E.g</a:t>
            </a:r>
            <a:r>
              <a:rPr lang="fr-CA" dirty="0" smtClean="0"/>
              <a:t>.,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, reproduction </a:t>
            </a:r>
            <a:r>
              <a:rPr lang="fr-CA" dirty="0" err="1" smtClean="0"/>
              <a:t>probability</a:t>
            </a:r>
            <a:r>
              <a:rPr lang="fr-CA" dirty="0" smtClean="0"/>
              <a:t>, </a:t>
            </a:r>
            <a:r>
              <a:rPr lang="fr-CA" dirty="0" err="1" smtClean="0"/>
              <a:t>age</a:t>
            </a:r>
            <a:r>
              <a:rPr lang="fr-CA" dirty="0" smtClean="0"/>
              <a:t> maximum, …</a:t>
            </a:r>
          </a:p>
          <a:p>
            <a:pPr lvl="1"/>
            <a:endParaRPr lang="fr-CA" dirty="0"/>
          </a:p>
          <a:p>
            <a:r>
              <a:rPr lang="fr-CA" dirty="0" smtClean="0"/>
              <a:t>You </a:t>
            </a:r>
            <a:r>
              <a:rPr lang="fr-CA" dirty="0" err="1" smtClean="0"/>
              <a:t>don’t</a:t>
            </a:r>
            <a:r>
              <a:rPr lang="fr-CA" dirty="0" smtClean="0"/>
              <a:t> have </a:t>
            </a:r>
            <a:r>
              <a:rPr lang="fr-CA" dirty="0" err="1" smtClean="0"/>
              <a:t>estimate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endParaRPr lang="fr-CA" dirty="0" smtClean="0"/>
          </a:p>
          <a:p>
            <a:pPr lvl="1"/>
            <a:r>
              <a:rPr lang="fr-CA" dirty="0" err="1" smtClean="0"/>
              <a:t>Calibrate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simulations</a:t>
            </a:r>
          </a:p>
          <a:p>
            <a:pPr lvl="2"/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0313" cy="1320800"/>
          </a:xfrm>
        </p:spPr>
        <p:txBody>
          <a:bodyPr/>
          <a:lstStyle/>
          <a:p>
            <a:r>
              <a:rPr lang="fr-CA" dirty="0" smtClean="0"/>
              <a:t>One </a:t>
            </a:r>
            <a:r>
              <a:rPr lang="fr-CA" dirty="0" err="1" smtClean="0"/>
              <a:t>way</a:t>
            </a:r>
            <a:r>
              <a:rPr lang="fr-CA" dirty="0" smtClean="0"/>
              <a:t>: 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r>
              <a:rPr lang="fr-CA" dirty="0" smtClean="0"/>
              <a:t> (POM)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084377" y="3597625"/>
            <a:ext cx="526561" cy="897267"/>
            <a:chOff x="733071" y="3719311"/>
            <a:chExt cx="526561" cy="897267"/>
          </a:xfrm>
        </p:grpSpPr>
        <p:sp>
          <p:nvSpPr>
            <p:cNvPr id="11" name="Rectangle 10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2"/>
            <p:cNvCxnSpPr>
              <a:stCxn id="11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768329" y="4614276"/>
            <a:ext cx="526561" cy="897267"/>
            <a:chOff x="733071" y="3719311"/>
            <a:chExt cx="526561" cy="897267"/>
          </a:xfrm>
        </p:grpSpPr>
        <p:sp>
          <p:nvSpPr>
            <p:cNvPr id="15" name="Rectangle 1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6"/>
            <p:cNvCxnSpPr>
              <a:stCxn id="1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2610938" y="4397401"/>
            <a:ext cx="526561" cy="897267"/>
            <a:chOff x="733071" y="3719311"/>
            <a:chExt cx="526561" cy="897267"/>
          </a:xfrm>
        </p:grpSpPr>
        <p:sp>
          <p:nvSpPr>
            <p:cNvPr id="19" name="Rectangle 1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20"/>
            <p:cNvCxnSpPr>
              <a:stCxn id="1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5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C 0.0043 -0.00046 0.00872 -0.00046 0.01289 -0.00138 C 0.01471 -0.00185 0.01627 -0.0037 0.01823 -0.00416 C 0.02239 -0.00555 0.03086 -0.00694 0.03086 -0.00671 C 0.0332 -0.01018 0.03541 -0.01342 0.03841 -0.0155 C 0.04271 -0.01828 0.04062 -0.01504 0.04479 -0.01967 C 0.04987 -0.02523 0.05247 -0.03541 0.05846 -0.03819 C 0.06094 -0.04675 0.0681 -0.05023 0.07448 -0.05231 C 0.08008 -0.05 0.08216 -0.04259 0.08424 -0.03541 C 0.0845 -0.02361 0.08008 0.00093 0.08841 0.01297 C 0.0901 0.01991 0.0901 0.02593 0.09479 0.02987 C 0.0918 0.02338 0.09075 0.01551 0.08528 0.01297 C 0.08385 0.00394 0.08034 -0.00162 0.07773 -0.00995 C 0.07617 -0.01504 0.07643 -0.01875 0.07344 -0.02268 C 0.072 -0.03194 0.0694 -0.0412 0.06601 -0.04953 C 0.06575 -0.05023 0.06419 -0.06087 0.06289 -0.06087 C 0.0625 -0.06087 0.06471 -0.05138 0.06497 -0.05092 C 0.06732 -0.03657 0.0694 -0.0243 0.07448 -0.01134 C 0.07669 -0.00555 0.07695 0.00163 0.07982 0.00718 C 0.08229 0.01181 0.08476 0.01667 0.08737 0.0213 C 0.08867 0.02362 0.09153 0.02848 0.09153 0.02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0794 0.00208 0.01471 0.0081 0.02239 0.01134 C 0.03385 0.01621 0.03659 0.01574 0.04791 0.01713 C 0.08086 0.01551 0.06666 0.01621 0.08633 0.00996 C 0.08841 0.0081 0.09075 0.00671 0.09258 0.0044 C 0.09466 0.00162 0.09896 -0.00417 0.09896 -0.00393 C 0.10156 -0.01458 0.09948 -0.01065 0.10429 -0.0169 C 0.11002 -0.06366 0.10612 -0.11157 0.10534 -0.15879 C 0.10612 -0.18287 0.10481 -0.21898 0.11601 -0.24097 C 0.11718 -0.24745 0.11966 -0.25208 0.12135 -0.2581 C 0.12409 -0.26829 0.12656 -0.27893 0.12877 -0.28935 C 0.12968 -0.30324 0.13034 -0.31065 0.13294 -0.32338 C 0.13268 -0.33495 0.13711 -0.39004 0.12135 -0.39699 C 0.11002 -0.39606 0.09856 -0.39537 0.08737 -0.39421 C 0.08346 -0.39375 0.07773 -0.38565 0.07773 -0.38542 C 0.07304 -0.36667 0.08346 -0.34838 0.09479 -0.33889 C 0.09544 -0.3375 0.09596 -0.33588 0.09687 -0.33472 C 0.09778 -0.33356 0.09909 -0.33333 0.1 -0.33194 C 0.1026 -0.32778 0.1026 -0.32292 0.10534 -0.31898 C 0.10508 -0.31481 0.10508 -0.31042 0.10429 -0.30625 C 0.10377 -0.30347 0.10143 -0.30116 0.1 -0.2993 C 0.0931 -0.29004 0.08528 -0.28241 0.07552 -0.2794 C 0.07174 -0.27592 0.06784 -0.27616 0.06393 -0.27361 C 0.06289 -0.27292 0.06198 -0.27153 0.0608 -0.27083 C 0.05872 -0.26967 0.05638 -0.26898 0.05429 -0.26805 C 0.05065 -0.26643 0.04948 -0.2625 0.04583 -0.26088 C 0.0375 -0.25254 0.03112 -0.24329 0.02448 -0.23264 C 0.02083 -0.22685 0.02187 -0.22477 0.01705 -0.21829 C 0.01393 -0.20579 0.01914 -0.22546 0.01289 -0.20833 C 0.01133 -0.2044 0.01159 -0.1993 0.00976 -0.1956 C 0.0069 -0.19051 0.00794 -0.19305 0.00638 -0.18866 L 0.0108 -0.1969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4.44444E-6 C 0.00377 -0.01273 0.00104 -0.00162 0.00312 -0.02129 C 0.00416 -0.03125 0.00729 -0.04027 0.0095 -0.04953 C 0.00989 -0.0699 0.00976 -0.09027 0.01054 -0.11064 C 0.01146 -0.12939 0.01679 -0.14884 0.01914 -0.16736 C 0.02721 -0.16527 0.0375 -0.15416 0.0457 -0.14884 C 0.05195 -0.1449 0.06367 -0.14421 0.06914 -0.14328 C 0.08229 -0.14074 0.09375 -0.13842 0.10742 -0.1375 C 0.11575 -0.13518 0.11341 -0.13171 0.11601 -0.1206 C 0.11757 -0.09606 0.11992 -0.07152 0.12122 -0.04675 C 0.12083 -0.04537 0.12122 -0.04305 0.12018 -0.04259 C 0.11888 -0.04213 0.11784 -0.04398 0.11705 -0.04537 C 0.11627 -0.04652 0.11653 -0.04838 0.11601 -0.04953 C 0.11497 -0.05185 0.11211 -0.05393 0.11054 -0.05532 C 0.10468 -0.06782 0.09323 -0.08842 0.0819 -0.09351 C 0.07656 -0.10069 0.08372 -0.09166 0.07448 -0.10069 C 0.06992 -0.10509 0.06823 -0.10972 0.06263 -0.11203 C 0.05742 -0.11759 0.05312 -0.12476 0.04674 -0.12754 C 0.03893 -0.13518 0.03268 -0.14259 0.02343 -0.14745 C 0.02721 -0.15069 0.03073 -0.15162 0.03502 -0.15324 C 0.04336 -0.16064 0.05872 -0.16157 0.0681 -0.16458 C 0.07148 -0.16574 0.07864 -0.16736 0.07864 -0.16713 C 0.08281 -0.17083 0.08554 -0.17175 0.09049 -0.17291 C 0.09427 -0.175 0.097 -0.17824 0.10104 -0.18009 C 0.10507 -0.18541 0.10586 -0.18773 0.11159 -0.18588 C 0.11497 -0.16805 0.11653 -0.14976 0.12018 -0.13194 C 0.11341 -0.12222 0.10052 -0.12361 0.09153 -0.1206 C 0.08945 -0.11875 0.08711 -0.11666 0.08502 -0.11481 C 0.0832 -0.11319 0.07864 -0.11203 0.07864 -0.1118 C 0.07187 -0.103 0.06354 -0.09652 0.05638 -0.08796 C 0.05 -0.08009 0.04531 -0.07037 0.03919 -0.06226 C 0.03763 -0.05601 0.03541 -0.053 0.0319 -0.04814 C 0.03007 -0.04143 0.03021 -0.04004 0.02552 -0.03541 C 0.02435 -0.03055 0.02122 -0.02662 0.02122 -0.02129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091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6525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21830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6"/>
          <p:cNvGrpSpPr/>
          <p:nvPr/>
        </p:nvGrpSpPr>
        <p:grpSpPr>
          <a:xfrm>
            <a:off x="6163050" y="5599370"/>
            <a:ext cx="360040" cy="360040"/>
            <a:chOff x="4933015" y="6044548"/>
            <a:chExt cx="360040" cy="360040"/>
          </a:xfrm>
        </p:grpSpPr>
        <p:sp>
          <p:nvSpPr>
            <p:cNvPr id="70" name="Oval 67"/>
            <p:cNvSpPr/>
            <p:nvPr/>
          </p:nvSpPr>
          <p:spPr>
            <a:xfrm>
              <a:off x="4933015" y="6044548"/>
              <a:ext cx="360040" cy="360040"/>
            </a:xfrm>
            <a:prstGeom prst="ellipse">
              <a:avLst/>
            </a:prstGeom>
            <a:solidFill>
              <a:srgbClr val="5FE0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68"/>
            <p:cNvGrpSpPr/>
            <p:nvPr/>
          </p:nvGrpSpPr>
          <p:grpSpPr>
            <a:xfrm>
              <a:off x="5005023" y="6160833"/>
              <a:ext cx="216024" cy="152958"/>
              <a:chOff x="4283968" y="6084354"/>
              <a:chExt cx="216024" cy="152958"/>
            </a:xfrm>
          </p:grpSpPr>
          <p:cxnSp>
            <p:nvCxnSpPr>
              <p:cNvPr id="72" name="Straight Connector 69"/>
              <p:cNvCxnSpPr/>
              <p:nvPr/>
            </p:nvCxnSpPr>
            <p:spPr>
              <a:xfrm>
                <a:off x="4283968" y="6140930"/>
                <a:ext cx="72008" cy="9638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0"/>
              <p:cNvCxnSpPr/>
              <p:nvPr/>
            </p:nvCxnSpPr>
            <p:spPr>
              <a:xfrm flipV="1">
                <a:off x="4355976" y="6084354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6"/>
          <p:cNvCxnSpPr>
            <a:endCxn id="70" idx="7"/>
          </p:cNvCxnSpPr>
          <p:nvPr/>
        </p:nvCxnSpPr>
        <p:spPr>
          <a:xfrm flipH="1">
            <a:off x="6470363" y="5107895"/>
            <a:ext cx="173301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6374" cy="1320800"/>
          </a:xfrm>
        </p:spPr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way</a:t>
            </a:r>
            <a:r>
              <a:rPr lang="fr-CA" dirty="0"/>
              <a:t>: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2042</TotalTime>
  <Words>808</Words>
  <Application>Microsoft Office PowerPoint</Application>
  <PresentationFormat>Grand écran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Parameterize IBMs</vt:lpstr>
      <vt:lpstr>Parameterize IBMs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One way: Pattern-oriented modelling (POM)</vt:lpstr>
      <vt:lpstr>Caribou model</vt:lpstr>
      <vt:lpstr>Caribou model</vt:lpstr>
      <vt:lpstr>Caribou model</vt:lpstr>
      <vt:lpstr>Caribou model</vt:lpstr>
      <vt:lpstr>Pattern-oriented modelling (POM)</vt:lpstr>
      <vt:lpstr>Pattern examples</vt:lpstr>
      <vt:lpstr>Difficulties of POM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168</cp:revision>
  <dcterms:created xsi:type="dcterms:W3CDTF">2020-11-20T15:15:45Z</dcterms:created>
  <dcterms:modified xsi:type="dcterms:W3CDTF">2021-05-17T10:34:13Z</dcterms:modified>
</cp:coreProperties>
</file>