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61" r:id="rId3"/>
    <p:sldId id="462" r:id="rId4"/>
    <p:sldId id="463" r:id="rId5"/>
    <p:sldId id="525" r:id="rId6"/>
    <p:sldId id="464" r:id="rId7"/>
    <p:sldId id="526" r:id="rId8"/>
    <p:sldId id="52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ahBauduin/appendix_wolfIBM/blob/master/R/run.R" TargetMode="External"/><Relationship Id="rId2" Type="http://schemas.openxmlformats.org/officeDocument/2006/relationships/hyperlink" Target="https://github.com/SarahBauduin/appendix_wolfIBM/blob/master/R/submodels.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i.org/10.1016/j.ecolmodel.2020.10920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Presenting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48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331580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160589"/>
            <a:ext cx="5775717" cy="3880773"/>
          </a:xfrm>
        </p:spPr>
        <p:txBody>
          <a:bodyPr/>
          <a:lstStyle/>
          <a:p>
            <a:r>
              <a:rPr lang="fr-CA" dirty="0" err="1" smtClean="0"/>
              <a:t>Submodels</a:t>
            </a:r>
            <a:r>
              <a:rPr lang="fr-CA" dirty="0" smtClean="0"/>
              <a:t>:</a:t>
            </a:r>
          </a:p>
          <a:p>
            <a:pPr marL="0" indent="0">
              <a:buNone/>
            </a:pPr>
            <a:r>
              <a:rPr lang="fr-CA" dirty="0">
                <a:hlinkClick r:id="rId2"/>
              </a:rPr>
              <a:t>https://</a:t>
            </a:r>
            <a:r>
              <a:rPr lang="fr-CA" dirty="0" smtClean="0">
                <a:hlinkClick r:id="rId2"/>
              </a:rPr>
              <a:t>github.com/SarahBauduin/appendix_wolfIBM/blob/master/R/submodels.R</a:t>
            </a:r>
            <a:endParaRPr lang="fr-CA" dirty="0" smtClean="0"/>
          </a:p>
          <a:p>
            <a:pPr marL="0" indent="0">
              <a:buNone/>
            </a:pPr>
            <a:endParaRPr lang="fr-CA" dirty="0"/>
          </a:p>
          <a:p>
            <a:r>
              <a:rPr lang="fr-CA" dirty="0" smtClean="0"/>
              <a:t>Loop:</a:t>
            </a:r>
          </a:p>
          <a:p>
            <a:pPr marL="0" indent="0">
              <a:buNone/>
            </a:pPr>
            <a:r>
              <a:rPr lang="fr-CA" dirty="0">
                <a:hlinkClick r:id="rId3"/>
              </a:rPr>
              <a:t>https://</a:t>
            </a:r>
            <a:r>
              <a:rPr lang="fr-CA" dirty="0" smtClean="0">
                <a:hlinkClick r:id="rId3"/>
              </a:rPr>
              <a:t>github.com/SarahBauduin/appendix_wolfIBM/blob/master/R/run.R</a:t>
            </a: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r>
              <a:rPr lang="fr-CA" dirty="0" smtClean="0"/>
              <a:t>ODD:</a:t>
            </a:r>
          </a:p>
          <a:p>
            <a:pPr marL="0" indent="0">
              <a:buNone/>
            </a:pPr>
            <a:r>
              <a:rPr lang="fr-CA" dirty="0">
                <a:hlinkClick r:id="rId4" tooltip="Persistent link using digital object identifier"/>
              </a:rPr>
              <a:t>https://doi.org/10.1016/j.ecolmodel.2020.109209</a:t>
            </a:r>
            <a:endParaRPr lang="fr-CA" dirty="0" smtClean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5"/>
          <a:srcRect l="22325" t="17006" r="58519" b="14770"/>
          <a:stretch/>
        </p:blipFill>
        <p:spPr>
          <a:xfrm>
            <a:off x="6221835" y="-11036"/>
            <a:ext cx="3052167" cy="679395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Bauduin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3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11033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9453" t="12976" r="68967" b="4739"/>
          <a:stretch/>
        </p:blipFill>
        <p:spPr>
          <a:xfrm>
            <a:off x="4668819" y="0"/>
            <a:ext cx="5776856" cy="68836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 Vliet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Hofstede,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742047" cy="1320800"/>
          </a:xfrm>
        </p:spPr>
        <p:txBody>
          <a:bodyPr/>
          <a:lstStyle/>
          <a:p>
            <a:r>
              <a:rPr lang="fr-CA" dirty="0" smtClean="0"/>
              <a:t>The importance of the </a:t>
            </a:r>
            <a:r>
              <a:rPr lang="fr-CA" dirty="0" err="1" smtClean="0"/>
              <a:t>diagram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33909"/>
            <a:ext cx="8596668" cy="4307453"/>
          </a:xfrm>
        </p:spPr>
        <p:txBody>
          <a:bodyPr/>
          <a:lstStyle/>
          <a:p>
            <a:r>
              <a:rPr lang="fr-CA" dirty="0" err="1" smtClean="0"/>
              <a:t>Helps</a:t>
            </a:r>
            <a:r>
              <a:rPr lang="fr-CA" dirty="0" smtClean="0"/>
              <a:t> to </a:t>
            </a:r>
            <a:r>
              <a:rPr lang="fr-CA" dirty="0" err="1" smtClean="0"/>
              <a:t>describe</a:t>
            </a:r>
            <a:r>
              <a:rPr lang="fr-CA" dirty="0" smtClean="0"/>
              <a:t>, </a:t>
            </a:r>
            <a:r>
              <a:rPr lang="fr-CA" dirty="0" err="1" smtClean="0"/>
              <a:t>explain</a:t>
            </a:r>
            <a:r>
              <a:rPr lang="fr-CA" dirty="0" smtClean="0"/>
              <a:t> and </a:t>
            </a:r>
            <a:r>
              <a:rPr lang="fr-CA" dirty="0" err="1" smtClean="0"/>
              <a:t>understand</a:t>
            </a:r>
            <a:r>
              <a:rPr lang="fr-CA" dirty="0" smtClean="0"/>
              <a:t> the model</a:t>
            </a:r>
          </a:p>
          <a:p>
            <a:pPr lvl="1"/>
            <a:r>
              <a:rPr lang="fr-CA" dirty="0" smtClean="0"/>
              <a:t>For </a:t>
            </a:r>
            <a:r>
              <a:rPr lang="fr-CA" dirty="0" err="1" smtClean="0"/>
              <a:t>yourself</a:t>
            </a:r>
            <a:r>
              <a:rPr lang="fr-CA" dirty="0" smtClean="0"/>
              <a:t> </a:t>
            </a:r>
            <a:r>
              <a:rPr lang="fr-CA" dirty="0" err="1" smtClean="0"/>
              <a:t>now</a:t>
            </a:r>
            <a:r>
              <a:rPr lang="fr-CA" dirty="0"/>
              <a:t> </a:t>
            </a:r>
            <a:r>
              <a:rPr lang="fr-CA" dirty="0" smtClean="0"/>
              <a:t>and </a:t>
            </a:r>
            <a:r>
              <a:rPr lang="fr-CA" dirty="0" err="1" smtClean="0"/>
              <a:t>later</a:t>
            </a:r>
            <a:r>
              <a:rPr lang="fr-CA" dirty="0" smtClean="0"/>
              <a:t> and for future </a:t>
            </a:r>
            <a:r>
              <a:rPr lang="fr-CA" dirty="0" err="1" smtClean="0"/>
              <a:t>users</a:t>
            </a:r>
            <a:endParaRPr lang="fr-CA" dirty="0" smtClean="0"/>
          </a:p>
          <a:p>
            <a:r>
              <a:rPr lang="fr-CA" dirty="0" err="1" smtClean="0"/>
              <a:t>Helps</a:t>
            </a:r>
            <a:r>
              <a:rPr lang="fr-CA" dirty="0" smtClean="0"/>
              <a:t> to code</a:t>
            </a:r>
          </a:p>
          <a:p>
            <a:pPr lvl="1"/>
            <a:r>
              <a:rPr lang="fr-CA" dirty="0" err="1" smtClean="0"/>
              <a:t>Usually</a:t>
            </a:r>
            <a:r>
              <a:rPr lang="fr-CA" dirty="0" smtClean="0"/>
              <a:t> code blocks are </a:t>
            </a:r>
            <a:r>
              <a:rPr lang="fr-CA" dirty="0" err="1" smtClean="0"/>
              <a:t>similar</a:t>
            </a:r>
            <a:r>
              <a:rPr lang="fr-CA" dirty="0" smtClean="0"/>
              <a:t> to </a:t>
            </a:r>
            <a:r>
              <a:rPr lang="fr-CA" dirty="0" err="1" smtClean="0"/>
              <a:t>diagram</a:t>
            </a:r>
            <a:r>
              <a:rPr lang="fr-CA" dirty="0" smtClean="0"/>
              <a:t> blocks</a:t>
            </a:r>
          </a:p>
          <a:p>
            <a:r>
              <a:rPr lang="fr-CA" dirty="0" err="1" smtClean="0"/>
              <a:t>Helps</a:t>
            </a:r>
            <a:r>
              <a:rPr lang="fr-CA" dirty="0" smtClean="0"/>
              <a:t> for </a:t>
            </a:r>
            <a:r>
              <a:rPr lang="fr-CA" dirty="0" err="1" smtClean="0"/>
              <a:t>later</a:t>
            </a:r>
            <a:r>
              <a:rPr lang="fr-CA" dirty="0" smtClean="0"/>
              <a:t> modifications</a:t>
            </a:r>
          </a:p>
          <a:p>
            <a:r>
              <a:rPr lang="fr-CA" dirty="0" err="1" smtClean="0"/>
              <a:t>Helps</a:t>
            </a:r>
            <a:r>
              <a:rPr lang="fr-CA" dirty="0" smtClean="0"/>
              <a:t> to </a:t>
            </a:r>
            <a:r>
              <a:rPr lang="fr-CA" dirty="0" err="1" smtClean="0"/>
              <a:t>write</a:t>
            </a:r>
            <a:r>
              <a:rPr lang="fr-CA" dirty="0" smtClean="0"/>
              <a:t> the ODD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484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577328"/>
            <a:ext cx="9122275" cy="1320800"/>
          </a:xfrm>
        </p:spPr>
        <p:txBody>
          <a:bodyPr/>
          <a:lstStyle/>
          <a:p>
            <a:r>
              <a:rPr lang="en-US" dirty="0"/>
              <a:t>Overview, Design concepts, and Details </a:t>
            </a:r>
            <a:r>
              <a:rPr lang="en-US" dirty="0" smtClean="0"/>
              <a:t>(ODD)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921" t="34323" r="75860" b="25771"/>
          <a:stretch/>
        </p:blipFill>
        <p:spPr>
          <a:xfrm>
            <a:off x="2447919" y="1985322"/>
            <a:ext cx="3488729" cy="47760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Grimm et al., 2010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58348" t="34538" r="23759" b="25556"/>
          <a:stretch/>
        </p:blipFill>
        <p:spPr>
          <a:xfrm>
            <a:off x="5244908" y="2006838"/>
            <a:ext cx="3426508" cy="47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70515" cy="1320800"/>
          </a:xfrm>
        </p:spPr>
        <p:txBody>
          <a:bodyPr/>
          <a:lstStyle/>
          <a:p>
            <a:r>
              <a:rPr lang="en-US" dirty="0"/>
              <a:t>Overview, Design concepts, and Details (ODD)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« Official » format to </a:t>
            </a:r>
            <a:r>
              <a:rPr lang="fr-CA" dirty="0" err="1" smtClean="0"/>
              <a:t>present</a:t>
            </a:r>
            <a:r>
              <a:rPr lang="fr-CA" dirty="0" smtClean="0"/>
              <a:t> </a:t>
            </a:r>
            <a:r>
              <a:rPr lang="fr-CA" dirty="0" err="1" smtClean="0"/>
              <a:t>IBMs</a:t>
            </a:r>
            <a:r>
              <a:rPr lang="fr-CA" dirty="0" smtClean="0"/>
              <a:t> in </a:t>
            </a:r>
            <a:r>
              <a:rPr lang="fr-CA" dirty="0" err="1" smtClean="0"/>
              <a:t>scientific</a:t>
            </a:r>
            <a:r>
              <a:rPr lang="fr-CA" dirty="0" smtClean="0"/>
              <a:t> </a:t>
            </a:r>
            <a:r>
              <a:rPr lang="fr-CA" dirty="0" err="1" smtClean="0"/>
              <a:t>paper</a:t>
            </a:r>
            <a:endParaRPr lang="fr-CA" dirty="0" smtClean="0"/>
          </a:p>
          <a:p>
            <a:pPr lvl="1"/>
            <a:r>
              <a:rPr lang="fr-CA" dirty="0"/>
              <a:t>Short or </a:t>
            </a:r>
            <a:r>
              <a:rPr lang="fr-CA" dirty="0" err="1"/>
              <a:t>summarized</a:t>
            </a:r>
            <a:r>
              <a:rPr lang="fr-CA" dirty="0"/>
              <a:t> ODD in </a:t>
            </a:r>
            <a:r>
              <a:rPr lang="fr-CA" dirty="0" err="1"/>
              <a:t>Methods</a:t>
            </a:r>
            <a:endParaRPr lang="fr-CA" dirty="0"/>
          </a:p>
          <a:p>
            <a:pPr lvl="1"/>
            <a:r>
              <a:rPr lang="fr-CA" dirty="0" smtClean="0"/>
              <a:t>Full ODD in </a:t>
            </a:r>
            <a:r>
              <a:rPr lang="fr-CA" dirty="0" err="1" smtClean="0"/>
              <a:t>Appendix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long</a:t>
            </a:r>
          </a:p>
          <a:p>
            <a:r>
              <a:rPr lang="fr-CA" smtClean="0"/>
              <a:t>Helps </a:t>
            </a:r>
            <a:r>
              <a:rPr lang="fr-CA" dirty="0"/>
              <a:t>to </a:t>
            </a:r>
            <a:r>
              <a:rPr lang="fr-CA" dirty="0" err="1"/>
              <a:t>describe</a:t>
            </a:r>
            <a:r>
              <a:rPr lang="fr-CA" dirty="0"/>
              <a:t>, </a:t>
            </a:r>
            <a:r>
              <a:rPr lang="fr-CA" dirty="0" err="1"/>
              <a:t>explain</a:t>
            </a:r>
            <a:r>
              <a:rPr lang="fr-CA" dirty="0"/>
              <a:t> and </a:t>
            </a:r>
            <a:r>
              <a:rPr lang="fr-CA" dirty="0" err="1"/>
              <a:t>understand</a:t>
            </a:r>
            <a:r>
              <a:rPr lang="fr-CA" dirty="0"/>
              <a:t> the </a:t>
            </a:r>
            <a:r>
              <a:rPr lang="fr-CA" dirty="0" smtClean="0"/>
              <a:t>model</a:t>
            </a:r>
          </a:p>
          <a:p>
            <a:pPr lvl="1"/>
            <a:r>
              <a:rPr lang="fr-CA" dirty="0" err="1" smtClean="0"/>
              <a:t>Appreciated</a:t>
            </a:r>
            <a:r>
              <a:rPr lang="fr-CA" dirty="0" smtClean="0"/>
              <a:t> by the </a:t>
            </a:r>
            <a:r>
              <a:rPr lang="fr-CA" dirty="0" err="1" smtClean="0"/>
              <a:t>readers</a:t>
            </a:r>
            <a:r>
              <a:rPr lang="fr-CA" dirty="0" smtClean="0"/>
              <a:t> and IBM </a:t>
            </a:r>
            <a:r>
              <a:rPr lang="fr-CA" dirty="0" err="1" smtClean="0"/>
              <a:t>community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9416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ODD</a:t>
            </a:r>
          </a:p>
          <a:p>
            <a:pPr>
              <a:spcBef>
                <a:spcPts val="0"/>
              </a:spcBef>
            </a:pPr>
            <a:r>
              <a:rPr lang="pt-BR" dirty="0"/>
              <a:t>Grimm V et al. 2006. A standard protocol for describing individual-based and agent-based models. Ecological Modelling 198:115–126. </a:t>
            </a:r>
          </a:p>
          <a:p>
            <a:pPr>
              <a:spcBef>
                <a:spcPts val="0"/>
              </a:spcBef>
            </a:pPr>
            <a:r>
              <a:rPr lang="pt-BR" dirty="0"/>
              <a:t>Grimm V, Berger U, DeAngelis DL, Polhill JG, Giske J, Railsback SF. 2010. The ODD protocol: A review and first update. Ecological Modelling 221:2760–2768. </a:t>
            </a:r>
            <a:endParaRPr lang="pt-BR" dirty="0" smtClean="0"/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75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2005</TotalTime>
  <Words>217</Words>
  <Application>Microsoft Office PowerPoint</Application>
  <PresentationFormat>Grand écran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Facette</vt:lpstr>
      <vt:lpstr>Individual-based models &amp; Spatially explicit individual-based models with NetLogoR</vt:lpstr>
      <vt:lpstr>Presenting IBMs</vt:lpstr>
      <vt:lpstr>The importance of the diagram</vt:lpstr>
      <vt:lpstr>The importance of the diagram</vt:lpstr>
      <vt:lpstr>The importance of the diagram</vt:lpstr>
      <vt:lpstr>Overview, Design concepts, and Details (ODD)</vt:lpstr>
      <vt:lpstr>Overview, Design concepts, and Details (ODD)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Sarah BAUDUIN</cp:lastModifiedBy>
  <cp:revision>166</cp:revision>
  <dcterms:created xsi:type="dcterms:W3CDTF">2020-11-20T15:15:45Z</dcterms:created>
  <dcterms:modified xsi:type="dcterms:W3CDTF">2022-03-18T10:19:20Z</dcterms:modified>
</cp:coreProperties>
</file>