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33" r:id="rId3"/>
    <p:sldId id="347" r:id="rId4"/>
    <p:sldId id="525" r:id="rId5"/>
    <p:sldId id="524" r:id="rId6"/>
    <p:sldId id="526" r:id="rId7"/>
    <p:sldId id="52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-96" y="-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-17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3265" y="1850316"/>
            <a:ext cx="10412963" cy="2395363"/>
          </a:xfrm>
        </p:spPr>
        <p:txBody>
          <a:bodyPr/>
          <a:lstStyle/>
          <a:p>
            <a:pPr algn="ctr"/>
            <a:r>
              <a:rPr lang="en-US" sz="4000" dirty="0" smtClean="0"/>
              <a:t>Individual-based models &amp;</a:t>
            </a:r>
            <a:br>
              <a:rPr lang="en-US" sz="4000" dirty="0" smtClean="0"/>
            </a:br>
            <a:r>
              <a:rPr lang="en-US" sz="4000" dirty="0" smtClean="0"/>
              <a:t>Spatially explicit individual-based models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 err="1"/>
              <a:t>NetLogoR</a:t>
            </a:r>
            <a:endParaRPr lang="fr-CA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3265" y="5761101"/>
            <a:ext cx="10412963" cy="1096899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CA" b="1" dirty="0" smtClean="0"/>
              <a:t>Sarah</a:t>
            </a:r>
            <a:r>
              <a:rPr lang="fr-CA" b="1" dirty="0"/>
              <a:t> </a:t>
            </a:r>
            <a:r>
              <a:rPr lang="fr-CA" b="1" dirty="0" err="1" smtClean="0"/>
              <a:t>Bauduin</a:t>
            </a:r>
            <a:r>
              <a:rPr lang="fr-CA" b="1" dirty="0" smtClean="0"/>
              <a:t> -</a:t>
            </a:r>
            <a:r>
              <a:rPr lang="fr-CA" dirty="0" smtClean="0"/>
              <a:t> Chargée de recherche à l’OFB</a:t>
            </a:r>
          </a:p>
          <a:p>
            <a:pPr algn="ctr">
              <a:spcBef>
                <a:spcPts val="0"/>
              </a:spcBef>
            </a:pPr>
            <a:r>
              <a:rPr lang="fr-CA" dirty="0" smtClean="0"/>
              <a:t>Équipe Loup-Lynx, </a:t>
            </a:r>
            <a:r>
              <a:rPr lang="fr-FR" dirty="0"/>
              <a:t>Unité Prédateurs Animaux Déprédateurs et Exotiques</a:t>
            </a:r>
            <a:endParaRPr lang="fr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22662" r="22503"/>
          <a:stretch/>
        </p:blipFill>
        <p:spPr>
          <a:xfrm>
            <a:off x="233265" y="5390388"/>
            <a:ext cx="1073020" cy="1467611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7412020" y="544156"/>
            <a:ext cx="47799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fr-CA" b="1" dirty="0" smtClean="0"/>
              <a:t>21-22 Juin 2021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209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9760" y="2047178"/>
            <a:ext cx="9262872" cy="1646302"/>
          </a:xfrm>
        </p:spPr>
        <p:txBody>
          <a:bodyPr/>
          <a:lstStyle/>
          <a:p>
            <a:pPr algn="ctr"/>
            <a:r>
              <a:rPr lang="en-US" dirty="0" smtClean="0"/>
              <a:t>Now it’s your turn!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275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</a:t>
            </a:r>
            <a:r>
              <a:rPr lang="fr-CA" dirty="0" smtClean="0"/>
              <a:t> 1/3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8033" y="1660550"/>
            <a:ext cx="10238268" cy="5197449"/>
          </a:xfrm>
        </p:spPr>
        <p:txBody>
          <a:bodyPr>
            <a:normAutofit lnSpcReduction="10000"/>
          </a:bodyPr>
          <a:lstStyle/>
          <a:p>
            <a:r>
              <a:rPr lang="fr-CA" dirty="0" err="1" smtClean="0"/>
              <a:t>Create</a:t>
            </a:r>
            <a:r>
              <a:rPr lang="fr-CA" dirty="0" smtClean="0"/>
              <a:t> a population of </a:t>
            </a:r>
            <a:r>
              <a:rPr lang="fr-CA" dirty="0" err="1" smtClean="0"/>
              <a:t>moving</a:t>
            </a:r>
            <a:r>
              <a:rPr lang="fr-CA" dirty="0" smtClean="0"/>
              <a:t> </a:t>
            </a:r>
            <a:r>
              <a:rPr lang="fr-CA" dirty="0" err="1" smtClean="0"/>
              <a:t>individuals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males and </a:t>
            </a:r>
            <a:r>
              <a:rPr lang="fr-CA" dirty="0" err="1" smtClean="0"/>
              <a:t>females</a:t>
            </a:r>
            <a:r>
              <a:rPr lang="fr-CA" dirty="0" smtClean="0"/>
              <a:t> have a </a:t>
            </a:r>
            <a:r>
              <a:rPr lang="fr-CA" dirty="0" err="1" smtClean="0"/>
              <a:t>different</a:t>
            </a:r>
            <a:r>
              <a:rPr lang="fr-CA" dirty="0" smtClean="0"/>
              <a:t> </a:t>
            </a:r>
            <a:r>
              <a:rPr lang="fr-CA" dirty="0" err="1" smtClean="0"/>
              <a:t>movement</a:t>
            </a:r>
            <a:r>
              <a:rPr lang="fr-CA" dirty="0" smtClean="0"/>
              <a:t> pattern</a:t>
            </a:r>
          </a:p>
          <a:p>
            <a:pPr lvl="1"/>
            <a:r>
              <a:rPr lang="fr-CA" dirty="0" err="1" smtClean="0"/>
              <a:t>Create</a:t>
            </a:r>
            <a:r>
              <a:rPr lang="fr-CA" dirty="0" smtClean="0"/>
              <a:t> a world of 10 x 10 patches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random</a:t>
            </a:r>
            <a:r>
              <a:rPr lang="fr-CA" dirty="0" smtClean="0"/>
              <a:t> values on </a:t>
            </a:r>
            <a:r>
              <a:rPr lang="fr-CA" dirty="0" err="1" smtClean="0"/>
              <a:t>each</a:t>
            </a:r>
            <a:r>
              <a:rPr lang="fr-CA" dirty="0" smtClean="0"/>
              <a:t> </a:t>
            </a:r>
            <a:r>
              <a:rPr lang="fr-CA" dirty="0" smtClean="0"/>
              <a:t>patch </a:t>
            </a:r>
            <a:r>
              <a:rPr lang="fr-CA" dirty="0" err="1" smtClean="0"/>
              <a:t>between</a:t>
            </a:r>
            <a:r>
              <a:rPr lang="fr-CA" dirty="0" smtClean="0"/>
              <a:t> 0 and 1</a:t>
            </a:r>
            <a:endParaRPr lang="fr-CA" dirty="0" smtClean="0"/>
          </a:p>
          <a:p>
            <a:pPr lvl="1"/>
            <a:r>
              <a:rPr lang="fr-CA" dirty="0" err="1" smtClean="0"/>
              <a:t>Create</a:t>
            </a:r>
            <a:r>
              <a:rPr lang="fr-CA" dirty="0" smtClean="0"/>
              <a:t> a population </a:t>
            </a:r>
            <a:r>
              <a:rPr lang="fr-CA" dirty="0" err="1" smtClean="0"/>
              <a:t>with</a:t>
            </a:r>
            <a:r>
              <a:rPr lang="fr-CA" dirty="0" smtClean="0"/>
              <a:t> 15 males and 15 </a:t>
            </a:r>
            <a:r>
              <a:rPr lang="fr-CA" dirty="0" err="1" smtClean="0"/>
              <a:t>females</a:t>
            </a:r>
            <a:endParaRPr lang="fr-CA" dirty="0" smtClean="0"/>
          </a:p>
          <a:p>
            <a:pPr lvl="2"/>
            <a:r>
              <a:rPr lang="fr-CA" dirty="0" err="1" smtClean="0"/>
              <a:t>Random</a:t>
            </a:r>
            <a:r>
              <a:rPr lang="fr-CA" dirty="0"/>
              <a:t> </a:t>
            </a:r>
            <a:r>
              <a:rPr lang="fr-CA" dirty="0" smtClean="0"/>
              <a:t>locations </a:t>
            </a:r>
            <a:r>
              <a:rPr lang="fr-CA" dirty="0" err="1" smtClean="0"/>
              <a:t>using</a:t>
            </a:r>
            <a:r>
              <a:rPr lang="fr-CA" dirty="0" smtClean="0"/>
              <a:t> </a:t>
            </a:r>
            <a:r>
              <a:rPr lang="fr-CA" dirty="0" err="1" smtClean="0"/>
              <a:t>randomXYcor</a:t>
            </a:r>
            <a:r>
              <a:rPr lang="fr-CA" dirty="0" smtClean="0"/>
              <a:t>()</a:t>
            </a:r>
            <a:endParaRPr lang="fr-CA" dirty="0" smtClean="0"/>
          </a:p>
          <a:p>
            <a:pPr lvl="2"/>
            <a:r>
              <a:rPr lang="fr-CA" dirty="0" err="1" smtClean="0"/>
              <a:t>Color</a:t>
            </a:r>
            <a:r>
              <a:rPr lang="fr-CA" dirty="0" smtClean="0"/>
              <a:t> of males </a:t>
            </a:r>
            <a:r>
              <a:rPr lang="fr-CA" dirty="0"/>
              <a:t>= </a:t>
            </a:r>
            <a:r>
              <a:rPr lang="fr-CA" dirty="0" err="1"/>
              <a:t>red</a:t>
            </a:r>
            <a:r>
              <a:rPr lang="fr-CA" dirty="0"/>
              <a:t>, </a:t>
            </a:r>
            <a:r>
              <a:rPr lang="fr-CA" dirty="0" err="1" smtClean="0"/>
              <a:t>color</a:t>
            </a:r>
            <a:r>
              <a:rPr lang="fr-CA" dirty="0" smtClean="0"/>
              <a:t> of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/>
              <a:t>= </a:t>
            </a:r>
            <a:r>
              <a:rPr lang="fr-CA" dirty="0" smtClean="0"/>
              <a:t>black</a:t>
            </a:r>
          </a:p>
          <a:p>
            <a:pPr lvl="1"/>
            <a:r>
              <a:rPr lang="fr-CA" dirty="0" err="1" smtClean="0"/>
              <a:t>Define</a:t>
            </a:r>
            <a:r>
              <a:rPr lang="fr-CA" dirty="0" smtClean="0"/>
              <a:t> 2 </a:t>
            </a:r>
            <a:r>
              <a:rPr lang="fr-CA" dirty="0" err="1" smtClean="0"/>
              <a:t>movement</a:t>
            </a:r>
            <a:r>
              <a:rPr lang="fr-CA" dirty="0" smtClean="0"/>
              <a:t> patterns/</a:t>
            </a:r>
            <a:r>
              <a:rPr lang="fr-CA" dirty="0" err="1" smtClean="0"/>
              <a:t>functions</a:t>
            </a:r>
            <a:endParaRPr lang="fr-CA" dirty="0" smtClean="0"/>
          </a:p>
          <a:p>
            <a:pPr lvl="2"/>
            <a:r>
              <a:rPr lang="fr-CA" dirty="0" err="1" smtClean="0"/>
              <a:t>Movement</a:t>
            </a:r>
            <a:r>
              <a:rPr lang="fr-CA" dirty="0" smtClean="0"/>
              <a:t> of </a:t>
            </a:r>
            <a:r>
              <a:rPr lang="fr-CA" dirty="0" err="1" smtClean="0"/>
              <a:t>females</a:t>
            </a:r>
            <a:r>
              <a:rPr lang="fr-CA" dirty="0" smtClean="0"/>
              <a:t>: in an </a:t>
            </a:r>
            <a:r>
              <a:rPr lang="fr-CA" dirty="0" err="1" smtClean="0"/>
              <a:t>random</a:t>
            </a:r>
            <a:r>
              <a:rPr lang="fr-CA" dirty="0" smtClean="0"/>
              <a:t> direction, move 2 patches at the time, in a </a:t>
            </a:r>
            <a:r>
              <a:rPr lang="fr-CA" dirty="0" err="1" smtClean="0"/>
              <a:t>wrapped</a:t>
            </a:r>
            <a:r>
              <a:rPr lang="fr-CA" dirty="0" smtClean="0"/>
              <a:t> world</a:t>
            </a:r>
          </a:p>
          <a:p>
            <a:pPr lvl="2"/>
            <a:r>
              <a:rPr lang="fr-CA" dirty="0" err="1" smtClean="0"/>
              <a:t>Movement</a:t>
            </a:r>
            <a:r>
              <a:rPr lang="fr-CA" dirty="0" smtClean="0"/>
              <a:t> of males: move to one of the 8 </a:t>
            </a:r>
            <a:r>
              <a:rPr lang="fr-CA" dirty="0" err="1" smtClean="0"/>
              <a:t>neighboring</a:t>
            </a:r>
            <a:r>
              <a:rPr lang="fr-CA" dirty="0" smtClean="0"/>
              <a:t>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</a:t>
            </a:r>
            <a:r>
              <a:rPr lang="fr-CA" dirty="0" err="1" smtClean="0"/>
              <a:t>there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a </a:t>
            </a:r>
            <a:r>
              <a:rPr lang="fr-CA" dirty="0" err="1" smtClean="0"/>
              <a:t>female</a:t>
            </a:r>
            <a:r>
              <a:rPr lang="fr-CA" dirty="0" smtClean="0"/>
              <a:t> on </a:t>
            </a:r>
            <a:r>
              <a:rPr lang="fr-CA" dirty="0" err="1" smtClean="0"/>
              <a:t>it</a:t>
            </a:r>
            <a:r>
              <a:rPr lang="fr-CA" dirty="0" smtClean="0"/>
              <a:t>, </a:t>
            </a:r>
            <a:r>
              <a:rPr lang="fr-CA" dirty="0" err="1" smtClean="0"/>
              <a:t>otherwise</a:t>
            </a:r>
            <a:r>
              <a:rPr lang="fr-CA" dirty="0" smtClean="0"/>
              <a:t> on of the 8 </a:t>
            </a:r>
            <a:r>
              <a:rPr lang="fr-CA" dirty="0" err="1" smtClean="0"/>
              <a:t>neighboring</a:t>
            </a:r>
            <a:r>
              <a:rPr lang="fr-CA" dirty="0" smtClean="0"/>
              <a:t>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randomly</a:t>
            </a:r>
            <a:endParaRPr lang="fr-CA" dirty="0" smtClean="0"/>
          </a:p>
          <a:p>
            <a:pPr lvl="3"/>
            <a:r>
              <a:rPr lang="fr-CA" dirty="0" err="1" smtClean="0"/>
              <a:t>What</a:t>
            </a:r>
            <a:r>
              <a:rPr lang="fr-CA" dirty="0" smtClean="0"/>
              <a:t> are the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around</a:t>
            </a:r>
            <a:r>
              <a:rPr lang="fr-CA" dirty="0" smtClean="0"/>
              <a:t> the </a:t>
            </a:r>
            <a:r>
              <a:rPr lang="fr-CA" dirty="0" err="1" smtClean="0"/>
              <a:t>individuals</a:t>
            </a:r>
            <a:r>
              <a:rPr lang="fr-CA" dirty="0" smtClean="0"/>
              <a:t> ?</a:t>
            </a:r>
          </a:p>
          <a:p>
            <a:pPr lvl="3"/>
            <a:r>
              <a:rPr lang="fr-CA" dirty="0" smtClean="0"/>
              <a:t>On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there</a:t>
            </a:r>
            <a:r>
              <a:rPr lang="fr-CA" dirty="0" smtClean="0"/>
              <a:t> are </a:t>
            </a:r>
            <a:r>
              <a:rPr lang="fr-CA" dirty="0" err="1" smtClean="0"/>
              <a:t>females</a:t>
            </a:r>
            <a:r>
              <a:rPr lang="fr-CA" dirty="0" smtClean="0"/>
              <a:t> ?</a:t>
            </a:r>
          </a:p>
          <a:p>
            <a:pPr lvl="4"/>
            <a:r>
              <a:rPr lang="fr-CA" dirty="0" smtClean="0"/>
              <a:t>If </a:t>
            </a:r>
            <a:r>
              <a:rPr lang="fr-CA" dirty="0" err="1" smtClean="0"/>
              <a:t>there</a:t>
            </a:r>
            <a:r>
              <a:rPr lang="fr-CA" dirty="0" smtClean="0"/>
              <a:t> are </a:t>
            </a:r>
            <a:r>
              <a:rPr lang="fr-CA" dirty="0" err="1" smtClean="0"/>
              <a:t>several</a:t>
            </a:r>
            <a:r>
              <a:rPr lang="fr-CA" dirty="0" smtClean="0"/>
              <a:t>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females</a:t>
            </a:r>
            <a:r>
              <a:rPr lang="fr-CA" dirty="0" smtClean="0"/>
              <a:t> on </a:t>
            </a:r>
            <a:r>
              <a:rPr lang="fr-CA" dirty="0" err="1" smtClean="0"/>
              <a:t>it</a:t>
            </a:r>
            <a:r>
              <a:rPr lang="fr-CA" dirty="0" smtClean="0"/>
              <a:t>, </a:t>
            </a:r>
            <a:r>
              <a:rPr lang="fr-CA" dirty="0" err="1" smtClean="0"/>
              <a:t>choose</a:t>
            </a:r>
            <a:r>
              <a:rPr lang="fr-CA" dirty="0" smtClean="0"/>
              <a:t> one </a:t>
            </a:r>
            <a:r>
              <a:rPr lang="fr-CA" dirty="0" err="1" smtClean="0"/>
              <a:t>cell</a:t>
            </a:r>
            <a:r>
              <a:rPr lang="fr-CA" dirty="0" smtClean="0"/>
              <a:t> </a:t>
            </a:r>
            <a:r>
              <a:rPr lang="fr-CA" dirty="0" err="1" smtClean="0"/>
              <a:t>among</a:t>
            </a:r>
            <a:r>
              <a:rPr lang="fr-CA" dirty="0" smtClean="0"/>
              <a:t> </a:t>
            </a:r>
            <a:r>
              <a:rPr lang="fr-CA" dirty="0" err="1" smtClean="0"/>
              <a:t>these</a:t>
            </a:r>
            <a:r>
              <a:rPr lang="fr-CA" dirty="0" smtClean="0"/>
              <a:t> </a:t>
            </a:r>
            <a:r>
              <a:rPr lang="fr-CA" dirty="0" err="1" smtClean="0"/>
              <a:t>ones</a:t>
            </a:r>
            <a:r>
              <a:rPr lang="fr-CA" dirty="0" smtClean="0"/>
              <a:t> </a:t>
            </a:r>
            <a:r>
              <a:rPr lang="fr-CA" dirty="0" err="1" smtClean="0"/>
              <a:t>randomly</a:t>
            </a:r>
            <a:endParaRPr lang="fr-CA" dirty="0"/>
          </a:p>
          <a:p>
            <a:pPr lvl="4"/>
            <a:r>
              <a:rPr lang="fr-CA" dirty="0" smtClean="0"/>
              <a:t>If </a:t>
            </a:r>
            <a:r>
              <a:rPr lang="fr-CA" dirty="0" err="1" smtClean="0"/>
              <a:t>there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one </a:t>
            </a:r>
            <a:r>
              <a:rPr lang="fr-CA" dirty="0" err="1" smtClean="0"/>
              <a:t>cell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female</a:t>
            </a:r>
            <a:r>
              <a:rPr lang="fr-CA" dirty="0" smtClean="0"/>
              <a:t>(s) on </a:t>
            </a:r>
            <a:r>
              <a:rPr lang="fr-CA" dirty="0" err="1" smtClean="0"/>
              <a:t>it</a:t>
            </a:r>
            <a:r>
              <a:rPr lang="fr-CA" dirty="0" smtClean="0"/>
              <a:t>, </a:t>
            </a:r>
            <a:r>
              <a:rPr lang="fr-CA" dirty="0" err="1" smtClean="0"/>
              <a:t>choose</a:t>
            </a:r>
            <a:r>
              <a:rPr lang="fr-CA" dirty="0" smtClean="0"/>
              <a:t> </a:t>
            </a:r>
            <a:r>
              <a:rPr lang="fr-CA" dirty="0" err="1" smtClean="0"/>
              <a:t>this</a:t>
            </a:r>
            <a:r>
              <a:rPr lang="fr-CA" dirty="0" smtClean="0"/>
              <a:t> </a:t>
            </a:r>
            <a:r>
              <a:rPr lang="fr-CA" dirty="0" err="1" smtClean="0"/>
              <a:t>cell</a:t>
            </a:r>
            <a:endParaRPr lang="fr-CA" dirty="0" smtClean="0"/>
          </a:p>
          <a:p>
            <a:pPr lvl="4"/>
            <a:r>
              <a:rPr lang="fr-CA" dirty="0" smtClean="0"/>
              <a:t>If </a:t>
            </a:r>
            <a:r>
              <a:rPr lang="fr-CA" dirty="0" err="1" smtClean="0"/>
              <a:t>there</a:t>
            </a:r>
            <a:r>
              <a:rPr lang="fr-CA" dirty="0" smtClean="0"/>
              <a:t> are no </a:t>
            </a:r>
            <a:r>
              <a:rPr lang="fr-CA" dirty="0" err="1" smtClean="0"/>
              <a:t>females</a:t>
            </a:r>
            <a:r>
              <a:rPr lang="fr-CA" dirty="0" smtClean="0"/>
              <a:t> on the </a:t>
            </a:r>
            <a:r>
              <a:rPr lang="fr-CA" dirty="0" err="1" smtClean="0"/>
              <a:t>cells</a:t>
            </a:r>
            <a:r>
              <a:rPr lang="fr-CA" dirty="0" smtClean="0"/>
              <a:t> </a:t>
            </a:r>
            <a:r>
              <a:rPr lang="fr-CA" dirty="0" err="1" smtClean="0"/>
              <a:t>around</a:t>
            </a:r>
            <a:r>
              <a:rPr lang="fr-CA" dirty="0" smtClean="0"/>
              <a:t>, </a:t>
            </a:r>
            <a:r>
              <a:rPr lang="fr-CA" dirty="0" err="1" smtClean="0"/>
              <a:t>choose</a:t>
            </a:r>
            <a:r>
              <a:rPr lang="fr-CA" dirty="0" smtClean="0"/>
              <a:t> one </a:t>
            </a:r>
            <a:r>
              <a:rPr lang="fr-CA" dirty="0" err="1" smtClean="0"/>
              <a:t>cell</a:t>
            </a:r>
            <a:r>
              <a:rPr lang="fr-CA" dirty="0" smtClean="0"/>
              <a:t> </a:t>
            </a:r>
            <a:r>
              <a:rPr lang="fr-CA" dirty="0" err="1" smtClean="0"/>
              <a:t>randomly</a:t>
            </a:r>
            <a:endParaRPr lang="fr-CA" dirty="0" smtClean="0"/>
          </a:p>
          <a:p>
            <a:pPr lvl="1"/>
            <a:r>
              <a:rPr lang="fr-CA" dirty="0" err="1" smtClean="0"/>
              <a:t>Create</a:t>
            </a:r>
            <a:r>
              <a:rPr lang="fr-CA" dirty="0" smtClean="0"/>
              <a:t> a </a:t>
            </a:r>
            <a:r>
              <a:rPr lang="fr-CA" dirty="0" err="1" smtClean="0"/>
              <a:t>loop</a:t>
            </a:r>
            <a:r>
              <a:rPr lang="fr-CA" dirty="0" smtClean="0"/>
              <a:t> of 20 times </a:t>
            </a:r>
            <a:r>
              <a:rPr lang="fr-CA" dirty="0" err="1" smtClean="0"/>
              <a:t>steps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all </a:t>
            </a:r>
            <a:r>
              <a:rPr lang="fr-CA" dirty="0" err="1" smtClean="0"/>
              <a:t>females</a:t>
            </a:r>
            <a:r>
              <a:rPr lang="fr-CA" dirty="0" smtClean="0"/>
              <a:t> move first </a:t>
            </a:r>
            <a:r>
              <a:rPr lang="fr-CA" dirty="0" err="1" smtClean="0"/>
              <a:t>then</a:t>
            </a:r>
            <a:r>
              <a:rPr lang="fr-CA" dirty="0" smtClean="0"/>
              <a:t> all the males</a:t>
            </a:r>
          </a:p>
        </p:txBody>
      </p:sp>
    </p:spTree>
    <p:extLst>
      <p:ext uri="{BB962C8B-B14F-4D97-AF65-F5344CB8AC3E}">
        <p14:creationId xmlns:p14="http://schemas.microsoft.com/office/powerpoint/2010/main" val="19233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</a:t>
            </a:r>
            <a:r>
              <a:rPr lang="fr-CA" dirty="0" smtClean="0"/>
              <a:t> 2/3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8033" y="1733702"/>
            <a:ext cx="10238268" cy="5124297"/>
          </a:xfrm>
        </p:spPr>
        <p:txBody>
          <a:bodyPr>
            <a:normAutofit/>
          </a:bodyPr>
          <a:lstStyle/>
          <a:p>
            <a:r>
              <a:rPr lang="fr-CA" dirty="0" err="1" smtClean="0"/>
              <a:t>Make</a:t>
            </a:r>
            <a:r>
              <a:rPr lang="fr-CA" dirty="0" smtClean="0"/>
              <a:t> reproduction </a:t>
            </a:r>
            <a:r>
              <a:rPr lang="fr-CA" dirty="0" err="1" smtClean="0"/>
              <a:t>happens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a male </a:t>
            </a:r>
            <a:r>
              <a:rPr lang="fr-CA" dirty="0" err="1" smtClean="0"/>
              <a:t>meets</a:t>
            </a:r>
            <a:r>
              <a:rPr lang="fr-CA" dirty="0" smtClean="0"/>
              <a:t> a </a:t>
            </a:r>
            <a:r>
              <a:rPr lang="fr-CA" dirty="0" err="1" smtClean="0"/>
              <a:t>female</a:t>
            </a:r>
            <a:r>
              <a:rPr lang="fr-CA" dirty="0" smtClean="0"/>
              <a:t>, </a:t>
            </a:r>
            <a:r>
              <a:rPr lang="fr-CA" dirty="0" err="1" smtClean="0"/>
              <a:t>with</a:t>
            </a:r>
            <a:r>
              <a:rPr lang="fr-CA" dirty="0" smtClean="0"/>
              <a:t> the production of one </a:t>
            </a:r>
            <a:r>
              <a:rPr lang="fr-CA" dirty="0" err="1" smtClean="0"/>
              <a:t>offspring</a:t>
            </a:r>
            <a:endParaRPr lang="fr-CA" dirty="0"/>
          </a:p>
          <a:p>
            <a:pPr lvl="1"/>
            <a:r>
              <a:rPr lang="fr-CA" dirty="0" err="1" smtClean="0"/>
              <a:t>Define</a:t>
            </a:r>
            <a:r>
              <a:rPr lang="fr-CA" dirty="0" smtClean="0"/>
              <a:t> a reproduction </a:t>
            </a:r>
            <a:r>
              <a:rPr lang="fr-CA" dirty="0" err="1" smtClean="0"/>
              <a:t>function</a:t>
            </a:r>
            <a:r>
              <a:rPr lang="fr-CA" dirty="0" smtClean="0"/>
              <a:t> </a:t>
            </a:r>
            <a:r>
              <a:rPr lang="fr-CA" dirty="0" err="1" smtClean="0"/>
              <a:t>where</a:t>
            </a:r>
            <a:r>
              <a:rPr lang="fr-CA" dirty="0" smtClean="0"/>
              <a:t> all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err="1" smtClean="0"/>
              <a:t>produce</a:t>
            </a:r>
            <a:r>
              <a:rPr lang="fr-CA" dirty="0" smtClean="0"/>
              <a:t> one </a:t>
            </a:r>
            <a:r>
              <a:rPr lang="fr-CA" dirty="0" err="1" smtClean="0"/>
              <a:t>offspring</a:t>
            </a:r>
            <a:r>
              <a:rPr lang="fr-CA" dirty="0" smtClean="0"/>
              <a:t> </a:t>
            </a:r>
            <a:r>
              <a:rPr lang="fr-CA" dirty="0" err="1" smtClean="0"/>
              <a:t>each</a:t>
            </a:r>
            <a:endParaRPr lang="fr-CA" dirty="0" smtClean="0"/>
          </a:p>
          <a:p>
            <a:pPr lvl="2"/>
            <a:r>
              <a:rPr lang="fr-CA" dirty="0" smtClean="0"/>
              <a:t>Update the </a:t>
            </a:r>
            <a:r>
              <a:rPr lang="fr-CA" dirty="0" err="1" smtClean="0"/>
              <a:t>sex</a:t>
            </a:r>
            <a:r>
              <a:rPr lang="fr-CA" dirty="0" smtClean="0"/>
              <a:t>, </a:t>
            </a:r>
            <a:r>
              <a:rPr lang="fr-CA" dirty="0" err="1" smtClean="0"/>
              <a:t>breed</a:t>
            </a:r>
            <a:r>
              <a:rPr lang="fr-CA" dirty="0" smtClean="0"/>
              <a:t> and </a:t>
            </a:r>
            <a:r>
              <a:rPr lang="fr-CA" dirty="0" err="1" smtClean="0"/>
              <a:t>color</a:t>
            </a:r>
            <a:r>
              <a:rPr lang="fr-CA" dirty="0" smtClean="0"/>
              <a:t> of the </a:t>
            </a:r>
            <a:r>
              <a:rPr lang="fr-CA" dirty="0" err="1" smtClean="0"/>
              <a:t>offspring</a:t>
            </a:r>
            <a:endParaRPr lang="fr-CA" dirty="0" smtClean="0"/>
          </a:p>
          <a:p>
            <a:pPr lvl="1"/>
            <a:r>
              <a:rPr lang="fr-CA" dirty="0" err="1" smtClean="0"/>
              <a:t>Identify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a male and a </a:t>
            </a:r>
            <a:r>
              <a:rPr lang="fr-CA" dirty="0" err="1" smtClean="0"/>
              <a:t>female</a:t>
            </a:r>
            <a:r>
              <a:rPr lang="fr-CA" dirty="0" smtClean="0"/>
              <a:t> are on a patch </a:t>
            </a:r>
            <a:r>
              <a:rPr lang="fr-CA" dirty="0" err="1" smtClean="0"/>
              <a:t>together</a:t>
            </a:r>
            <a:endParaRPr lang="fr-CA" dirty="0" smtClean="0"/>
          </a:p>
          <a:p>
            <a:pPr lvl="2"/>
            <a:r>
              <a:rPr lang="fr-CA" dirty="0" smtClean="0"/>
              <a:t>And </a:t>
            </a:r>
            <a:r>
              <a:rPr lang="fr-CA" dirty="0" err="1" smtClean="0"/>
              <a:t>keep</a:t>
            </a:r>
            <a:r>
              <a:rPr lang="fr-CA" dirty="0" smtClean="0"/>
              <a:t> in memory the ID of </a:t>
            </a:r>
            <a:r>
              <a:rPr lang="fr-CA" dirty="0" err="1" smtClean="0"/>
              <a:t>these</a:t>
            </a:r>
            <a:r>
              <a:rPr lang="fr-CA" dirty="0" smtClean="0"/>
              <a:t>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will</a:t>
            </a:r>
            <a:r>
              <a:rPr lang="fr-CA" dirty="0" smtClean="0"/>
              <a:t> </a:t>
            </a:r>
            <a:r>
              <a:rPr lang="fr-CA" dirty="0" err="1" smtClean="0"/>
              <a:t>reproduce</a:t>
            </a:r>
            <a:endParaRPr lang="fr-CA" dirty="0" smtClean="0"/>
          </a:p>
          <a:p>
            <a:pPr lvl="1"/>
            <a:r>
              <a:rPr lang="fr-CA" dirty="0" err="1" smtClean="0"/>
              <a:t>Apply</a:t>
            </a:r>
            <a:r>
              <a:rPr lang="fr-CA" dirty="0" smtClean="0"/>
              <a:t> the reproduction </a:t>
            </a:r>
            <a:r>
              <a:rPr lang="fr-CA" dirty="0" err="1" smtClean="0"/>
              <a:t>function</a:t>
            </a:r>
            <a:r>
              <a:rPr lang="fr-CA" dirty="0" smtClean="0"/>
              <a:t> in </a:t>
            </a:r>
            <a:r>
              <a:rPr lang="fr-CA" dirty="0" err="1" smtClean="0"/>
              <a:t>this</a:t>
            </a:r>
            <a:r>
              <a:rPr lang="fr-CA" dirty="0" smtClean="0"/>
              <a:t> case</a:t>
            </a:r>
          </a:p>
          <a:p>
            <a:pPr lvl="2"/>
            <a:r>
              <a:rPr lang="fr-CA" dirty="0" smtClean="0"/>
              <a:t>Use the </a:t>
            </a:r>
            <a:r>
              <a:rPr lang="fr-CA" dirty="0" err="1" smtClean="0"/>
              <a:t>movement</a:t>
            </a:r>
            <a:r>
              <a:rPr lang="fr-CA" dirty="0" smtClean="0"/>
              <a:t> </a:t>
            </a:r>
            <a:r>
              <a:rPr lang="fr-CA" dirty="0" err="1" smtClean="0"/>
              <a:t>loop</a:t>
            </a:r>
            <a:r>
              <a:rPr lang="fr-CA" dirty="0" smtClean="0"/>
              <a:t> </a:t>
            </a:r>
            <a:r>
              <a:rPr lang="fr-CA" dirty="0" err="1" smtClean="0"/>
              <a:t>written</a:t>
            </a:r>
            <a:r>
              <a:rPr lang="fr-CA" dirty="0" smtClean="0"/>
              <a:t> </a:t>
            </a:r>
            <a:r>
              <a:rPr lang="fr-CA" dirty="0" err="1" smtClean="0"/>
              <a:t>before</a:t>
            </a:r>
            <a:endParaRPr lang="fr-CA" dirty="0"/>
          </a:p>
          <a:p>
            <a:pPr lvl="2"/>
            <a:r>
              <a:rPr lang="fr-CA" dirty="0" err="1" smtClean="0"/>
              <a:t>After</a:t>
            </a:r>
            <a:r>
              <a:rPr lang="fr-CA" dirty="0" smtClean="0"/>
              <a:t> the </a:t>
            </a:r>
            <a:r>
              <a:rPr lang="fr-CA" dirty="0" err="1" smtClean="0"/>
              <a:t>movement</a:t>
            </a:r>
            <a:r>
              <a:rPr lang="fr-CA" dirty="0" smtClean="0"/>
              <a:t>, </a:t>
            </a:r>
            <a:r>
              <a:rPr lang="fr-CA" dirty="0" err="1" smtClean="0"/>
              <a:t>evaluate</a:t>
            </a:r>
            <a:r>
              <a:rPr lang="fr-CA" dirty="0" smtClean="0"/>
              <a:t> </a:t>
            </a:r>
            <a:r>
              <a:rPr lang="fr-CA" dirty="0" err="1" smtClean="0"/>
              <a:t>which</a:t>
            </a:r>
            <a:r>
              <a:rPr lang="fr-CA" dirty="0" smtClean="0"/>
              <a:t>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err="1" smtClean="0"/>
              <a:t>will</a:t>
            </a:r>
            <a:r>
              <a:rPr lang="fr-CA" dirty="0" smtClean="0"/>
              <a:t> </a:t>
            </a:r>
            <a:r>
              <a:rPr lang="fr-CA" dirty="0" err="1" smtClean="0"/>
              <a:t>reproduce</a:t>
            </a:r>
            <a:r>
              <a:rPr lang="fr-CA" dirty="0" smtClean="0"/>
              <a:t> (i.e., are on a patch </a:t>
            </a:r>
            <a:r>
              <a:rPr lang="fr-CA" dirty="0" err="1" smtClean="0"/>
              <a:t>with</a:t>
            </a:r>
            <a:r>
              <a:rPr lang="fr-CA" dirty="0" smtClean="0"/>
              <a:t> a male)</a:t>
            </a:r>
          </a:p>
          <a:p>
            <a:pPr lvl="2"/>
            <a:r>
              <a:rPr lang="fr-CA" dirty="0" smtClean="0"/>
              <a:t>If </a:t>
            </a:r>
            <a:r>
              <a:rPr lang="fr-CA" dirty="0" err="1" smtClean="0"/>
              <a:t>there</a:t>
            </a:r>
            <a:r>
              <a:rPr lang="fr-CA" smtClean="0"/>
              <a:t> are reproducing</a:t>
            </a:r>
            <a:r>
              <a:rPr lang="fr-CA" dirty="0" smtClean="0"/>
              <a:t> </a:t>
            </a:r>
            <a:r>
              <a:rPr lang="fr-CA" dirty="0" err="1" smtClean="0"/>
              <a:t>females</a:t>
            </a:r>
            <a:r>
              <a:rPr lang="fr-CA" dirty="0" smtClean="0"/>
              <a:t>, </a:t>
            </a:r>
            <a:r>
              <a:rPr lang="fr-CA" dirty="0" err="1" smtClean="0"/>
              <a:t>apply</a:t>
            </a:r>
            <a:r>
              <a:rPr lang="fr-CA" dirty="0" smtClean="0"/>
              <a:t> reproduction</a:t>
            </a:r>
          </a:p>
        </p:txBody>
      </p:sp>
    </p:spTree>
    <p:extLst>
      <p:ext uri="{BB962C8B-B14F-4D97-AF65-F5344CB8AC3E}">
        <p14:creationId xmlns:p14="http://schemas.microsoft.com/office/powerpoint/2010/main" val="374491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Exercise</a:t>
            </a:r>
            <a:r>
              <a:rPr lang="fr-CA" dirty="0" smtClean="0"/>
              <a:t> 3/3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8033" y="1609344"/>
            <a:ext cx="10671586" cy="5248655"/>
          </a:xfrm>
        </p:spPr>
        <p:txBody>
          <a:bodyPr>
            <a:normAutofit/>
          </a:bodyPr>
          <a:lstStyle/>
          <a:p>
            <a:r>
              <a:rPr lang="fr-CA" dirty="0" smtClean="0"/>
              <a:t>Plot and show the </a:t>
            </a:r>
            <a:r>
              <a:rPr lang="fr-CA" dirty="0" err="1" smtClean="0"/>
              <a:t>evolution</a:t>
            </a:r>
            <a:r>
              <a:rPr lang="fr-CA" dirty="0" smtClean="0"/>
              <a:t> of the population</a:t>
            </a:r>
          </a:p>
          <a:p>
            <a:pPr lvl="1"/>
            <a:r>
              <a:rPr lang="fr-CA" dirty="0" smtClean="0"/>
              <a:t>Plot the world</a:t>
            </a:r>
          </a:p>
          <a:p>
            <a:pPr lvl="1"/>
            <a:r>
              <a:rPr lang="fr-CA" dirty="0" smtClean="0"/>
              <a:t>Plot the </a:t>
            </a:r>
            <a:r>
              <a:rPr lang="fr-CA" dirty="0" err="1" smtClean="0"/>
              <a:t>individuals</a:t>
            </a:r>
            <a:r>
              <a:rPr lang="fr-CA" dirty="0" smtClean="0"/>
              <a:t> at </a:t>
            </a:r>
            <a:r>
              <a:rPr lang="fr-CA" dirty="0" err="1" smtClean="0"/>
              <a:t>each</a:t>
            </a:r>
            <a:r>
              <a:rPr lang="fr-CA" dirty="0" smtClean="0"/>
              <a:t> time </a:t>
            </a:r>
            <a:r>
              <a:rPr lang="fr-CA" dirty="0" err="1" smtClean="0"/>
              <a:t>step</a:t>
            </a:r>
            <a:r>
              <a:rPr lang="fr-CA" dirty="0" smtClean="0"/>
              <a:t> </a:t>
            </a:r>
          </a:p>
          <a:p>
            <a:pPr lvl="2"/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after</a:t>
            </a:r>
            <a:r>
              <a:rPr lang="fr-CA" dirty="0" smtClean="0"/>
              <a:t> all </a:t>
            </a:r>
            <a:r>
              <a:rPr lang="fr-CA" dirty="0" err="1" smtClean="0"/>
              <a:t>other</a:t>
            </a:r>
            <a:r>
              <a:rPr lang="fr-CA" dirty="0" smtClean="0"/>
              <a:t> </a:t>
            </a:r>
            <a:r>
              <a:rPr lang="fr-CA" dirty="0" err="1" smtClean="0"/>
              <a:t>functions</a:t>
            </a:r>
            <a:endParaRPr lang="fr-CA" dirty="0" smtClean="0"/>
          </a:p>
          <a:p>
            <a:pPr lvl="2"/>
            <a:r>
              <a:rPr lang="fr-CA" dirty="0" smtClean="0"/>
              <a:t>Plot males and </a:t>
            </a: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their</a:t>
            </a:r>
            <a:r>
              <a:rPr lang="fr-CA" dirty="0" smtClean="0"/>
              <a:t> respective </a:t>
            </a:r>
            <a:r>
              <a:rPr lang="fr-CA" dirty="0" err="1" smtClean="0"/>
              <a:t>colors</a:t>
            </a:r>
            <a:endParaRPr lang="fr-CA" dirty="0" smtClean="0"/>
          </a:p>
          <a:p>
            <a:pPr lvl="2"/>
            <a:r>
              <a:rPr lang="fr-CA" dirty="0" smtClean="0"/>
              <a:t>Use </a:t>
            </a:r>
            <a:r>
              <a:rPr lang="fr-CA" dirty="0" err="1" smtClean="0"/>
              <a:t>Sys.sleep</a:t>
            </a:r>
            <a:r>
              <a:rPr lang="fr-CA" dirty="0" smtClean="0"/>
              <a:t>(1) to slow the </a:t>
            </a:r>
            <a:r>
              <a:rPr lang="fr-CA" dirty="0" err="1" smtClean="0"/>
              <a:t>function</a:t>
            </a:r>
            <a:endParaRPr lang="fr-CA" dirty="0" smtClean="0"/>
          </a:p>
          <a:p>
            <a:pPr lvl="1"/>
            <a:r>
              <a:rPr lang="fr-CA" dirty="0" smtClean="0"/>
              <a:t>Count the </a:t>
            </a:r>
            <a:r>
              <a:rPr lang="fr-CA" dirty="0" err="1" smtClean="0"/>
              <a:t>number</a:t>
            </a:r>
            <a:r>
              <a:rPr lang="fr-CA" dirty="0" smtClean="0"/>
              <a:t> of </a:t>
            </a:r>
            <a:r>
              <a:rPr lang="fr-CA" dirty="0" err="1" smtClean="0"/>
              <a:t>individuals</a:t>
            </a:r>
            <a:r>
              <a:rPr lang="fr-CA" dirty="0" smtClean="0"/>
              <a:t>, of males and of </a:t>
            </a:r>
            <a:r>
              <a:rPr lang="fr-CA" dirty="0" err="1" smtClean="0"/>
              <a:t>females</a:t>
            </a:r>
            <a:r>
              <a:rPr lang="fr-CA" dirty="0" smtClean="0"/>
              <a:t> at </a:t>
            </a:r>
            <a:r>
              <a:rPr lang="fr-CA" dirty="0" err="1" smtClean="0"/>
              <a:t>each</a:t>
            </a:r>
            <a:r>
              <a:rPr lang="fr-CA" dirty="0" smtClean="0"/>
              <a:t> time </a:t>
            </a:r>
            <a:r>
              <a:rPr lang="fr-CA" dirty="0" err="1" smtClean="0"/>
              <a:t>step</a:t>
            </a:r>
            <a:endParaRPr lang="fr-CA" dirty="0" smtClean="0"/>
          </a:p>
          <a:p>
            <a:pPr lvl="2"/>
            <a:r>
              <a:rPr lang="fr-CA" dirty="0" err="1" smtClean="0"/>
              <a:t>Increment</a:t>
            </a:r>
            <a:r>
              <a:rPr lang="fr-CA" dirty="0" smtClean="0"/>
              <a:t> </a:t>
            </a:r>
            <a:r>
              <a:rPr lang="fr-CA" dirty="0" err="1" smtClean="0"/>
              <a:t>this</a:t>
            </a:r>
            <a:r>
              <a:rPr lang="fr-CA" dirty="0" smtClean="0"/>
              <a:t> </a:t>
            </a:r>
            <a:r>
              <a:rPr lang="fr-CA" dirty="0" err="1" smtClean="0"/>
              <a:t>vector</a:t>
            </a:r>
            <a:r>
              <a:rPr lang="fr-CA" dirty="0" smtClean="0"/>
              <a:t> at </a:t>
            </a:r>
            <a:r>
              <a:rPr lang="fr-CA" dirty="0" err="1" smtClean="0"/>
              <a:t>each</a:t>
            </a:r>
            <a:r>
              <a:rPr lang="fr-CA" dirty="0" smtClean="0"/>
              <a:t> time </a:t>
            </a:r>
            <a:r>
              <a:rPr lang="fr-CA" dirty="0" err="1" smtClean="0"/>
              <a:t>step</a:t>
            </a:r>
            <a:endParaRPr lang="fr-CA" dirty="0" smtClean="0"/>
          </a:p>
          <a:p>
            <a:pPr lvl="1"/>
            <a:r>
              <a:rPr lang="fr-CA" dirty="0" smtClean="0"/>
              <a:t>Plot the </a:t>
            </a:r>
            <a:r>
              <a:rPr lang="fr-CA" dirty="0" err="1" smtClean="0"/>
              <a:t>number</a:t>
            </a:r>
            <a:r>
              <a:rPr lang="fr-CA" dirty="0" smtClean="0"/>
              <a:t> of </a:t>
            </a:r>
            <a:r>
              <a:rPr lang="fr-CA" dirty="0" err="1" smtClean="0"/>
              <a:t>individuals</a:t>
            </a:r>
            <a:r>
              <a:rPr lang="fr-CA" dirty="0" smtClean="0"/>
              <a:t> (all, males and </a:t>
            </a:r>
            <a:r>
              <a:rPr lang="fr-CA" dirty="0" err="1" smtClean="0"/>
              <a:t>females</a:t>
            </a:r>
            <a:r>
              <a:rPr lang="fr-CA" dirty="0" smtClean="0"/>
              <a:t>) over time</a:t>
            </a:r>
          </a:p>
          <a:p>
            <a:pPr lvl="2"/>
            <a:r>
              <a:rPr lang="fr-CA" dirty="0" smtClean="0"/>
              <a:t>Plot line </a:t>
            </a:r>
            <a:r>
              <a:rPr lang="fr-CA" dirty="0" err="1" smtClean="0"/>
              <a:t>color</a:t>
            </a:r>
            <a:r>
              <a:rPr lang="fr-CA" dirty="0" smtClean="0"/>
              <a:t> </a:t>
            </a:r>
            <a:r>
              <a:rPr lang="fr-CA" dirty="0" err="1" smtClean="0"/>
              <a:t>according</a:t>
            </a:r>
            <a:r>
              <a:rPr lang="fr-CA" dirty="0" smtClean="0"/>
              <a:t> to the male and </a:t>
            </a:r>
            <a:r>
              <a:rPr lang="fr-CA" dirty="0" err="1" smtClean="0"/>
              <a:t>female</a:t>
            </a:r>
            <a:r>
              <a:rPr lang="fr-CA" dirty="0" smtClean="0"/>
              <a:t> </a:t>
            </a:r>
            <a:r>
              <a:rPr lang="fr-CA" dirty="0" err="1" smtClean="0"/>
              <a:t>colors</a:t>
            </a:r>
            <a:endParaRPr lang="fr-CA" dirty="0" smtClean="0"/>
          </a:p>
          <a:p>
            <a:pPr lvl="2"/>
            <a:r>
              <a:rPr lang="fr-CA" dirty="0" err="1" smtClean="0"/>
              <a:t>Add</a:t>
            </a:r>
            <a:r>
              <a:rPr lang="fr-CA" dirty="0" smtClean="0"/>
              <a:t> a </a:t>
            </a:r>
            <a:r>
              <a:rPr lang="fr-CA" dirty="0" err="1" smtClean="0"/>
              <a:t>legend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1594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324307"/>
            <a:ext cx="9886675" cy="1320800"/>
          </a:xfrm>
        </p:spPr>
        <p:txBody>
          <a:bodyPr/>
          <a:lstStyle/>
          <a:p>
            <a:r>
              <a:rPr lang="fr-CA" dirty="0" smtClean="0"/>
              <a:t>Main </a:t>
            </a:r>
            <a:r>
              <a:rPr lang="fr-CA" dirty="0" err="1" smtClean="0"/>
              <a:t>steps</a:t>
            </a:r>
            <a:r>
              <a:rPr lang="fr-CA" dirty="0" smtClean="0"/>
              <a:t> to </a:t>
            </a:r>
            <a:r>
              <a:rPr lang="fr-CA" dirty="0" err="1" smtClean="0"/>
              <a:t>build</a:t>
            </a:r>
            <a:r>
              <a:rPr lang="fr-CA" dirty="0" smtClean="0"/>
              <a:t> an IBM </a:t>
            </a:r>
            <a:r>
              <a:rPr lang="fr-CA" dirty="0" err="1" smtClean="0"/>
              <a:t>with</a:t>
            </a:r>
            <a:r>
              <a:rPr lang="fr-CA" dirty="0" smtClean="0"/>
              <a:t> </a:t>
            </a:r>
            <a:r>
              <a:rPr lang="fr-CA" dirty="0" err="1" smtClean="0"/>
              <a:t>NetLogoR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021" y="1243584"/>
            <a:ext cx="10351007" cy="546445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Draw the </a:t>
            </a:r>
            <a:r>
              <a:rPr lang="en-US" sz="2100" b="1" u="sng" dirty="0" smtClean="0"/>
              <a:t>model diagram</a:t>
            </a:r>
            <a:r>
              <a:rPr lang="en-US" sz="2100" dirty="0" smtClean="0"/>
              <a:t> </a:t>
            </a:r>
            <a:r>
              <a:rPr lang="en-US" dirty="0" smtClean="0"/>
              <a:t>to define the workflow</a:t>
            </a:r>
            <a:r>
              <a:rPr lang="en-US" dirty="0"/>
              <a:t> </a:t>
            </a:r>
            <a:r>
              <a:rPr lang="en-US" dirty="0" smtClean="0"/>
              <a:t>and identify the different processes and their relationships.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the world in which the agents will evolve with the function </a:t>
            </a:r>
            <a:r>
              <a:rPr lang="en-US" sz="2100" b="1" u="sng" dirty="0" err="1"/>
              <a:t>createWorld</a:t>
            </a:r>
            <a:r>
              <a:rPr lang="en-US" sz="2100" b="1" u="sng" dirty="0" smtClean="0"/>
              <a:t>()</a:t>
            </a:r>
            <a:r>
              <a:rPr lang="en-US" sz="2100" dirty="0" smtClean="0"/>
              <a:t> </a:t>
            </a:r>
            <a:r>
              <a:rPr lang="en-US" dirty="0" smtClean="0"/>
              <a:t>and assign patch values if necessary. Visualize </a:t>
            </a:r>
            <a:r>
              <a:rPr lang="en-US" dirty="0"/>
              <a:t>the world with plot(</a:t>
            </a:r>
            <a:r>
              <a:rPr lang="en-US" dirty="0" err="1"/>
              <a:t>nameWorld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Create the turtles (i.e., moving agents) with the function </a:t>
            </a:r>
            <a:r>
              <a:rPr lang="en-US" sz="2100" b="1" u="sng" dirty="0" err="1"/>
              <a:t>createTurtles</a:t>
            </a:r>
            <a:r>
              <a:rPr lang="en-US" sz="2100" b="1" u="sng" dirty="0"/>
              <a:t>()</a:t>
            </a:r>
            <a:r>
              <a:rPr lang="en-US" dirty="0"/>
              <a:t>. </a:t>
            </a:r>
            <a:r>
              <a:rPr lang="en-US" dirty="0" smtClean="0"/>
              <a:t>Visualize </a:t>
            </a:r>
            <a:r>
              <a:rPr lang="en-US" dirty="0"/>
              <a:t>the turtles by plotting them on the world with </a:t>
            </a:r>
            <a:r>
              <a:rPr lang="en-US" dirty="0" smtClean="0"/>
              <a:t>points(</a:t>
            </a:r>
            <a:r>
              <a:rPr lang="en-US" dirty="0" err="1" smtClean="0"/>
              <a:t>nameTurtles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sz="2100" b="1" u="sng" dirty="0"/>
              <a:t>Create the different </a:t>
            </a:r>
            <a:r>
              <a:rPr lang="en-US" sz="2100" b="1" u="sng" dirty="0" smtClean="0"/>
              <a:t>processes </a:t>
            </a:r>
            <a:r>
              <a:rPr lang="en-US" dirty="0" smtClean="0"/>
              <a:t>(i.e</a:t>
            </a:r>
            <a:r>
              <a:rPr lang="en-US" dirty="0"/>
              <a:t>., functions affecting the </a:t>
            </a:r>
            <a:r>
              <a:rPr lang="en-US" dirty="0" smtClean="0"/>
              <a:t>patches and/or turtles) </a:t>
            </a:r>
            <a:r>
              <a:rPr lang="en-US" dirty="0"/>
              <a:t>by using the </a:t>
            </a:r>
            <a:r>
              <a:rPr lang="en-US" dirty="0" err="1"/>
              <a:t>NetLogoR</a:t>
            </a:r>
            <a:r>
              <a:rPr lang="en-US" dirty="0"/>
              <a:t> functions, the R functions or some from other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Don’t hesitate to use </a:t>
            </a:r>
            <a:r>
              <a:rPr lang="en-US" sz="2100" b="1" u="sng" dirty="0" smtClean="0"/>
              <a:t>help()</a:t>
            </a:r>
            <a:r>
              <a:rPr lang="en-US" sz="2100" dirty="0" smtClean="0"/>
              <a:t> </a:t>
            </a:r>
            <a:r>
              <a:rPr lang="en-US" dirty="0" smtClean="0"/>
              <a:t>to understand how </a:t>
            </a:r>
            <a:r>
              <a:rPr lang="en-US" dirty="0" err="1" smtClean="0"/>
              <a:t>NetLogoR</a:t>
            </a:r>
            <a:r>
              <a:rPr lang="en-US" dirty="0" smtClean="0"/>
              <a:t> functions and their arguments work. Don’t hesitate to look at the </a:t>
            </a:r>
            <a:r>
              <a:rPr lang="en-US" sz="2100" b="1" u="sng" dirty="0" smtClean="0"/>
              <a:t>list of </a:t>
            </a:r>
            <a:r>
              <a:rPr lang="en-US" sz="2100" b="1" u="sng" dirty="0" err="1" smtClean="0"/>
              <a:t>NetLogoR</a:t>
            </a:r>
            <a:r>
              <a:rPr lang="en-US" sz="2100" b="1" u="sng" dirty="0" smtClean="0"/>
              <a:t> functions </a:t>
            </a:r>
            <a:r>
              <a:rPr lang="en-US" dirty="0" smtClean="0"/>
              <a:t>to find a function which already does what you want to do.</a:t>
            </a:r>
            <a:endParaRPr lang="en-US" dirty="0"/>
          </a:p>
          <a:p>
            <a:r>
              <a:rPr lang="en-US" sz="2100" b="1" u="sng" dirty="0" smtClean="0"/>
              <a:t>Test</a:t>
            </a:r>
            <a:r>
              <a:rPr lang="en-US" sz="2100" dirty="0" smtClean="0"/>
              <a:t> </a:t>
            </a:r>
            <a:r>
              <a:rPr lang="en-US" dirty="0"/>
              <a:t>the different </a:t>
            </a:r>
            <a:r>
              <a:rPr lang="en-US" dirty="0" smtClean="0"/>
              <a:t>processes individually </a:t>
            </a:r>
            <a:r>
              <a:rPr lang="en-US" sz="2100" b="1" u="sng" dirty="0"/>
              <a:t>with a small world and a few numbers of turtles </a:t>
            </a:r>
            <a:r>
              <a:rPr lang="en-US" dirty="0"/>
              <a:t>to make sure the code is doing what you want it to do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Plot</a:t>
            </a:r>
            <a:r>
              <a:rPr lang="en-US" sz="2100" dirty="0" smtClean="0"/>
              <a:t> </a:t>
            </a:r>
            <a:r>
              <a:rPr lang="en-US" dirty="0" smtClean="0"/>
              <a:t>regularly to </a:t>
            </a:r>
            <a:r>
              <a:rPr lang="en-US" dirty="0"/>
              <a:t>make sure the code is doing what you want it to </a:t>
            </a:r>
            <a:r>
              <a:rPr lang="en-US" dirty="0" smtClean="0"/>
              <a:t>do. Visuals are of great help to spot bugs in model. Also </a:t>
            </a:r>
            <a:r>
              <a:rPr lang="en-US" sz="2100" b="1" u="sng" dirty="0" smtClean="0"/>
              <a:t>display </a:t>
            </a:r>
            <a:r>
              <a:rPr lang="en-US" sz="2100" b="1" u="sng" dirty="0"/>
              <a:t>elements</a:t>
            </a:r>
            <a:r>
              <a:rPr lang="en-US" sz="2100" b="1" u="sng" dirty="0" smtClean="0"/>
              <a:t> </a:t>
            </a:r>
            <a:r>
              <a:rPr lang="en-US" dirty="0" smtClean="0"/>
              <a:t>(what’s inside the world and the turtles objects) regularly.</a:t>
            </a:r>
          </a:p>
          <a:p>
            <a:r>
              <a:rPr lang="en-US" dirty="0" smtClean="0"/>
              <a:t>Then</a:t>
            </a:r>
            <a:r>
              <a:rPr lang="en-US" dirty="0"/>
              <a:t>, build the </a:t>
            </a:r>
            <a:r>
              <a:rPr lang="en-US" sz="2100" b="1" u="sng" dirty="0"/>
              <a:t>main procedure </a:t>
            </a:r>
            <a:r>
              <a:rPr lang="en-US" dirty="0"/>
              <a:t>for the </a:t>
            </a:r>
            <a:r>
              <a:rPr lang="en-US" dirty="0" smtClean="0"/>
              <a:t>model (e.g., with a for-loop </a:t>
            </a:r>
            <a:r>
              <a:rPr lang="en-US" dirty="0"/>
              <a:t>or a scheduler </a:t>
            </a:r>
            <a:r>
              <a:rPr lang="en-US" dirty="0" smtClean="0"/>
              <a:t>function). The </a:t>
            </a:r>
            <a:r>
              <a:rPr lang="en-US" dirty="0"/>
              <a:t>functions placed inside the for-loop or the scheduler function will be iterated the number of time steps defined.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sz="2100" b="1" u="sng" dirty="0" smtClean="0"/>
              <a:t>test </a:t>
            </a:r>
            <a:r>
              <a:rPr lang="en-US" sz="2100" b="1" u="sng" dirty="0"/>
              <a:t>units </a:t>
            </a:r>
            <a:r>
              <a:rPr lang="en-US" dirty="0"/>
              <a:t>to </a:t>
            </a:r>
            <a:r>
              <a:rPr lang="en-US" dirty="0" smtClean="0"/>
              <a:t>check if there are some bugs and to </a:t>
            </a:r>
            <a:r>
              <a:rPr lang="en-US" dirty="0"/>
              <a:t>locate </a:t>
            </a:r>
            <a:r>
              <a:rPr lang="en-US" dirty="0" smtClean="0"/>
              <a:t>them easily. </a:t>
            </a:r>
            <a:r>
              <a:rPr lang="en-US" dirty="0"/>
              <a:t>Use </a:t>
            </a:r>
            <a:r>
              <a:rPr lang="en-US" sz="2100" b="1" u="sng" dirty="0"/>
              <a:t>browser() </a:t>
            </a:r>
            <a:r>
              <a:rPr lang="en-US" dirty="0"/>
              <a:t>when debugging</a:t>
            </a:r>
            <a:r>
              <a:rPr lang="en-US" dirty="0" smtClean="0"/>
              <a:t>.</a:t>
            </a:r>
          </a:p>
          <a:p>
            <a:r>
              <a:rPr lang="en-US" sz="2100" b="1" u="sng" dirty="0" smtClean="0"/>
              <a:t>Visuals</a:t>
            </a:r>
            <a:r>
              <a:rPr lang="en-US" sz="2100" dirty="0" smtClean="0"/>
              <a:t> </a:t>
            </a:r>
            <a:r>
              <a:rPr lang="en-US" dirty="0"/>
              <a:t>can be </a:t>
            </a:r>
            <a:r>
              <a:rPr lang="en-US" dirty="0" smtClean="0"/>
              <a:t>plotted </a:t>
            </a:r>
            <a:r>
              <a:rPr lang="en-US" dirty="0"/>
              <a:t>at each time step and/or </a:t>
            </a:r>
            <a:r>
              <a:rPr lang="en-US" dirty="0" smtClean="0"/>
              <a:t>at </a:t>
            </a:r>
            <a:r>
              <a:rPr lang="en-US" dirty="0"/>
              <a:t>the end when the iterations are over. </a:t>
            </a:r>
            <a:r>
              <a:rPr lang="en-US" dirty="0" smtClean="0"/>
              <a:t>Plot </a:t>
            </a:r>
            <a:r>
              <a:rPr lang="en-US" dirty="0"/>
              <a:t>functions take time to be executed and </a:t>
            </a:r>
            <a:r>
              <a:rPr lang="en-US" dirty="0" smtClean="0"/>
              <a:t>slow </a:t>
            </a:r>
            <a:r>
              <a:rPr lang="en-US" dirty="0"/>
              <a:t>down the </a:t>
            </a:r>
            <a:r>
              <a:rPr lang="en-US" dirty="0" smtClean="0"/>
              <a:t>model but they are of great help.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182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17756/graphics/c33e102f-761f-4177-8c43-3cc7a660543c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http://127.0.0.1:17756/graphics/c33e102f-761f-4177-8c43-3cc7a660543c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 descr="http://127.0.0.1:17756/graphics/c33e102f-761f-4177-8c43-3cc7a660543c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" r="3234"/>
          <a:stretch/>
        </p:blipFill>
        <p:spPr bwMode="auto">
          <a:xfrm>
            <a:off x="0" y="-4"/>
            <a:ext cx="6217921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28"/>
          <a:stretch/>
        </p:blipFill>
        <p:spPr bwMode="auto">
          <a:xfrm>
            <a:off x="6414514" y="7934"/>
            <a:ext cx="5836008" cy="685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24358" y="10374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set.seed</a:t>
            </a:r>
            <a:r>
              <a:rPr lang="fr-CA" dirty="0" smtClean="0"/>
              <a:t>(1234)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603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2123</TotalTime>
  <Words>727</Words>
  <Application>Microsoft Office PowerPoint</Application>
  <PresentationFormat>Personnalisé</PresentationFormat>
  <Paragraphs>54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Facette</vt:lpstr>
      <vt:lpstr>Individual-based models &amp; Spatially explicit individual-based models with NetLogoR</vt:lpstr>
      <vt:lpstr>Now it’s your turn!</vt:lpstr>
      <vt:lpstr>Exercise 1/3</vt:lpstr>
      <vt:lpstr>Exercise 2/3</vt:lpstr>
      <vt:lpstr>Exercise 3/3</vt:lpstr>
      <vt:lpstr>Main steps to build an IBM with NetLogoR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explicit individual-based modelling (SE-IBM) with NetLogoR</dc:title>
  <dc:creator>Sarah BAUDUIN</dc:creator>
  <cp:lastModifiedBy>BAUDUIN Sarah</cp:lastModifiedBy>
  <cp:revision>172</cp:revision>
  <dcterms:created xsi:type="dcterms:W3CDTF">2020-11-20T15:15:45Z</dcterms:created>
  <dcterms:modified xsi:type="dcterms:W3CDTF">2021-06-07T14:00:07Z</dcterms:modified>
</cp:coreProperties>
</file>