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33" r:id="rId3"/>
    <p:sldId id="529" r:id="rId4"/>
    <p:sldId id="527" r:id="rId5"/>
    <p:sldId id="347" r:id="rId6"/>
    <p:sldId id="530" r:id="rId7"/>
    <p:sldId id="525" r:id="rId8"/>
    <p:sldId id="52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Now it’s your turn!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275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Exercise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9446380" cy="3880773"/>
          </a:xfrm>
        </p:spPr>
        <p:txBody>
          <a:bodyPr/>
          <a:lstStyle/>
          <a:p>
            <a:r>
              <a:rPr lang="fr-CA" dirty="0" err="1" smtClean="0"/>
              <a:t>Create</a:t>
            </a:r>
            <a:r>
              <a:rPr lang="fr-CA" dirty="0" smtClean="0"/>
              <a:t> a population </a:t>
            </a:r>
            <a:r>
              <a:rPr lang="fr-CA" dirty="0" err="1" smtClean="0"/>
              <a:t>with</a:t>
            </a:r>
            <a:r>
              <a:rPr lang="fr-CA" dirty="0" smtClean="0"/>
              <a:t> males and </a:t>
            </a:r>
            <a:r>
              <a:rPr lang="fr-CA" dirty="0" err="1" smtClean="0"/>
              <a:t>females</a:t>
            </a:r>
            <a:r>
              <a:rPr lang="fr-CA" dirty="0" smtClean="0"/>
              <a:t> (1/3)</a:t>
            </a:r>
          </a:p>
          <a:p>
            <a:r>
              <a:rPr lang="fr-CA" dirty="0" err="1" smtClean="0"/>
              <a:t>Females</a:t>
            </a:r>
            <a:r>
              <a:rPr lang="fr-CA" dirty="0" smtClean="0"/>
              <a:t> move </a:t>
            </a:r>
            <a:r>
              <a:rPr lang="fr-CA" dirty="0" err="1" smtClean="0"/>
              <a:t>randomly</a:t>
            </a:r>
            <a:r>
              <a:rPr lang="fr-CA" dirty="0" smtClean="0"/>
              <a:t>, males move </a:t>
            </a:r>
            <a:r>
              <a:rPr lang="fr-CA" dirty="0" err="1" smtClean="0"/>
              <a:t>according</a:t>
            </a:r>
            <a:r>
              <a:rPr lang="fr-CA" dirty="0" smtClean="0"/>
              <a:t> to </a:t>
            </a:r>
            <a:r>
              <a:rPr lang="fr-CA" dirty="0" err="1" smtClean="0"/>
              <a:t>females</a:t>
            </a:r>
            <a:r>
              <a:rPr lang="fr-CA" dirty="0" smtClean="0"/>
              <a:t> (2/3)</a:t>
            </a:r>
          </a:p>
          <a:p>
            <a:r>
              <a:rPr lang="fr-CA" dirty="0" smtClean="0"/>
              <a:t>Reproduction </a:t>
            </a:r>
            <a:r>
              <a:rPr lang="fr-CA" dirty="0" err="1" smtClean="0"/>
              <a:t>creates</a:t>
            </a:r>
            <a:r>
              <a:rPr lang="fr-CA" dirty="0" smtClean="0"/>
              <a:t> a new </a:t>
            </a:r>
            <a:r>
              <a:rPr lang="fr-CA" dirty="0" err="1" smtClean="0"/>
              <a:t>individual</a:t>
            </a:r>
            <a:r>
              <a:rPr lang="fr-CA" dirty="0" smtClean="0"/>
              <a:t> (3/3)</a:t>
            </a:r>
          </a:p>
          <a:p>
            <a:endParaRPr lang="fr-CA" dirty="0" smtClean="0"/>
          </a:p>
          <a:p>
            <a:r>
              <a:rPr lang="fr-CA" dirty="0" smtClean="0"/>
              <a:t>Plot the world, the population and the </a:t>
            </a:r>
            <a:r>
              <a:rPr lang="fr-CA" dirty="0" err="1" smtClean="0"/>
              <a:t>number</a:t>
            </a:r>
            <a:r>
              <a:rPr lang="fr-CA" dirty="0" smtClean="0"/>
              <a:t> of </a:t>
            </a:r>
            <a:r>
              <a:rPr lang="fr-CA" dirty="0" err="1" smtClean="0"/>
              <a:t>individuals</a:t>
            </a:r>
            <a:r>
              <a:rPr lang="fr-CA" dirty="0" smtClean="0"/>
              <a:t> (males and </a:t>
            </a:r>
            <a:r>
              <a:rPr lang="fr-CA" dirty="0" err="1" smtClean="0"/>
              <a:t>females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 rot="21033023">
            <a:off x="3980184" y="1007843"/>
            <a:ext cx="182614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help()</a:t>
            </a:r>
            <a:endParaRPr lang="fr-CA" sz="2800" dirty="0">
              <a:solidFill>
                <a:srgbClr val="92D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 rot="469770">
            <a:off x="6183184" y="911593"/>
            <a:ext cx="37994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800" dirty="0" smtClean="0">
                <a:solidFill>
                  <a:srgbClr val="92D050"/>
                </a:solidFill>
              </a:rPr>
              <a:t>Use </a:t>
            </a:r>
            <a:r>
              <a:rPr lang="fr-CA" sz="2800" dirty="0" err="1" smtClean="0">
                <a:solidFill>
                  <a:srgbClr val="92D050"/>
                </a:solidFill>
              </a:rPr>
              <a:t>previous</a:t>
            </a:r>
            <a:r>
              <a:rPr lang="fr-CA" sz="2800" dirty="0" smtClean="0">
                <a:solidFill>
                  <a:srgbClr val="92D050"/>
                </a:solidFill>
              </a:rPr>
              <a:t> </a:t>
            </a:r>
            <a:r>
              <a:rPr lang="fr-CA" sz="2800" dirty="0" err="1" smtClean="0">
                <a:solidFill>
                  <a:srgbClr val="92D050"/>
                </a:solidFill>
              </a:rPr>
              <a:t>exercises</a:t>
            </a:r>
            <a:endParaRPr lang="fr-CA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0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324307"/>
            <a:ext cx="9886675" cy="1320800"/>
          </a:xfrm>
        </p:spPr>
        <p:txBody>
          <a:bodyPr/>
          <a:lstStyle/>
          <a:p>
            <a:r>
              <a:rPr lang="fr-CA" dirty="0" smtClean="0"/>
              <a:t>Main </a:t>
            </a:r>
            <a:r>
              <a:rPr lang="fr-CA" dirty="0" err="1" smtClean="0"/>
              <a:t>steps</a:t>
            </a:r>
            <a:r>
              <a:rPr lang="fr-CA" dirty="0" smtClean="0"/>
              <a:t> to </a:t>
            </a:r>
            <a:r>
              <a:rPr lang="fr-CA" dirty="0" err="1" smtClean="0"/>
              <a:t>build</a:t>
            </a:r>
            <a:r>
              <a:rPr lang="fr-CA" dirty="0" smtClean="0"/>
              <a:t> an IBM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NetLogoR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021" y="1243584"/>
            <a:ext cx="10351007" cy="546445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Draw the </a:t>
            </a:r>
            <a:r>
              <a:rPr lang="en-US" sz="2100" b="1" u="sng" dirty="0" smtClean="0"/>
              <a:t>model diagram</a:t>
            </a:r>
            <a:r>
              <a:rPr lang="en-US" sz="2100" dirty="0" smtClean="0"/>
              <a:t> </a:t>
            </a:r>
            <a:r>
              <a:rPr lang="en-US" dirty="0" smtClean="0"/>
              <a:t>to define the workflow</a:t>
            </a:r>
            <a:r>
              <a:rPr lang="en-US" dirty="0"/>
              <a:t> </a:t>
            </a:r>
            <a:r>
              <a:rPr lang="en-US" dirty="0" smtClean="0"/>
              <a:t>and identify the different processes and their relationships.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the world in which the agents will evolve with the function </a:t>
            </a:r>
            <a:r>
              <a:rPr lang="en-US" sz="2100" b="1" u="sng" dirty="0" err="1"/>
              <a:t>createWorld</a:t>
            </a:r>
            <a:r>
              <a:rPr lang="en-US" sz="2100" b="1" u="sng" dirty="0" smtClean="0"/>
              <a:t>()</a:t>
            </a:r>
            <a:r>
              <a:rPr lang="en-US" sz="2100" dirty="0" smtClean="0"/>
              <a:t> </a:t>
            </a:r>
            <a:r>
              <a:rPr lang="en-US" dirty="0" smtClean="0"/>
              <a:t>and assign patch values if necessary. Visualize </a:t>
            </a:r>
            <a:r>
              <a:rPr lang="en-US" dirty="0"/>
              <a:t>the world with plot(</a:t>
            </a:r>
            <a:r>
              <a:rPr lang="en-US" dirty="0" err="1"/>
              <a:t>nameWorld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Create the turtles (i.e., moving agents) with the function </a:t>
            </a:r>
            <a:r>
              <a:rPr lang="en-US" sz="2100" b="1" u="sng" dirty="0" err="1"/>
              <a:t>createTurtles</a:t>
            </a:r>
            <a:r>
              <a:rPr lang="en-US" sz="2100" b="1" u="sng" dirty="0"/>
              <a:t>()</a:t>
            </a:r>
            <a:r>
              <a:rPr lang="en-US" dirty="0"/>
              <a:t>. </a:t>
            </a:r>
            <a:r>
              <a:rPr lang="en-US" dirty="0" smtClean="0"/>
              <a:t>Visualize </a:t>
            </a:r>
            <a:r>
              <a:rPr lang="en-US" dirty="0"/>
              <a:t>the turtles by plotting them on the world with </a:t>
            </a:r>
            <a:r>
              <a:rPr lang="en-US" dirty="0" smtClean="0"/>
              <a:t>points(</a:t>
            </a:r>
            <a:r>
              <a:rPr lang="en-US" dirty="0" err="1" smtClean="0"/>
              <a:t>nameTurtles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sz="2100" b="1" u="sng" dirty="0"/>
              <a:t>Create the different </a:t>
            </a:r>
            <a:r>
              <a:rPr lang="en-US" sz="2100" b="1" u="sng" dirty="0" smtClean="0"/>
              <a:t>processes </a:t>
            </a:r>
            <a:r>
              <a:rPr lang="en-US" dirty="0" smtClean="0"/>
              <a:t>(i.e</a:t>
            </a:r>
            <a:r>
              <a:rPr lang="en-US" dirty="0"/>
              <a:t>., functions affecting the </a:t>
            </a:r>
            <a:r>
              <a:rPr lang="en-US" dirty="0" smtClean="0"/>
              <a:t>patches and/or turtles) </a:t>
            </a:r>
            <a:r>
              <a:rPr lang="en-US" dirty="0"/>
              <a:t>by using the </a:t>
            </a:r>
            <a:r>
              <a:rPr lang="en-US" dirty="0" err="1"/>
              <a:t>NetLogoR</a:t>
            </a:r>
            <a:r>
              <a:rPr lang="en-US" dirty="0"/>
              <a:t> functions, the R functions or some from other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Don’t hesitate to use </a:t>
            </a:r>
            <a:r>
              <a:rPr lang="en-US" sz="2100" b="1" u="sng" dirty="0" smtClean="0"/>
              <a:t>help()</a:t>
            </a:r>
            <a:r>
              <a:rPr lang="en-US" sz="2100" dirty="0" smtClean="0"/>
              <a:t> </a:t>
            </a:r>
            <a:r>
              <a:rPr lang="en-US" dirty="0" smtClean="0"/>
              <a:t>to understand how </a:t>
            </a:r>
            <a:r>
              <a:rPr lang="en-US" dirty="0" err="1" smtClean="0"/>
              <a:t>NetLogoR</a:t>
            </a:r>
            <a:r>
              <a:rPr lang="en-US" dirty="0" smtClean="0"/>
              <a:t> functions and their arguments work. Don’t hesitate to look at the </a:t>
            </a:r>
            <a:r>
              <a:rPr lang="en-US" sz="2100" b="1" u="sng" dirty="0" smtClean="0"/>
              <a:t>list of </a:t>
            </a:r>
            <a:r>
              <a:rPr lang="en-US" sz="2100" b="1" u="sng" dirty="0" err="1" smtClean="0"/>
              <a:t>NetLogoR</a:t>
            </a:r>
            <a:r>
              <a:rPr lang="en-US" sz="2100" b="1" u="sng" dirty="0" smtClean="0"/>
              <a:t> functions </a:t>
            </a:r>
            <a:r>
              <a:rPr lang="en-US" dirty="0" smtClean="0"/>
              <a:t>to find a function which already does what you want to do.</a:t>
            </a:r>
            <a:endParaRPr lang="en-US" dirty="0"/>
          </a:p>
          <a:p>
            <a:r>
              <a:rPr lang="en-US" sz="2100" b="1" u="sng" dirty="0" smtClean="0"/>
              <a:t>Test</a:t>
            </a:r>
            <a:r>
              <a:rPr lang="en-US" sz="2100" dirty="0" smtClean="0"/>
              <a:t> </a:t>
            </a:r>
            <a:r>
              <a:rPr lang="en-US" dirty="0"/>
              <a:t>the different </a:t>
            </a:r>
            <a:r>
              <a:rPr lang="en-US" dirty="0" smtClean="0"/>
              <a:t>processes individually </a:t>
            </a:r>
            <a:r>
              <a:rPr lang="en-US" sz="2100" b="1" u="sng" dirty="0"/>
              <a:t>with a small world and a few numbers of turtles </a:t>
            </a:r>
            <a:r>
              <a:rPr lang="en-US" dirty="0"/>
              <a:t>to make sure the code is doing what you want it to do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Plot</a:t>
            </a:r>
            <a:r>
              <a:rPr lang="en-US" sz="2100" dirty="0" smtClean="0"/>
              <a:t> </a:t>
            </a:r>
            <a:r>
              <a:rPr lang="en-US" dirty="0" smtClean="0"/>
              <a:t>regularly to </a:t>
            </a:r>
            <a:r>
              <a:rPr lang="en-US" dirty="0"/>
              <a:t>make sure the code is doing what you want it to </a:t>
            </a:r>
            <a:r>
              <a:rPr lang="en-US" dirty="0" smtClean="0"/>
              <a:t>do. Visuals are of great help to spot bugs in model. Also </a:t>
            </a:r>
            <a:r>
              <a:rPr lang="en-US" sz="2100" b="1" u="sng" dirty="0" smtClean="0"/>
              <a:t>display </a:t>
            </a:r>
            <a:r>
              <a:rPr lang="en-US" sz="2100" b="1" u="sng" dirty="0"/>
              <a:t>elements</a:t>
            </a:r>
            <a:r>
              <a:rPr lang="en-US" sz="2100" b="1" u="sng" dirty="0" smtClean="0"/>
              <a:t> </a:t>
            </a:r>
            <a:r>
              <a:rPr lang="en-US" dirty="0" smtClean="0"/>
              <a:t>(what’s inside the world and the turtles objects) regularly.</a:t>
            </a:r>
          </a:p>
          <a:p>
            <a:r>
              <a:rPr lang="en-US" dirty="0" smtClean="0"/>
              <a:t>Then</a:t>
            </a:r>
            <a:r>
              <a:rPr lang="en-US" dirty="0"/>
              <a:t>, build the </a:t>
            </a:r>
            <a:r>
              <a:rPr lang="en-US" sz="2100" b="1" u="sng" dirty="0"/>
              <a:t>main procedure </a:t>
            </a:r>
            <a:r>
              <a:rPr lang="en-US" dirty="0"/>
              <a:t>for the </a:t>
            </a:r>
            <a:r>
              <a:rPr lang="en-US" dirty="0" smtClean="0"/>
              <a:t>model (e.g., with a for-loop </a:t>
            </a:r>
            <a:r>
              <a:rPr lang="en-US" dirty="0"/>
              <a:t>or a scheduler </a:t>
            </a:r>
            <a:r>
              <a:rPr lang="en-US" dirty="0" smtClean="0"/>
              <a:t>function). The </a:t>
            </a:r>
            <a:r>
              <a:rPr lang="en-US" dirty="0"/>
              <a:t>functions placed inside the for-loop or the scheduler function will be iterated the number of time steps defined.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sz="2100" b="1" u="sng" dirty="0" smtClean="0"/>
              <a:t>test </a:t>
            </a:r>
            <a:r>
              <a:rPr lang="en-US" sz="2100" b="1" u="sng" dirty="0"/>
              <a:t>units </a:t>
            </a:r>
            <a:r>
              <a:rPr lang="en-US" dirty="0"/>
              <a:t>to </a:t>
            </a:r>
            <a:r>
              <a:rPr lang="en-US" dirty="0" smtClean="0"/>
              <a:t>check if there are some bugs and to </a:t>
            </a:r>
            <a:r>
              <a:rPr lang="en-US" dirty="0"/>
              <a:t>locate </a:t>
            </a:r>
            <a:r>
              <a:rPr lang="en-US" dirty="0" smtClean="0"/>
              <a:t>them easily. </a:t>
            </a:r>
            <a:r>
              <a:rPr lang="en-US" dirty="0"/>
              <a:t>Use </a:t>
            </a:r>
            <a:r>
              <a:rPr lang="en-US" sz="2100" b="1" u="sng" dirty="0"/>
              <a:t>browser() </a:t>
            </a:r>
            <a:r>
              <a:rPr lang="en-US" dirty="0"/>
              <a:t>when debugging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Visuals</a:t>
            </a:r>
            <a:r>
              <a:rPr lang="en-US" sz="2100" dirty="0" smtClean="0"/>
              <a:t> </a:t>
            </a:r>
            <a:r>
              <a:rPr lang="en-US" dirty="0"/>
              <a:t>can be </a:t>
            </a:r>
            <a:r>
              <a:rPr lang="en-US" dirty="0" smtClean="0"/>
              <a:t>plotted </a:t>
            </a:r>
            <a:r>
              <a:rPr lang="en-US" dirty="0"/>
              <a:t>at each time step and/or </a:t>
            </a:r>
            <a:r>
              <a:rPr lang="en-US" dirty="0" smtClean="0"/>
              <a:t>at </a:t>
            </a:r>
            <a:r>
              <a:rPr lang="en-US" dirty="0"/>
              <a:t>the end when the iterations are over. </a:t>
            </a:r>
            <a:r>
              <a:rPr lang="en-US" dirty="0" smtClean="0"/>
              <a:t>Plot </a:t>
            </a:r>
            <a:r>
              <a:rPr lang="en-US" dirty="0"/>
              <a:t>functions take time to be executed and </a:t>
            </a:r>
            <a:r>
              <a:rPr lang="en-US" dirty="0" smtClean="0"/>
              <a:t>slow </a:t>
            </a:r>
            <a:r>
              <a:rPr lang="en-US" dirty="0"/>
              <a:t>down the </a:t>
            </a:r>
            <a:r>
              <a:rPr lang="en-US" dirty="0" smtClean="0"/>
              <a:t>model but they are of great help.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312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694575" cy="1320800"/>
          </a:xfrm>
        </p:spPr>
        <p:txBody>
          <a:bodyPr>
            <a:normAutofit fontScale="90000"/>
          </a:bodyPr>
          <a:lstStyle/>
          <a:p>
            <a:r>
              <a:rPr lang="fr-CA" dirty="0" err="1" smtClean="0"/>
              <a:t>Create</a:t>
            </a:r>
            <a:r>
              <a:rPr lang="fr-CA" dirty="0" smtClean="0"/>
              <a:t> </a:t>
            </a:r>
            <a:r>
              <a:rPr lang="fr-CA" dirty="0"/>
              <a:t>a population </a:t>
            </a:r>
            <a:r>
              <a:rPr lang="fr-CA" dirty="0" err="1"/>
              <a:t>with</a:t>
            </a:r>
            <a:r>
              <a:rPr lang="fr-CA" dirty="0"/>
              <a:t> males and </a:t>
            </a:r>
            <a:r>
              <a:rPr lang="fr-CA" dirty="0" err="1" smtClean="0"/>
              <a:t>females</a:t>
            </a:r>
            <a:r>
              <a:rPr lang="fr-CA" dirty="0" smtClean="0"/>
              <a:t> (1/3)</a:t>
            </a:r>
            <a:r>
              <a:rPr lang="fr-CA" dirty="0"/>
              <a:t/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606732"/>
            <a:ext cx="10883407" cy="4741040"/>
          </a:xfrm>
        </p:spPr>
        <p:txBody>
          <a:bodyPr>
            <a:noAutofit/>
          </a:bodyPr>
          <a:lstStyle/>
          <a:p>
            <a:r>
              <a:rPr lang="fr-CA" sz="2400" dirty="0" err="1" smtClean="0"/>
              <a:t>Create</a:t>
            </a:r>
            <a:r>
              <a:rPr lang="fr-CA" sz="2400" dirty="0" smtClean="0"/>
              <a:t> a world of 10 x 10 patches </a:t>
            </a:r>
            <a:r>
              <a:rPr lang="fr-CA" sz="2400" dirty="0" err="1" smtClean="0"/>
              <a:t>with</a:t>
            </a:r>
            <a:r>
              <a:rPr lang="fr-CA" sz="2400" dirty="0" smtClean="0"/>
              <a:t> </a:t>
            </a:r>
            <a:r>
              <a:rPr lang="fr-CA" sz="2400" dirty="0" err="1" smtClean="0"/>
              <a:t>random</a:t>
            </a:r>
            <a:r>
              <a:rPr lang="fr-CA" sz="2400" dirty="0" smtClean="0"/>
              <a:t> values on </a:t>
            </a:r>
            <a:r>
              <a:rPr lang="fr-CA" sz="2400" dirty="0" err="1" smtClean="0"/>
              <a:t>each</a:t>
            </a:r>
            <a:r>
              <a:rPr lang="fr-CA" sz="2400" dirty="0" smtClean="0"/>
              <a:t> patch </a:t>
            </a:r>
            <a:r>
              <a:rPr lang="fr-CA" sz="2400" dirty="0" err="1" smtClean="0"/>
              <a:t>between</a:t>
            </a:r>
            <a:r>
              <a:rPr lang="fr-CA" sz="2400" dirty="0" smtClean="0"/>
              <a:t> 0 and 1</a:t>
            </a:r>
          </a:p>
          <a:p>
            <a:r>
              <a:rPr lang="fr-CA" sz="2400" dirty="0" err="1" smtClean="0"/>
              <a:t>Create</a:t>
            </a:r>
            <a:r>
              <a:rPr lang="fr-CA" sz="2400" dirty="0" smtClean="0"/>
              <a:t> a population </a:t>
            </a:r>
            <a:r>
              <a:rPr lang="fr-CA" sz="2400" dirty="0" err="1" smtClean="0"/>
              <a:t>with</a:t>
            </a:r>
            <a:r>
              <a:rPr lang="fr-CA" sz="2400" dirty="0" smtClean="0"/>
              <a:t> 15 males and 15 </a:t>
            </a:r>
            <a:r>
              <a:rPr lang="fr-CA" sz="2400" dirty="0" err="1" smtClean="0"/>
              <a:t>females</a:t>
            </a:r>
            <a:endParaRPr lang="fr-CA" sz="2400" dirty="0" smtClean="0"/>
          </a:p>
          <a:p>
            <a:pPr lvl="1"/>
            <a:r>
              <a:rPr lang="fr-CA" sz="2000" dirty="0" err="1" smtClean="0"/>
              <a:t>Random</a:t>
            </a:r>
            <a:r>
              <a:rPr lang="fr-CA" sz="2000" dirty="0"/>
              <a:t> </a:t>
            </a:r>
            <a:r>
              <a:rPr lang="fr-CA" sz="2000" dirty="0" smtClean="0"/>
              <a:t>locations </a:t>
            </a:r>
            <a:r>
              <a:rPr lang="fr-CA" sz="2000" dirty="0" err="1" smtClean="0"/>
              <a:t>using</a:t>
            </a:r>
            <a:r>
              <a:rPr lang="fr-CA" sz="2000" dirty="0" smtClean="0"/>
              <a:t> </a:t>
            </a:r>
            <a:r>
              <a:rPr lang="fr-CA" sz="2000" dirty="0" err="1" smtClean="0"/>
              <a:t>randomXYcor</a:t>
            </a:r>
            <a:r>
              <a:rPr lang="fr-CA" sz="2000" dirty="0" smtClean="0"/>
              <a:t>()</a:t>
            </a:r>
          </a:p>
          <a:p>
            <a:pPr lvl="1"/>
            <a:r>
              <a:rPr lang="fr-CA" sz="2000" dirty="0" err="1" smtClean="0"/>
              <a:t>Color</a:t>
            </a:r>
            <a:r>
              <a:rPr lang="fr-CA" sz="2000" dirty="0" smtClean="0"/>
              <a:t> of males </a:t>
            </a:r>
            <a:r>
              <a:rPr lang="fr-CA" sz="2000" dirty="0"/>
              <a:t>= </a:t>
            </a:r>
            <a:r>
              <a:rPr lang="fr-CA" sz="2000" dirty="0" err="1"/>
              <a:t>red</a:t>
            </a:r>
            <a:r>
              <a:rPr lang="fr-CA" sz="2000" dirty="0"/>
              <a:t>, </a:t>
            </a:r>
            <a:r>
              <a:rPr lang="fr-CA" sz="2000" dirty="0" err="1" smtClean="0"/>
              <a:t>color</a:t>
            </a:r>
            <a:r>
              <a:rPr lang="fr-CA" sz="2000" dirty="0" smtClean="0"/>
              <a:t> of </a:t>
            </a:r>
            <a:r>
              <a:rPr lang="fr-CA" sz="2000" dirty="0" err="1" smtClean="0"/>
              <a:t>females</a:t>
            </a:r>
            <a:r>
              <a:rPr lang="fr-CA" sz="2000" dirty="0" smtClean="0"/>
              <a:t> </a:t>
            </a:r>
            <a:r>
              <a:rPr lang="fr-CA" sz="2000" dirty="0"/>
              <a:t>= </a:t>
            </a:r>
            <a:r>
              <a:rPr lang="fr-CA" sz="2000" dirty="0" smtClean="0"/>
              <a:t>black</a:t>
            </a:r>
          </a:p>
          <a:p>
            <a:pPr lvl="1"/>
            <a:endParaRPr lang="fr-CA" sz="2000" dirty="0"/>
          </a:p>
          <a:p>
            <a:r>
              <a:rPr lang="fr-CA" sz="2400" dirty="0" smtClean="0"/>
              <a:t>Plot </a:t>
            </a:r>
            <a:r>
              <a:rPr lang="fr-CA" sz="2400" dirty="0"/>
              <a:t>the </a:t>
            </a:r>
            <a:r>
              <a:rPr lang="fr-CA" sz="2400" dirty="0" smtClean="0"/>
              <a:t>world </a:t>
            </a:r>
            <a:r>
              <a:rPr lang="fr-CA" sz="2400" dirty="0" err="1" smtClean="0"/>
              <a:t>with</a:t>
            </a:r>
            <a:r>
              <a:rPr lang="fr-CA" sz="2400" dirty="0" smtClean="0"/>
              <a:t> the </a:t>
            </a:r>
            <a:r>
              <a:rPr lang="fr-CA" sz="2400" dirty="0" err="1" smtClean="0"/>
              <a:t>individuals</a:t>
            </a:r>
            <a:r>
              <a:rPr lang="fr-CA" sz="2400" dirty="0" smtClean="0"/>
              <a:t> (</a:t>
            </a:r>
            <a:r>
              <a:rPr lang="fr-CA" sz="2400" dirty="0" err="1" smtClean="0"/>
              <a:t>with</a:t>
            </a:r>
            <a:r>
              <a:rPr lang="fr-CA" sz="2400" dirty="0" smtClean="0"/>
              <a:t> </a:t>
            </a:r>
            <a:r>
              <a:rPr lang="fr-CA" sz="2400" dirty="0" err="1" smtClean="0"/>
              <a:t>their</a:t>
            </a:r>
            <a:r>
              <a:rPr lang="fr-CA" sz="2400" dirty="0" smtClean="0"/>
              <a:t> respective </a:t>
            </a:r>
            <a:r>
              <a:rPr lang="fr-CA" sz="2400" dirty="0" err="1" smtClean="0"/>
              <a:t>color</a:t>
            </a:r>
            <a:r>
              <a:rPr lang="fr-CA" sz="2400" dirty="0" smtClean="0"/>
              <a:t>)</a:t>
            </a:r>
            <a:endParaRPr lang="fr-CA" sz="2400" dirty="0"/>
          </a:p>
          <a:p>
            <a:r>
              <a:rPr lang="fr-CA" sz="2400" dirty="0" smtClean="0"/>
              <a:t>Count </a:t>
            </a:r>
            <a:r>
              <a:rPr lang="fr-CA" sz="2400" dirty="0"/>
              <a:t>the </a:t>
            </a:r>
            <a:r>
              <a:rPr lang="fr-CA" sz="2400" dirty="0" err="1"/>
              <a:t>number</a:t>
            </a:r>
            <a:r>
              <a:rPr lang="fr-CA" sz="2400" dirty="0"/>
              <a:t> </a:t>
            </a:r>
            <a:r>
              <a:rPr lang="fr-CA" sz="2400" dirty="0" smtClean="0"/>
              <a:t>of total </a:t>
            </a:r>
            <a:r>
              <a:rPr lang="fr-CA" sz="2400" dirty="0" err="1"/>
              <a:t>individuals</a:t>
            </a:r>
            <a:r>
              <a:rPr lang="fr-CA" sz="2400" dirty="0"/>
              <a:t>, of males and of </a:t>
            </a:r>
            <a:r>
              <a:rPr lang="fr-CA" sz="2400" dirty="0" err="1"/>
              <a:t>females</a:t>
            </a:r>
            <a:r>
              <a:rPr lang="fr-CA" sz="2400" dirty="0"/>
              <a:t> </a:t>
            </a:r>
            <a:endParaRPr lang="fr-CA" sz="2400" dirty="0" smtClean="0"/>
          </a:p>
          <a:p>
            <a:pPr lvl="1"/>
            <a:r>
              <a:rPr lang="fr-CA" sz="2000" dirty="0" smtClean="0"/>
              <a:t>Put </a:t>
            </a:r>
            <a:r>
              <a:rPr lang="fr-CA" sz="2000" dirty="0" err="1" smtClean="0"/>
              <a:t>it</a:t>
            </a:r>
            <a:r>
              <a:rPr lang="fr-CA" sz="2000" dirty="0" smtClean="0"/>
              <a:t> in 3 </a:t>
            </a:r>
            <a:r>
              <a:rPr lang="fr-CA" sz="2000" dirty="0" err="1" smtClean="0"/>
              <a:t>vectors</a:t>
            </a:r>
            <a:endParaRPr lang="fr-CA" sz="2000" dirty="0"/>
          </a:p>
        </p:txBody>
      </p:sp>
      <p:sp>
        <p:nvSpPr>
          <p:cNvPr id="4" name="Rectangle 3"/>
          <p:cNvSpPr/>
          <p:nvPr/>
        </p:nvSpPr>
        <p:spPr>
          <a:xfrm>
            <a:off x="6018387" y="6233612"/>
            <a:ext cx="6173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 dirty="0" smtClean="0"/>
              <a:t>Do the </a:t>
            </a:r>
            <a:r>
              <a:rPr lang="fr-CA" dirty="0" err="1" smtClean="0"/>
              <a:t>exercise</a:t>
            </a:r>
            <a:r>
              <a:rPr lang="fr-CA" dirty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: 10_ExerciseToDo.R. Help at the end</a:t>
            </a:r>
          </a:p>
          <a:p>
            <a:pPr algn="r"/>
            <a:r>
              <a:rPr lang="fr-CA" dirty="0" err="1" smtClean="0"/>
              <a:t>Exercise</a:t>
            </a:r>
            <a:r>
              <a:rPr lang="fr-CA" dirty="0" smtClean="0"/>
              <a:t> </a:t>
            </a:r>
            <a:r>
              <a:rPr lang="fr-CA" dirty="0"/>
              <a:t>solutions: 11_ExerciseSolutions.R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289" y="5269494"/>
            <a:ext cx="1114901" cy="86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80620" cy="1320800"/>
          </a:xfrm>
        </p:spPr>
        <p:txBody>
          <a:bodyPr>
            <a:normAutofit fontScale="90000"/>
          </a:bodyPr>
          <a:lstStyle/>
          <a:p>
            <a:r>
              <a:rPr lang="fr-CA" dirty="0" err="1"/>
              <a:t>Females</a:t>
            </a:r>
            <a:r>
              <a:rPr lang="fr-CA" dirty="0"/>
              <a:t> move </a:t>
            </a:r>
            <a:r>
              <a:rPr lang="fr-CA" dirty="0" err="1"/>
              <a:t>randomly</a:t>
            </a:r>
            <a:r>
              <a:rPr lang="fr-CA" dirty="0"/>
              <a:t>, males move </a:t>
            </a:r>
            <a:r>
              <a:rPr lang="fr-CA" dirty="0" err="1"/>
              <a:t>according</a:t>
            </a:r>
            <a:r>
              <a:rPr lang="fr-CA" dirty="0"/>
              <a:t> to </a:t>
            </a:r>
            <a:r>
              <a:rPr lang="fr-CA" dirty="0" err="1"/>
              <a:t>females</a:t>
            </a:r>
            <a:r>
              <a:rPr lang="fr-CA" dirty="0"/>
              <a:t> (2/3)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724297"/>
            <a:ext cx="10217089" cy="4924697"/>
          </a:xfrm>
        </p:spPr>
        <p:txBody>
          <a:bodyPr>
            <a:normAutofit fontScale="92500" lnSpcReduction="20000"/>
          </a:bodyPr>
          <a:lstStyle/>
          <a:p>
            <a:r>
              <a:rPr lang="fr-CA" sz="2000" dirty="0" err="1" smtClean="0"/>
              <a:t>Create</a:t>
            </a:r>
            <a:r>
              <a:rPr lang="fr-CA" sz="2000" dirty="0" smtClean="0"/>
              <a:t> </a:t>
            </a:r>
            <a:r>
              <a:rPr lang="fr-CA" sz="2000" dirty="0"/>
              <a:t>2 </a:t>
            </a:r>
            <a:r>
              <a:rPr lang="fr-CA" sz="2000" dirty="0" err="1"/>
              <a:t>movement</a:t>
            </a:r>
            <a:r>
              <a:rPr lang="fr-CA" sz="2000" dirty="0"/>
              <a:t> </a:t>
            </a:r>
            <a:r>
              <a:rPr lang="fr-CA" sz="2000" dirty="0" err="1" smtClean="0"/>
              <a:t>functions</a:t>
            </a:r>
            <a:endParaRPr lang="fr-CA" sz="2000" dirty="0"/>
          </a:p>
          <a:p>
            <a:pPr lvl="1"/>
            <a:r>
              <a:rPr lang="fr-CA" sz="1800" dirty="0" err="1"/>
              <a:t>Movement</a:t>
            </a:r>
            <a:r>
              <a:rPr lang="fr-CA" sz="1800" dirty="0"/>
              <a:t> of </a:t>
            </a:r>
            <a:r>
              <a:rPr lang="fr-CA" sz="1800" dirty="0" err="1"/>
              <a:t>females</a:t>
            </a:r>
            <a:r>
              <a:rPr lang="fr-CA" sz="1800" dirty="0"/>
              <a:t>: in an </a:t>
            </a:r>
            <a:r>
              <a:rPr lang="fr-CA" sz="1800" dirty="0" err="1"/>
              <a:t>random</a:t>
            </a:r>
            <a:r>
              <a:rPr lang="fr-CA" sz="1800" dirty="0"/>
              <a:t> direction, move </a:t>
            </a:r>
            <a:r>
              <a:rPr lang="fr-CA" sz="1800" dirty="0" smtClean="0"/>
              <a:t>the distance of 2 </a:t>
            </a:r>
            <a:r>
              <a:rPr lang="fr-CA" sz="1800" dirty="0"/>
              <a:t>patches at the time, in a </a:t>
            </a:r>
            <a:r>
              <a:rPr lang="fr-CA" sz="1800" dirty="0" err="1"/>
              <a:t>wrapped</a:t>
            </a:r>
            <a:r>
              <a:rPr lang="fr-CA" sz="1800" dirty="0"/>
              <a:t> world</a:t>
            </a:r>
          </a:p>
          <a:p>
            <a:pPr lvl="1"/>
            <a:r>
              <a:rPr lang="fr-CA" sz="1800" dirty="0" err="1"/>
              <a:t>Movement</a:t>
            </a:r>
            <a:r>
              <a:rPr lang="fr-CA" sz="1800" dirty="0"/>
              <a:t> of males: move </a:t>
            </a:r>
            <a:r>
              <a:rPr lang="fr-CA" sz="1800" dirty="0" smtClean="0"/>
              <a:t>to the center of </a:t>
            </a:r>
            <a:r>
              <a:rPr lang="fr-CA" sz="1800" dirty="0"/>
              <a:t>one of the 8 </a:t>
            </a:r>
            <a:r>
              <a:rPr lang="fr-CA" sz="1800" dirty="0" err="1"/>
              <a:t>neighboring</a:t>
            </a:r>
            <a:r>
              <a:rPr lang="fr-CA" sz="1800" dirty="0"/>
              <a:t> </a:t>
            </a:r>
            <a:r>
              <a:rPr lang="fr-CA" sz="1800" dirty="0" err="1"/>
              <a:t>cells</a:t>
            </a:r>
            <a:r>
              <a:rPr lang="fr-CA" sz="1800" dirty="0"/>
              <a:t> </a:t>
            </a:r>
            <a:r>
              <a:rPr lang="fr-CA" sz="1800" dirty="0" err="1"/>
              <a:t>where</a:t>
            </a:r>
            <a:r>
              <a:rPr lang="fr-CA" sz="1800" dirty="0"/>
              <a:t> </a:t>
            </a:r>
            <a:r>
              <a:rPr lang="fr-CA" sz="1800" dirty="0" err="1"/>
              <a:t>there</a:t>
            </a:r>
            <a:r>
              <a:rPr lang="fr-CA" sz="1800" dirty="0"/>
              <a:t> </a:t>
            </a:r>
            <a:r>
              <a:rPr lang="fr-CA" sz="1800" dirty="0" err="1"/>
              <a:t>is</a:t>
            </a:r>
            <a:r>
              <a:rPr lang="fr-CA" sz="1800" dirty="0"/>
              <a:t> a </a:t>
            </a:r>
            <a:r>
              <a:rPr lang="fr-CA" sz="1800" dirty="0" err="1"/>
              <a:t>female</a:t>
            </a:r>
            <a:r>
              <a:rPr lang="fr-CA" sz="1800" dirty="0"/>
              <a:t> on </a:t>
            </a:r>
            <a:r>
              <a:rPr lang="fr-CA" sz="1800" dirty="0" err="1"/>
              <a:t>it</a:t>
            </a:r>
            <a:r>
              <a:rPr lang="fr-CA" sz="1800" dirty="0"/>
              <a:t>, </a:t>
            </a:r>
            <a:r>
              <a:rPr lang="fr-CA" sz="1800" dirty="0" err="1"/>
              <a:t>otherwise</a:t>
            </a:r>
            <a:r>
              <a:rPr lang="fr-CA" sz="1800" dirty="0"/>
              <a:t> on one of the 8 </a:t>
            </a:r>
            <a:r>
              <a:rPr lang="fr-CA" sz="1800" dirty="0" err="1"/>
              <a:t>neighboring</a:t>
            </a:r>
            <a:r>
              <a:rPr lang="fr-CA" sz="1800" dirty="0"/>
              <a:t> </a:t>
            </a:r>
            <a:r>
              <a:rPr lang="fr-CA" sz="1800" dirty="0" err="1"/>
              <a:t>cells</a:t>
            </a:r>
            <a:r>
              <a:rPr lang="fr-CA" sz="1800" dirty="0"/>
              <a:t> </a:t>
            </a:r>
            <a:r>
              <a:rPr lang="fr-CA" sz="1800" dirty="0" err="1"/>
              <a:t>randomly</a:t>
            </a:r>
            <a:endParaRPr lang="fr-CA" sz="1800" dirty="0"/>
          </a:p>
          <a:p>
            <a:pPr lvl="2"/>
            <a:r>
              <a:rPr lang="fr-CA" sz="1600" dirty="0" err="1"/>
              <a:t>What</a:t>
            </a:r>
            <a:r>
              <a:rPr lang="fr-CA" sz="1600" dirty="0"/>
              <a:t> are the </a:t>
            </a:r>
            <a:r>
              <a:rPr lang="fr-CA" sz="1600" dirty="0" err="1"/>
              <a:t>cells</a:t>
            </a:r>
            <a:r>
              <a:rPr lang="fr-CA" sz="1600" dirty="0"/>
              <a:t> </a:t>
            </a:r>
            <a:r>
              <a:rPr lang="fr-CA" sz="1600" dirty="0" err="1"/>
              <a:t>around</a:t>
            </a:r>
            <a:r>
              <a:rPr lang="fr-CA" sz="1600" dirty="0"/>
              <a:t> the </a:t>
            </a:r>
            <a:r>
              <a:rPr lang="fr-CA" sz="1600" dirty="0" err="1"/>
              <a:t>individuals</a:t>
            </a:r>
            <a:r>
              <a:rPr lang="fr-CA" sz="1600" dirty="0"/>
              <a:t>?</a:t>
            </a:r>
          </a:p>
          <a:p>
            <a:pPr lvl="2"/>
            <a:r>
              <a:rPr lang="fr-CA" sz="1600" dirty="0"/>
              <a:t>On </a:t>
            </a:r>
            <a:r>
              <a:rPr lang="fr-CA" sz="1600" dirty="0" err="1"/>
              <a:t>which</a:t>
            </a:r>
            <a:r>
              <a:rPr lang="fr-CA" sz="1600" dirty="0"/>
              <a:t> </a:t>
            </a:r>
            <a:r>
              <a:rPr lang="fr-CA" sz="1600" dirty="0" err="1"/>
              <a:t>cells</a:t>
            </a:r>
            <a:r>
              <a:rPr lang="fr-CA" sz="1600" dirty="0"/>
              <a:t> </a:t>
            </a:r>
            <a:r>
              <a:rPr lang="fr-CA" sz="1600" dirty="0" err="1"/>
              <a:t>there</a:t>
            </a:r>
            <a:r>
              <a:rPr lang="fr-CA" sz="1600" dirty="0"/>
              <a:t> are </a:t>
            </a:r>
            <a:r>
              <a:rPr lang="fr-CA" sz="1600" dirty="0" err="1"/>
              <a:t>females</a:t>
            </a:r>
            <a:r>
              <a:rPr lang="fr-CA" sz="1600" dirty="0"/>
              <a:t>?</a:t>
            </a:r>
          </a:p>
          <a:p>
            <a:pPr lvl="3"/>
            <a:r>
              <a:rPr lang="fr-CA" sz="1400" dirty="0"/>
              <a:t>If </a:t>
            </a:r>
            <a:r>
              <a:rPr lang="fr-CA" sz="1400" dirty="0" err="1"/>
              <a:t>there</a:t>
            </a:r>
            <a:r>
              <a:rPr lang="fr-CA" sz="1400" dirty="0"/>
              <a:t> are </a:t>
            </a:r>
            <a:r>
              <a:rPr lang="fr-CA" sz="1400" dirty="0" err="1"/>
              <a:t>several</a:t>
            </a:r>
            <a:r>
              <a:rPr lang="fr-CA" sz="1400" dirty="0"/>
              <a:t> </a:t>
            </a:r>
            <a:r>
              <a:rPr lang="fr-CA" sz="1400" dirty="0" err="1"/>
              <a:t>cells</a:t>
            </a:r>
            <a:r>
              <a:rPr lang="fr-CA" sz="1400" dirty="0"/>
              <a:t> </a:t>
            </a:r>
            <a:r>
              <a:rPr lang="fr-CA" sz="1400" dirty="0" err="1"/>
              <a:t>with</a:t>
            </a:r>
            <a:r>
              <a:rPr lang="fr-CA" sz="1400" dirty="0"/>
              <a:t> </a:t>
            </a:r>
            <a:r>
              <a:rPr lang="fr-CA" sz="1400" dirty="0" err="1"/>
              <a:t>females</a:t>
            </a:r>
            <a:r>
              <a:rPr lang="fr-CA" sz="1400" dirty="0"/>
              <a:t> on </a:t>
            </a:r>
            <a:r>
              <a:rPr lang="fr-CA" sz="1400" dirty="0" err="1"/>
              <a:t>it</a:t>
            </a:r>
            <a:r>
              <a:rPr lang="fr-CA" sz="1400" dirty="0"/>
              <a:t>, </a:t>
            </a:r>
            <a:r>
              <a:rPr lang="fr-CA" sz="1400" dirty="0" err="1"/>
              <a:t>choose</a:t>
            </a:r>
            <a:r>
              <a:rPr lang="fr-CA" sz="1400" dirty="0"/>
              <a:t> one </a:t>
            </a:r>
            <a:r>
              <a:rPr lang="fr-CA" sz="1400" dirty="0" err="1"/>
              <a:t>cell</a:t>
            </a:r>
            <a:r>
              <a:rPr lang="fr-CA" sz="1400" dirty="0"/>
              <a:t> </a:t>
            </a:r>
            <a:r>
              <a:rPr lang="fr-CA" sz="1400" dirty="0" err="1"/>
              <a:t>among</a:t>
            </a:r>
            <a:r>
              <a:rPr lang="fr-CA" sz="1400" dirty="0"/>
              <a:t> </a:t>
            </a:r>
            <a:r>
              <a:rPr lang="fr-CA" sz="1400" dirty="0" err="1"/>
              <a:t>these</a:t>
            </a:r>
            <a:r>
              <a:rPr lang="fr-CA" sz="1400" dirty="0"/>
              <a:t> </a:t>
            </a:r>
            <a:r>
              <a:rPr lang="fr-CA" sz="1400" dirty="0" err="1"/>
              <a:t>ones</a:t>
            </a:r>
            <a:r>
              <a:rPr lang="fr-CA" sz="1400" dirty="0"/>
              <a:t> </a:t>
            </a:r>
            <a:r>
              <a:rPr lang="fr-CA" sz="1400" dirty="0" err="1"/>
              <a:t>randomly</a:t>
            </a:r>
            <a:endParaRPr lang="fr-CA" sz="1400" dirty="0"/>
          </a:p>
          <a:p>
            <a:pPr lvl="3"/>
            <a:r>
              <a:rPr lang="fr-CA" sz="1400" dirty="0"/>
              <a:t>If </a:t>
            </a:r>
            <a:r>
              <a:rPr lang="fr-CA" sz="1400" dirty="0" err="1"/>
              <a:t>there</a:t>
            </a:r>
            <a:r>
              <a:rPr lang="fr-CA" sz="1400" dirty="0"/>
              <a:t> </a:t>
            </a:r>
            <a:r>
              <a:rPr lang="fr-CA" sz="1400" dirty="0" err="1"/>
              <a:t>is</a:t>
            </a:r>
            <a:r>
              <a:rPr lang="fr-CA" sz="1400" dirty="0"/>
              <a:t> one </a:t>
            </a:r>
            <a:r>
              <a:rPr lang="fr-CA" sz="1400" dirty="0" err="1"/>
              <a:t>cell</a:t>
            </a:r>
            <a:r>
              <a:rPr lang="fr-CA" sz="1400" dirty="0"/>
              <a:t> </a:t>
            </a:r>
            <a:r>
              <a:rPr lang="fr-CA" sz="1400" dirty="0" err="1"/>
              <a:t>with</a:t>
            </a:r>
            <a:r>
              <a:rPr lang="fr-CA" sz="1400" dirty="0"/>
              <a:t> </a:t>
            </a:r>
            <a:r>
              <a:rPr lang="fr-CA" sz="1400" dirty="0" err="1"/>
              <a:t>female</a:t>
            </a:r>
            <a:r>
              <a:rPr lang="fr-CA" sz="1400" dirty="0"/>
              <a:t>(s) on </a:t>
            </a:r>
            <a:r>
              <a:rPr lang="fr-CA" sz="1400" dirty="0" err="1"/>
              <a:t>it</a:t>
            </a:r>
            <a:r>
              <a:rPr lang="fr-CA" sz="1400" dirty="0"/>
              <a:t>, </a:t>
            </a:r>
            <a:r>
              <a:rPr lang="fr-CA" sz="1400" dirty="0" err="1"/>
              <a:t>choose</a:t>
            </a:r>
            <a:r>
              <a:rPr lang="fr-CA" sz="1400" dirty="0"/>
              <a:t> </a:t>
            </a:r>
            <a:r>
              <a:rPr lang="fr-CA" sz="1400" dirty="0" err="1"/>
              <a:t>this</a:t>
            </a:r>
            <a:r>
              <a:rPr lang="fr-CA" sz="1400" dirty="0"/>
              <a:t> </a:t>
            </a:r>
            <a:r>
              <a:rPr lang="fr-CA" sz="1400" dirty="0" err="1"/>
              <a:t>cell</a:t>
            </a:r>
            <a:endParaRPr lang="fr-CA" sz="1400" dirty="0"/>
          </a:p>
          <a:p>
            <a:pPr lvl="3"/>
            <a:r>
              <a:rPr lang="fr-CA" sz="1400" dirty="0"/>
              <a:t>If </a:t>
            </a:r>
            <a:r>
              <a:rPr lang="fr-CA" sz="1400" dirty="0" err="1"/>
              <a:t>there</a:t>
            </a:r>
            <a:r>
              <a:rPr lang="fr-CA" sz="1400" dirty="0"/>
              <a:t> are no </a:t>
            </a:r>
            <a:r>
              <a:rPr lang="fr-CA" sz="1400" dirty="0" err="1"/>
              <a:t>females</a:t>
            </a:r>
            <a:r>
              <a:rPr lang="fr-CA" sz="1400" dirty="0"/>
              <a:t> on the </a:t>
            </a:r>
            <a:r>
              <a:rPr lang="fr-CA" sz="1400" dirty="0" err="1"/>
              <a:t>cells</a:t>
            </a:r>
            <a:r>
              <a:rPr lang="fr-CA" sz="1400" dirty="0"/>
              <a:t> </a:t>
            </a:r>
            <a:r>
              <a:rPr lang="fr-CA" sz="1400" dirty="0" err="1"/>
              <a:t>around</a:t>
            </a:r>
            <a:r>
              <a:rPr lang="fr-CA" sz="1400" dirty="0"/>
              <a:t>, </a:t>
            </a:r>
            <a:r>
              <a:rPr lang="fr-CA" sz="1400" dirty="0" err="1"/>
              <a:t>choose</a:t>
            </a:r>
            <a:r>
              <a:rPr lang="fr-CA" sz="1400" dirty="0"/>
              <a:t> one </a:t>
            </a:r>
            <a:r>
              <a:rPr lang="fr-CA" sz="1400" dirty="0" err="1"/>
              <a:t>cell</a:t>
            </a:r>
            <a:r>
              <a:rPr lang="fr-CA" sz="1400" dirty="0"/>
              <a:t> </a:t>
            </a:r>
            <a:r>
              <a:rPr lang="fr-CA" sz="1400" dirty="0" err="1" smtClean="0"/>
              <a:t>randomly</a:t>
            </a:r>
            <a:endParaRPr lang="fr-CA" sz="1400" dirty="0" smtClean="0"/>
          </a:p>
          <a:p>
            <a:pPr lvl="3"/>
            <a:endParaRPr lang="fr-CA" sz="1400" dirty="0"/>
          </a:p>
          <a:p>
            <a:r>
              <a:rPr lang="fr-CA" sz="2000" dirty="0" err="1"/>
              <a:t>Create</a:t>
            </a:r>
            <a:r>
              <a:rPr lang="fr-CA" sz="2000" dirty="0"/>
              <a:t> a </a:t>
            </a:r>
            <a:r>
              <a:rPr lang="fr-CA" sz="2000" dirty="0" err="1"/>
              <a:t>loop</a:t>
            </a:r>
            <a:r>
              <a:rPr lang="fr-CA" sz="2000" dirty="0"/>
              <a:t> of 20 times </a:t>
            </a:r>
            <a:r>
              <a:rPr lang="fr-CA" sz="2000" dirty="0" err="1"/>
              <a:t>steps</a:t>
            </a:r>
            <a:r>
              <a:rPr lang="fr-CA" sz="2000" dirty="0"/>
              <a:t> </a:t>
            </a:r>
            <a:r>
              <a:rPr lang="fr-CA" sz="2000" dirty="0" err="1"/>
              <a:t>where</a:t>
            </a:r>
            <a:r>
              <a:rPr lang="fr-CA" sz="2000" dirty="0"/>
              <a:t> all </a:t>
            </a:r>
            <a:r>
              <a:rPr lang="fr-CA" sz="2000" dirty="0" err="1"/>
              <a:t>females</a:t>
            </a:r>
            <a:r>
              <a:rPr lang="fr-CA" sz="2000" dirty="0"/>
              <a:t> move first </a:t>
            </a:r>
            <a:r>
              <a:rPr lang="fr-CA" sz="2000" dirty="0" err="1"/>
              <a:t>then</a:t>
            </a:r>
            <a:r>
              <a:rPr lang="fr-CA" sz="2000" dirty="0"/>
              <a:t> all the </a:t>
            </a:r>
            <a:r>
              <a:rPr lang="fr-CA" sz="2000" dirty="0" smtClean="0"/>
              <a:t>males</a:t>
            </a:r>
          </a:p>
          <a:p>
            <a:pPr lvl="1"/>
            <a:r>
              <a:rPr lang="fr-CA" sz="1800" dirty="0" smtClean="0"/>
              <a:t>Plot the world and the </a:t>
            </a:r>
            <a:r>
              <a:rPr lang="fr-CA" sz="1800" dirty="0" err="1" smtClean="0"/>
              <a:t>individuals</a:t>
            </a:r>
            <a:r>
              <a:rPr lang="fr-CA" sz="1800" dirty="0" smtClean="0"/>
              <a:t> at </a:t>
            </a:r>
            <a:r>
              <a:rPr lang="fr-CA" sz="1800" dirty="0" err="1" smtClean="0"/>
              <a:t>each</a:t>
            </a:r>
            <a:r>
              <a:rPr lang="fr-CA" sz="1800" dirty="0" smtClean="0"/>
              <a:t> time </a:t>
            </a:r>
            <a:r>
              <a:rPr lang="fr-CA" sz="1800" dirty="0" err="1" smtClean="0"/>
              <a:t>step</a:t>
            </a:r>
            <a:endParaRPr lang="fr-CA" sz="1800" dirty="0" smtClean="0"/>
          </a:p>
          <a:p>
            <a:pPr lvl="2"/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/>
              <a:t>plotting</a:t>
            </a:r>
            <a:r>
              <a:rPr lang="fr-CA" dirty="0"/>
              <a:t> </a:t>
            </a:r>
            <a:r>
              <a:rPr lang="fr-CA" dirty="0" err="1"/>
              <a:t>functions</a:t>
            </a:r>
            <a:r>
              <a:rPr lang="fr-CA" dirty="0"/>
              <a:t> </a:t>
            </a:r>
            <a:r>
              <a:rPr lang="fr-CA" dirty="0" err="1"/>
              <a:t>after</a:t>
            </a:r>
            <a:r>
              <a:rPr lang="fr-CA" dirty="0"/>
              <a:t> all </a:t>
            </a:r>
            <a:r>
              <a:rPr lang="fr-CA" dirty="0" err="1"/>
              <a:t>other</a:t>
            </a:r>
            <a:r>
              <a:rPr lang="fr-CA" dirty="0"/>
              <a:t> </a:t>
            </a:r>
            <a:r>
              <a:rPr lang="fr-CA" dirty="0" err="1"/>
              <a:t>functions</a:t>
            </a:r>
            <a:endParaRPr lang="fr-CA" dirty="0"/>
          </a:p>
          <a:p>
            <a:pPr lvl="2"/>
            <a:r>
              <a:rPr lang="fr-CA" dirty="0"/>
              <a:t>Plot males and </a:t>
            </a:r>
            <a:r>
              <a:rPr lang="fr-CA" dirty="0" err="1"/>
              <a:t>females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respective </a:t>
            </a:r>
            <a:r>
              <a:rPr lang="fr-CA" dirty="0" err="1"/>
              <a:t>colors</a:t>
            </a:r>
            <a:endParaRPr lang="fr-CA" dirty="0"/>
          </a:p>
          <a:p>
            <a:pPr lvl="2"/>
            <a:r>
              <a:rPr lang="fr-CA" dirty="0"/>
              <a:t>Use </a:t>
            </a:r>
            <a:r>
              <a:rPr lang="fr-CA" dirty="0" err="1"/>
              <a:t>Sys.sleep</a:t>
            </a:r>
            <a:r>
              <a:rPr lang="fr-CA" dirty="0"/>
              <a:t>(1) to slow the </a:t>
            </a:r>
            <a:r>
              <a:rPr lang="fr-CA" dirty="0" err="1"/>
              <a:t>function</a:t>
            </a:r>
            <a:endParaRPr lang="fr-CA" dirty="0"/>
          </a:p>
          <a:p>
            <a:pPr lvl="1"/>
            <a:endParaRPr lang="fr-CA" sz="1800" dirty="0"/>
          </a:p>
          <a:p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6018387" y="6233612"/>
            <a:ext cx="6173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 dirty="0"/>
              <a:t>Do the </a:t>
            </a:r>
            <a:r>
              <a:rPr lang="fr-CA" dirty="0" err="1"/>
              <a:t>exercise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: 10_ExerciseToDo.R. Help at the end</a:t>
            </a:r>
          </a:p>
          <a:p>
            <a:pPr algn="r"/>
            <a:r>
              <a:rPr lang="fr-CA" dirty="0" err="1" smtClean="0"/>
              <a:t>Exercise</a:t>
            </a:r>
            <a:r>
              <a:rPr lang="fr-CA" dirty="0" smtClean="0"/>
              <a:t> </a:t>
            </a:r>
            <a:r>
              <a:rPr lang="fr-CA" dirty="0"/>
              <a:t>solutions: 11_ExerciseSolutions.R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289" y="5269494"/>
            <a:ext cx="1114901" cy="86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472506" cy="1320800"/>
          </a:xfrm>
        </p:spPr>
        <p:txBody>
          <a:bodyPr/>
          <a:lstStyle/>
          <a:p>
            <a:r>
              <a:rPr lang="fr-CA" dirty="0"/>
              <a:t>Reproduction </a:t>
            </a:r>
            <a:r>
              <a:rPr lang="fr-CA" dirty="0" err="1"/>
              <a:t>creates</a:t>
            </a:r>
            <a:r>
              <a:rPr lang="fr-CA" dirty="0"/>
              <a:t> a new </a:t>
            </a:r>
            <a:r>
              <a:rPr lang="fr-CA" dirty="0" err="1"/>
              <a:t>individual</a:t>
            </a:r>
            <a:r>
              <a:rPr lang="fr-CA" dirty="0"/>
              <a:t> (3/3)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8032" y="1432480"/>
            <a:ext cx="11332414" cy="5294891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/>
              <a:t>Make reproduction happens when a male is on the same patch as a female, with the production of one offspring</a:t>
            </a:r>
          </a:p>
          <a:p>
            <a:pPr lvl="1"/>
            <a:r>
              <a:rPr lang="en-US" sz="2600" dirty="0"/>
              <a:t>Define a reproduction function where all females produce one offspring each</a:t>
            </a:r>
          </a:p>
          <a:p>
            <a:pPr lvl="2"/>
            <a:r>
              <a:rPr lang="en-US" sz="2300" dirty="0"/>
              <a:t>Update the sex (randomly), breed and color (according to the sex) of the offspring</a:t>
            </a:r>
          </a:p>
          <a:p>
            <a:pPr lvl="1"/>
            <a:r>
              <a:rPr lang="en-US" sz="2600" dirty="0"/>
              <a:t>Identify when a male and a female are on a patch together</a:t>
            </a:r>
          </a:p>
          <a:p>
            <a:pPr lvl="1"/>
            <a:r>
              <a:rPr lang="en-US" sz="2600" dirty="0" smtClean="0"/>
              <a:t>Keep </a:t>
            </a:r>
            <a:r>
              <a:rPr lang="en-US" sz="2600" dirty="0"/>
              <a:t>in memory the ID of these females which will reproduce</a:t>
            </a:r>
          </a:p>
          <a:p>
            <a:pPr lvl="1"/>
            <a:r>
              <a:rPr lang="en-US" sz="2600" dirty="0"/>
              <a:t>Apply the reproduction function in this </a:t>
            </a:r>
            <a:r>
              <a:rPr lang="en-US" sz="2600" dirty="0" smtClean="0"/>
              <a:t>case</a:t>
            </a:r>
          </a:p>
          <a:p>
            <a:pPr lvl="1"/>
            <a:endParaRPr lang="en-US" sz="2600" dirty="0"/>
          </a:p>
          <a:p>
            <a:r>
              <a:rPr lang="en-US" sz="2600" dirty="0"/>
              <a:t>Use the movement loop written before</a:t>
            </a:r>
          </a:p>
          <a:p>
            <a:pPr lvl="1"/>
            <a:r>
              <a:rPr lang="en-US" sz="2600" dirty="0"/>
              <a:t>After the movement, evaluate which females will reproduce (i.e., are on a patch with a male)</a:t>
            </a:r>
          </a:p>
          <a:p>
            <a:pPr lvl="1"/>
            <a:r>
              <a:rPr lang="en-US" sz="2600" dirty="0"/>
              <a:t>If there are reproducing females, apply reproduction</a:t>
            </a:r>
          </a:p>
          <a:p>
            <a:endParaRPr lang="en-US" sz="2600" dirty="0"/>
          </a:p>
          <a:p>
            <a:r>
              <a:rPr lang="en-US" sz="2600" dirty="0"/>
              <a:t>Count the number of individuals, of males and of females at each time step</a:t>
            </a:r>
          </a:p>
          <a:p>
            <a:pPr lvl="1"/>
            <a:r>
              <a:rPr lang="en-US" sz="2600" dirty="0"/>
              <a:t>Increment this vector at each time step</a:t>
            </a:r>
          </a:p>
          <a:p>
            <a:r>
              <a:rPr lang="en-US" sz="2600" dirty="0" smtClean="0"/>
              <a:t>At then end, plot </a:t>
            </a:r>
            <a:r>
              <a:rPr lang="en-US" sz="2600" dirty="0"/>
              <a:t>the number of individuals (all, males and females) over time</a:t>
            </a:r>
          </a:p>
          <a:p>
            <a:pPr lvl="1"/>
            <a:r>
              <a:rPr lang="en-US" sz="2600" dirty="0"/>
              <a:t>Plot line color according to the male and female colors</a:t>
            </a:r>
          </a:p>
          <a:p>
            <a:pPr lvl="1"/>
            <a:r>
              <a:rPr lang="en-US" sz="2600" dirty="0"/>
              <a:t>Add a legend</a:t>
            </a:r>
          </a:p>
          <a:p>
            <a:pPr marL="0" indent="0">
              <a:buNone/>
            </a:pPr>
            <a:endParaRPr lang="fr-CA" sz="22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018387" y="6233612"/>
            <a:ext cx="6173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 dirty="0"/>
              <a:t>Do the </a:t>
            </a:r>
            <a:r>
              <a:rPr lang="fr-CA" dirty="0" err="1"/>
              <a:t>exercise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: 10_ExerciseToDo.R. Help at the end</a:t>
            </a:r>
          </a:p>
          <a:p>
            <a:pPr algn="r"/>
            <a:r>
              <a:rPr lang="fr-CA" dirty="0" err="1" smtClean="0"/>
              <a:t>Exercise</a:t>
            </a:r>
            <a:r>
              <a:rPr lang="fr-CA" dirty="0" smtClean="0"/>
              <a:t> </a:t>
            </a:r>
            <a:r>
              <a:rPr lang="fr-CA" dirty="0"/>
              <a:t>solutions: 11_ExerciseSolutions.R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289" y="5269494"/>
            <a:ext cx="1114901" cy="86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1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17756/graphics/c33e102f-761f-4177-8c43-3cc7a660543c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http://127.0.0.1:17756/graphics/c33e102f-761f-4177-8c43-3cc7a660543c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http://127.0.0.1:17756/graphics/c33e102f-761f-4177-8c43-3cc7a660543c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51975" y="6488667"/>
            <a:ext cx="4540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 dirty="0" err="1"/>
              <a:t>Exercise</a:t>
            </a:r>
            <a:r>
              <a:rPr lang="fr-CA" dirty="0"/>
              <a:t> solutions: 11_ExerciseSolutions.R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436" y="-9335"/>
            <a:ext cx="5802564" cy="649800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2407"/>
            <a:ext cx="6546048" cy="60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2397</TotalTime>
  <Words>875</Words>
  <Application>Microsoft Office PowerPoint</Application>
  <PresentationFormat>Grand écran</PresentationFormat>
  <Paragraphs>70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Individual-based models &amp; Spatially explicit individual-based models with NetLogoR</vt:lpstr>
      <vt:lpstr>Now it’s your turn!</vt:lpstr>
      <vt:lpstr>Exercise</vt:lpstr>
      <vt:lpstr>Main steps to build an IBM with NetLogoR</vt:lpstr>
      <vt:lpstr>Create a population with males and females (1/3) </vt:lpstr>
      <vt:lpstr>Females move randomly, males move according to females (2/3) </vt:lpstr>
      <vt:lpstr>Reproduction creates a new individual (3/3)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Sarah BAUDUIN</cp:lastModifiedBy>
  <cp:revision>190</cp:revision>
  <dcterms:created xsi:type="dcterms:W3CDTF">2020-11-20T15:15:45Z</dcterms:created>
  <dcterms:modified xsi:type="dcterms:W3CDTF">2022-03-18T15:56:13Z</dcterms:modified>
</cp:coreProperties>
</file>