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529" r:id="rId3"/>
    <p:sldId id="530" r:id="rId4"/>
    <p:sldId id="531" r:id="rId5"/>
    <p:sldId id="535" r:id="rId6"/>
    <p:sldId id="532" r:id="rId7"/>
    <p:sldId id="533" r:id="rId8"/>
    <p:sldId id="534" r:id="rId9"/>
    <p:sldId id="53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9" autoAdjust="0"/>
    <p:restoredTop sz="88504" autoAdjust="0"/>
  </p:normalViewPr>
  <p:slideViewPr>
    <p:cSldViewPr snapToGrid="0">
      <p:cViewPr varScale="1">
        <p:scale>
          <a:sx n="65" d="100"/>
          <a:sy n="65" d="100"/>
        </p:scale>
        <p:origin x="804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96" d="100"/>
        <a:sy n="196" d="100"/>
      </p:scale>
      <p:origin x="0" y="-170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88FD8-2128-4956-B4EB-B5C224D1C562}" type="datetimeFigureOut">
              <a:rPr lang="fr-CA" smtClean="0"/>
              <a:t>2022-03-18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BEB70-D57A-4DFA-93AF-FBB829744D0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44518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EB70-D57A-4DFA-93AF-FBB829744D05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95168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rahBauduin/appendix_wolfIB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3265" y="1850316"/>
            <a:ext cx="10412963" cy="2395363"/>
          </a:xfrm>
        </p:spPr>
        <p:txBody>
          <a:bodyPr/>
          <a:lstStyle/>
          <a:p>
            <a:pPr algn="ctr"/>
            <a:r>
              <a:rPr lang="en-US" sz="4000" dirty="0" smtClean="0"/>
              <a:t>Individual-based models &amp;</a:t>
            </a:r>
            <a:br>
              <a:rPr lang="en-US" sz="4000" dirty="0" smtClean="0"/>
            </a:br>
            <a:r>
              <a:rPr lang="en-US" sz="4000" dirty="0" smtClean="0"/>
              <a:t>Spatially explicit individual-based models</a:t>
            </a:r>
            <a:br>
              <a:rPr lang="en-US" sz="4000" dirty="0" smtClean="0"/>
            </a:br>
            <a:r>
              <a:rPr lang="en-US" sz="4000" dirty="0" smtClean="0"/>
              <a:t>with </a:t>
            </a:r>
            <a:r>
              <a:rPr lang="en-US" sz="4000" dirty="0" err="1"/>
              <a:t>NetLogoR</a:t>
            </a:r>
            <a:endParaRPr lang="fr-CA" sz="4000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7412020" y="544156"/>
            <a:ext cx="4779980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fr-CA" b="1" dirty="0" smtClean="0"/>
              <a:t>21-22 Juin 2021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3209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49760" y="2047178"/>
            <a:ext cx="9262872" cy="1646302"/>
          </a:xfrm>
        </p:spPr>
        <p:txBody>
          <a:bodyPr/>
          <a:lstStyle/>
          <a:p>
            <a:pPr algn="ctr"/>
            <a:r>
              <a:rPr lang="en-US" dirty="0" smtClean="0"/>
              <a:t>Let’s look at a complex model example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0762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5308058"/>
            <a:ext cx="8596668" cy="1284470"/>
          </a:xfrm>
        </p:spPr>
        <p:txBody>
          <a:bodyPr/>
          <a:lstStyle/>
          <a:p>
            <a:r>
              <a:rPr lang="fr-CA" dirty="0"/>
              <a:t>M</a:t>
            </a:r>
            <a:r>
              <a:rPr lang="fr-CA" dirty="0" smtClean="0"/>
              <a:t>odel code: </a:t>
            </a:r>
            <a:r>
              <a:rPr lang="fr-CA" dirty="0" smtClean="0">
                <a:hlinkClick r:id="rId3"/>
              </a:rPr>
              <a:t>https</a:t>
            </a:r>
            <a:r>
              <a:rPr lang="fr-CA" dirty="0">
                <a:hlinkClick r:id="rId3"/>
              </a:rPr>
              <a:t>://github.com/SarahBauduin/appendix_wolfIBM</a:t>
            </a: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4"/>
          <a:srcRect l="22325" t="17006" r="58519" b="14770"/>
          <a:stretch/>
        </p:blipFill>
        <p:spPr>
          <a:xfrm>
            <a:off x="9099755" y="0"/>
            <a:ext cx="3092245" cy="688316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397" y="587104"/>
            <a:ext cx="91154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3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Model objective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56853"/>
            <a:ext cx="10900150" cy="5147186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90C226"/>
              </a:buClr>
            </a:pPr>
            <a:r>
              <a:rPr lang="fr-CA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To s</a:t>
            </a:r>
            <a:r>
              <a:rPr lang="en-US" sz="2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imulate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wolf lifecycle while exploring four lesser-known processes</a:t>
            </a:r>
          </a:p>
          <a:p>
            <a:pPr lvl="1">
              <a:buClr>
                <a:srgbClr val="90C226"/>
              </a:buClr>
            </a:pP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pack dissolution following the loss of a breeder</a:t>
            </a:r>
          </a:p>
          <a:p>
            <a:pPr lvl="1">
              <a:buClr>
                <a:srgbClr val="90C226"/>
              </a:buClr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adoption by existing packs of young dispersers</a:t>
            </a:r>
          </a:p>
          <a:p>
            <a:pPr lvl="1">
              <a:buClr>
                <a:srgbClr val="90C226"/>
              </a:buClr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establishment of new packs through budding</a:t>
            </a:r>
          </a:p>
          <a:p>
            <a:pPr lvl="1">
              <a:buClr>
                <a:srgbClr val="90C226"/>
              </a:buClr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different types of breeder replacement</a:t>
            </a:r>
          </a:p>
          <a:p>
            <a:pPr lvl="1">
              <a:buClr>
                <a:srgbClr val="90C226"/>
              </a:buClr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90C226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Model 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multiple scenarios based on different parameters, similar to a sensitivity analysis, to explore these four processes</a:t>
            </a:r>
          </a:p>
          <a:p>
            <a:pPr lvl="0">
              <a:buClr>
                <a:srgbClr val="90C226"/>
              </a:buClr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Variability among projections reveals processes that most affected wolf population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dynamics</a:t>
            </a:r>
          </a:p>
          <a:p>
            <a:pPr lvl="1">
              <a:buClr>
                <a:srgbClr val="90C226"/>
              </a:buClr>
            </a:pP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Life-cycle </a:t>
            </a: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traits that require further investigation</a:t>
            </a:r>
            <a:endParaRPr lang="fr-CA" sz="2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fr-CA" sz="2600" dirty="0"/>
          </a:p>
        </p:txBody>
      </p:sp>
    </p:spTree>
    <p:extLst>
      <p:ext uri="{BB962C8B-B14F-4D97-AF65-F5344CB8AC3E}">
        <p14:creationId xmlns:p14="http://schemas.microsoft.com/office/powerpoint/2010/main" val="237515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File organisation: 3 scripts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800" dirty="0" err="1" smtClean="0"/>
              <a:t>initParam.R</a:t>
            </a:r>
            <a:endParaRPr lang="fr-CA" sz="2800" dirty="0" smtClean="0"/>
          </a:p>
          <a:p>
            <a:endParaRPr lang="fr-CA" sz="2800" dirty="0"/>
          </a:p>
          <a:p>
            <a:r>
              <a:rPr lang="fr-CA" sz="2800" dirty="0" err="1" smtClean="0"/>
              <a:t>run.R</a:t>
            </a:r>
            <a:endParaRPr lang="fr-CA" sz="2800" dirty="0" smtClean="0"/>
          </a:p>
          <a:p>
            <a:endParaRPr lang="fr-CA" sz="2800" dirty="0"/>
          </a:p>
          <a:p>
            <a:r>
              <a:rPr lang="fr-CA" sz="2800" dirty="0" err="1" smtClean="0"/>
              <a:t>submodels.R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30745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initParam.R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78077"/>
            <a:ext cx="8596668" cy="4463285"/>
          </a:xfrm>
        </p:spPr>
        <p:txBody>
          <a:bodyPr>
            <a:normAutofit/>
          </a:bodyPr>
          <a:lstStyle/>
          <a:p>
            <a:r>
              <a:rPr lang="fr-CA" sz="2000" dirty="0" smtClean="0"/>
              <a:t>Data on the (initial) </a:t>
            </a:r>
            <a:r>
              <a:rPr lang="fr-CA" sz="2000" dirty="0" err="1" smtClean="0"/>
              <a:t>wolf</a:t>
            </a:r>
            <a:r>
              <a:rPr lang="fr-CA" sz="2000" dirty="0" smtClean="0"/>
              <a:t> population </a:t>
            </a:r>
          </a:p>
          <a:p>
            <a:pPr lvl="1"/>
            <a:r>
              <a:rPr lang="fr-CA" sz="1800" dirty="0" err="1" smtClean="0"/>
              <a:t>Number</a:t>
            </a:r>
            <a:r>
              <a:rPr lang="fr-CA" sz="1800" dirty="0" smtClean="0"/>
              <a:t> of </a:t>
            </a:r>
            <a:r>
              <a:rPr lang="fr-CA" sz="1800" dirty="0" err="1" smtClean="0"/>
              <a:t>individuals</a:t>
            </a:r>
            <a:r>
              <a:rPr lang="fr-CA" sz="1800" dirty="0" smtClean="0"/>
              <a:t>, </a:t>
            </a:r>
            <a:r>
              <a:rPr lang="fr-CA" sz="1800" dirty="0" err="1" smtClean="0"/>
              <a:t>sex</a:t>
            </a:r>
            <a:r>
              <a:rPr lang="fr-CA" sz="1800" dirty="0" smtClean="0"/>
              <a:t>, </a:t>
            </a:r>
            <a:r>
              <a:rPr lang="fr-CA" sz="1800" dirty="0" err="1" smtClean="0"/>
              <a:t>age</a:t>
            </a:r>
            <a:r>
              <a:rPr lang="fr-CA" sz="1800" dirty="0" smtClean="0"/>
              <a:t>, …</a:t>
            </a:r>
          </a:p>
          <a:p>
            <a:pPr lvl="1"/>
            <a:r>
              <a:rPr lang="fr-CA" sz="1800" dirty="0" smtClean="0"/>
              <a:t>Fictive population but </a:t>
            </a:r>
            <a:r>
              <a:rPr lang="fr-CA" sz="1800" dirty="0" err="1" smtClean="0"/>
              <a:t>can</a:t>
            </a:r>
            <a:r>
              <a:rPr lang="fr-CA" sz="1800" dirty="0" smtClean="0"/>
              <a:t> </a:t>
            </a:r>
            <a:r>
              <a:rPr lang="fr-CA" sz="1800" dirty="0" err="1" smtClean="0"/>
              <a:t>be</a:t>
            </a:r>
            <a:r>
              <a:rPr lang="fr-CA" sz="1800" dirty="0" smtClean="0"/>
              <a:t> an </a:t>
            </a:r>
            <a:r>
              <a:rPr lang="fr-CA" sz="1800" dirty="0" err="1" smtClean="0"/>
              <a:t>upload</a:t>
            </a:r>
            <a:r>
              <a:rPr lang="fr-CA" sz="1800" dirty="0" smtClean="0"/>
              <a:t> of </a:t>
            </a:r>
            <a:r>
              <a:rPr lang="fr-CA" sz="1800" dirty="0" err="1" smtClean="0"/>
              <a:t>field</a:t>
            </a:r>
            <a:r>
              <a:rPr lang="fr-CA" sz="1800" dirty="0" smtClean="0"/>
              <a:t> data</a:t>
            </a:r>
          </a:p>
          <a:p>
            <a:pPr lvl="1"/>
            <a:endParaRPr lang="fr-CA" sz="1800" dirty="0" smtClean="0"/>
          </a:p>
          <a:p>
            <a:r>
              <a:rPr lang="fr-CA" sz="2000" dirty="0" err="1" smtClean="0"/>
              <a:t>Creation</a:t>
            </a:r>
            <a:r>
              <a:rPr lang="fr-CA" sz="2000" dirty="0" smtClean="0"/>
              <a:t> of the initiation population </a:t>
            </a:r>
            <a:r>
              <a:rPr lang="fr-CA" sz="2000" dirty="0" err="1" smtClean="0"/>
              <a:t>with</a:t>
            </a:r>
            <a:r>
              <a:rPr lang="fr-CA" sz="2000" dirty="0" smtClean="0"/>
              <a:t> </a:t>
            </a:r>
            <a:r>
              <a:rPr lang="fr-CA" sz="2000" dirty="0" err="1" smtClean="0"/>
              <a:t>NetLogoR</a:t>
            </a:r>
            <a:endParaRPr lang="fr-CA" sz="2000" dirty="0" smtClean="0"/>
          </a:p>
          <a:p>
            <a:pPr lvl="1"/>
            <a:r>
              <a:rPr lang="fr-CA" sz="1800" dirty="0" err="1" smtClean="0"/>
              <a:t>createWorld</a:t>
            </a:r>
            <a:r>
              <a:rPr lang="fr-CA" sz="1800" dirty="0" smtClean="0"/>
              <a:t>(), </a:t>
            </a:r>
            <a:r>
              <a:rPr lang="fr-CA" sz="1800" dirty="0" err="1" smtClean="0"/>
              <a:t>createTurtles</a:t>
            </a:r>
            <a:r>
              <a:rPr lang="fr-CA" sz="1800" dirty="0" smtClean="0"/>
              <a:t>(), …</a:t>
            </a:r>
          </a:p>
          <a:p>
            <a:pPr lvl="1"/>
            <a:endParaRPr lang="fr-CA" sz="1800" dirty="0"/>
          </a:p>
          <a:p>
            <a:r>
              <a:rPr lang="fr-CA" sz="2000" dirty="0" smtClean="0"/>
              <a:t>Model </a:t>
            </a:r>
            <a:r>
              <a:rPr lang="fr-CA" sz="2000" dirty="0" err="1" smtClean="0"/>
              <a:t>parameters</a:t>
            </a:r>
            <a:endParaRPr lang="fr-CA" sz="2000" dirty="0"/>
          </a:p>
          <a:p>
            <a:pPr lvl="1"/>
            <a:r>
              <a:rPr lang="fr-CA" sz="1800" dirty="0" smtClean="0"/>
              <a:t>Reproduction rate, </a:t>
            </a:r>
            <a:r>
              <a:rPr lang="fr-CA" sz="1800" dirty="0" err="1" smtClean="0"/>
              <a:t>mortality</a:t>
            </a:r>
            <a:r>
              <a:rPr lang="fr-CA" sz="1800" dirty="0" smtClean="0"/>
              <a:t> rates, …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471" y="5914500"/>
            <a:ext cx="989234" cy="76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2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run.R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78077"/>
            <a:ext cx="8596668" cy="5102942"/>
          </a:xfrm>
        </p:spPr>
        <p:txBody>
          <a:bodyPr>
            <a:normAutofit lnSpcReduction="10000"/>
          </a:bodyPr>
          <a:lstStyle/>
          <a:p>
            <a:r>
              <a:rPr lang="fr-CA" sz="1800" dirty="0" smtClean="0"/>
              <a:t>Call </a:t>
            </a:r>
            <a:r>
              <a:rPr lang="fr-CA" sz="1800" dirty="0" err="1" smtClean="0"/>
              <a:t>submodels.R</a:t>
            </a:r>
            <a:endParaRPr lang="fr-CA" sz="1800" dirty="0" smtClean="0"/>
          </a:p>
          <a:p>
            <a:r>
              <a:rPr lang="fr-CA" dirty="0" smtClean="0"/>
              <a:t>Call </a:t>
            </a:r>
            <a:r>
              <a:rPr lang="fr-CA" dirty="0" err="1" smtClean="0"/>
              <a:t>initParam.R</a:t>
            </a:r>
            <a:endParaRPr lang="fr-CA" sz="1800" dirty="0"/>
          </a:p>
          <a:p>
            <a:r>
              <a:rPr lang="fr-CA" dirty="0" err="1" smtClean="0"/>
              <a:t>Define</a:t>
            </a:r>
            <a:r>
              <a:rPr lang="fr-CA" dirty="0" smtClean="0"/>
              <a:t> </a:t>
            </a:r>
            <a:r>
              <a:rPr lang="fr-CA" dirty="0" err="1" smtClean="0"/>
              <a:t>number</a:t>
            </a:r>
            <a:r>
              <a:rPr lang="fr-CA" dirty="0" smtClean="0"/>
              <a:t> of </a:t>
            </a:r>
            <a:r>
              <a:rPr lang="fr-CA" dirty="0" err="1" smtClean="0"/>
              <a:t>replicates</a:t>
            </a:r>
            <a:r>
              <a:rPr lang="fr-CA" dirty="0" smtClean="0"/>
              <a:t>, </a:t>
            </a:r>
            <a:r>
              <a:rPr lang="fr-CA" dirty="0" err="1" smtClean="0"/>
              <a:t>number</a:t>
            </a:r>
            <a:r>
              <a:rPr lang="fr-CA" dirty="0" smtClean="0"/>
              <a:t> of </a:t>
            </a:r>
            <a:r>
              <a:rPr lang="fr-CA" dirty="0" err="1" smtClean="0"/>
              <a:t>year</a:t>
            </a:r>
            <a:r>
              <a:rPr lang="fr-CA" dirty="0" smtClean="0"/>
              <a:t> </a:t>
            </a:r>
            <a:r>
              <a:rPr lang="fr-CA" dirty="0" err="1" smtClean="0"/>
              <a:t>simulated</a:t>
            </a:r>
            <a:endParaRPr lang="fr-CA" dirty="0" smtClean="0"/>
          </a:p>
          <a:p>
            <a:r>
              <a:rPr lang="fr-CA" sz="1800" dirty="0" err="1" smtClean="0"/>
              <a:t>Create</a:t>
            </a:r>
            <a:r>
              <a:rPr lang="fr-CA" sz="1800" dirty="0" smtClean="0"/>
              <a:t> the output </a:t>
            </a:r>
            <a:r>
              <a:rPr lang="fr-CA" sz="1800" dirty="0" err="1" smtClean="0"/>
              <a:t>objects</a:t>
            </a:r>
            <a:r>
              <a:rPr lang="fr-CA" sz="1800" dirty="0" smtClean="0"/>
              <a:t> over the </a:t>
            </a:r>
            <a:r>
              <a:rPr lang="fr-CA" sz="1800" dirty="0" err="1" smtClean="0"/>
              <a:t>replicates</a:t>
            </a:r>
            <a:endParaRPr lang="fr-CA" sz="1800" dirty="0" smtClean="0"/>
          </a:p>
          <a:p>
            <a:endParaRPr lang="fr-CA" dirty="0"/>
          </a:p>
          <a:p>
            <a:r>
              <a:rPr lang="fr-CA" sz="1800" dirty="0" smtClean="0"/>
              <a:t>Loop over the </a:t>
            </a:r>
            <a:r>
              <a:rPr lang="fr-CA" sz="1800" dirty="0" err="1" smtClean="0"/>
              <a:t>replicates</a:t>
            </a:r>
            <a:endParaRPr lang="fr-CA" sz="1800" dirty="0" smtClean="0"/>
          </a:p>
          <a:p>
            <a:pPr lvl="1"/>
            <a:r>
              <a:rPr lang="fr-CA" dirty="0" smtClean="0"/>
              <a:t>Population </a:t>
            </a:r>
            <a:r>
              <a:rPr lang="fr-CA" dirty="0" err="1" smtClean="0"/>
              <a:t>initialization</a:t>
            </a:r>
            <a:endParaRPr lang="fr-CA" dirty="0" smtClean="0"/>
          </a:p>
          <a:p>
            <a:pPr lvl="1"/>
            <a:r>
              <a:rPr lang="fr-CA" dirty="0" err="1" smtClean="0"/>
              <a:t>Create</a:t>
            </a:r>
            <a:r>
              <a:rPr lang="fr-CA" dirty="0" smtClean="0"/>
              <a:t> output </a:t>
            </a:r>
            <a:r>
              <a:rPr lang="fr-CA" dirty="0" err="1" smtClean="0"/>
              <a:t>objects</a:t>
            </a:r>
            <a:r>
              <a:rPr lang="fr-CA" dirty="0" smtClean="0"/>
              <a:t> over the </a:t>
            </a:r>
            <a:r>
              <a:rPr lang="fr-CA" dirty="0" err="1" smtClean="0"/>
              <a:t>years</a:t>
            </a:r>
            <a:r>
              <a:rPr lang="fr-CA" dirty="0" smtClean="0"/>
              <a:t> </a:t>
            </a:r>
            <a:r>
              <a:rPr lang="fr-CA" dirty="0" err="1" smtClean="0"/>
              <a:t>simulated</a:t>
            </a:r>
            <a:endParaRPr lang="fr-CA" dirty="0" smtClean="0"/>
          </a:p>
          <a:p>
            <a:pPr lvl="1"/>
            <a:r>
              <a:rPr lang="fr-CA" dirty="0" smtClean="0"/>
              <a:t>Loop over the </a:t>
            </a:r>
            <a:r>
              <a:rPr lang="fr-CA" dirty="0" err="1" smtClean="0"/>
              <a:t>years</a:t>
            </a:r>
            <a:endParaRPr lang="fr-CA" dirty="0" smtClean="0"/>
          </a:p>
          <a:p>
            <a:pPr lvl="2"/>
            <a:r>
              <a:rPr lang="fr-CA" dirty="0" smtClean="0"/>
              <a:t>All </a:t>
            </a:r>
            <a:r>
              <a:rPr lang="fr-CA" dirty="0" err="1" smtClean="0"/>
              <a:t>submodels</a:t>
            </a:r>
            <a:endParaRPr lang="fr-CA" dirty="0" smtClean="0"/>
          </a:p>
          <a:p>
            <a:pPr lvl="2"/>
            <a:r>
              <a:rPr lang="fr-CA" dirty="0" smtClean="0"/>
              <a:t>Update </a:t>
            </a:r>
            <a:r>
              <a:rPr lang="fr-CA" dirty="0" err="1" smtClean="0"/>
              <a:t>yearly</a:t>
            </a:r>
            <a:r>
              <a:rPr lang="fr-CA" dirty="0" smtClean="0"/>
              <a:t> outputs</a:t>
            </a:r>
          </a:p>
          <a:p>
            <a:pPr lvl="1"/>
            <a:r>
              <a:rPr lang="fr-CA" dirty="0" smtClean="0"/>
              <a:t>Update </a:t>
            </a:r>
            <a:r>
              <a:rPr lang="fr-CA" dirty="0" err="1" smtClean="0"/>
              <a:t>replicate</a:t>
            </a:r>
            <a:r>
              <a:rPr lang="fr-CA" dirty="0" smtClean="0"/>
              <a:t> outputs</a:t>
            </a:r>
          </a:p>
          <a:p>
            <a:pPr lvl="1"/>
            <a:endParaRPr lang="fr-CA" dirty="0"/>
          </a:p>
          <a:p>
            <a:r>
              <a:rPr lang="fr-CA" dirty="0" smtClean="0"/>
              <a:t>Explore </a:t>
            </a:r>
            <a:r>
              <a:rPr lang="fr-CA" dirty="0" err="1" smtClean="0"/>
              <a:t>results</a:t>
            </a:r>
            <a:endParaRPr lang="fr-CA" dirty="0" smtClean="0"/>
          </a:p>
          <a:p>
            <a:pPr lvl="2"/>
            <a:endParaRPr lang="fr-CA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471" y="5914500"/>
            <a:ext cx="989234" cy="76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7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submodels.R</a:t>
            </a:r>
            <a:r>
              <a:rPr lang="fr-CA" dirty="0"/>
              <a:t/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27355"/>
            <a:ext cx="5620227" cy="5353664"/>
          </a:xfrm>
        </p:spPr>
        <p:txBody>
          <a:bodyPr>
            <a:normAutofit/>
          </a:bodyPr>
          <a:lstStyle/>
          <a:p>
            <a:r>
              <a:rPr lang="fr-CA" sz="2000" dirty="0" err="1" smtClean="0"/>
              <a:t>Load</a:t>
            </a:r>
            <a:r>
              <a:rPr lang="fr-CA" sz="2000" dirty="0" smtClean="0"/>
              <a:t> R </a:t>
            </a:r>
            <a:r>
              <a:rPr lang="fr-CA" sz="2000" dirty="0" err="1" smtClean="0"/>
              <a:t>libraries</a:t>
            </a:r>
            <a:endParaRPr lang="fr-CA" sz="2000" dirty="0" smtClean="0"/>
          </a:p>
          <a:p>
            <a:r>
              <a:rPr lang="fr-CA" sz="2000" dirty="0" err="1" smtClean="0"/>
              <a:t>Create</a:t>
            </a:r>
            <a:r>
              <a:rPr lang="fr-CA" sz="2000" dirty="0" smtClean="0"/>
              <a:t> </a:t>
            </a:r>
            <a:r>
              <a:rPr lang="fr-CA" sz="2000" dirty="0" err="1" smtClean="0"/>
              <a:t>useful</a:t>
            </a:r>
            <a:r>
              <a:rPr lang="fr-CA" sz="2000" dirty="0" smtClean="0"/>
              <a:t> </a:t>
            </a:r>
            <a:r>
              <a:rPr lang="fr-CA" sz="2000" dirty="0" err="1" smtClean="0"/>
              <a:t>functions</a:t>
            </a:r>
            <a:r>
              <a:rPr lang="fr-CA" sz="2000" dirty="0" smtClean="0"/>
              <a:t> (</a:t>
            </a:r>
            <a:r>
              <a:rPr lang="fr-CA" sz="2000" dirty="0" err="1" smtClean="0"/>
              <a:t>used</a:t>
            </a:r>
            <a:r>
              <a:rPr lang="fr-CA" sz="2000" dirty="0" smtClean="0"/>
              <a:t> in </a:t>
            </a:r>
            <a:r>
              <a:rPr lang="fr-CA" sz="2000" dirty="0" err="1" smtClean="0"/>
              <a:t>submodels</a:t>
            </a:r>
            <a:r>
              <a:rPr lang="fr-CA" sz="2000" dirty="0" smtClean="0"/>
              <a:t>)</a:t>
            </a:r>
          </a:p>
          <a:p>
            <a:endParaRPr lang="fr-CA" sz="2000" dirty="0"/>
          </a:p>
          <a:p>
            <a:r>
              <a:rPr lang="fr-CA" sz="2000" dirty="0" err="1" smtClean="0"/>
              <a:t>Define</a:t>
            </a:r>
            <a:r>
              <a:rPr lang="fr-CA" sz="2000" dirty="0" smtClean="0"/>
              <a:t> all </a:t>
            </a:r>
            <a:r>
              <a:rPr lang="fr-CA" sz="2000" dirty="0" err="1" smtClean="0"/>
              <a:t>submodels</a:t>
            </a:r>
            <a:r>
              <a:rPr lang="fr-CA" sz="2000" dirty="0" smtClean="0"/>
              <a:t> </a:t>
            </a:r>
            <a:r>
              <a:rPr lang="fr-CA" sz="2000" dirty="0" err="1" smtClean="0"/>
              <a:t>with</a:t>
            </a:r>
            <a:r>
              <a:rPr lang="fr-CA" sz="2000" dirty="0" smtClean="0"/>
              <a:t> unit test</a:t>
            </a:r>
          </a:p>
          <a:p>
            <a:pPr lvl="1"/>
            <a:r>
              <a:rPr lang="fr-CA" sz="1800" dirty="0"/>
              <a:t>R</a:t>
            </a:r>
            <a:r>
              <a:rPr lang="fr-CA" sz="1800" dirty="0" smtClean="0"/>
              <a:t>eproduction</a:t>
            </a:r>
          </a:p>
          <a:p>
            <a:pPr lvl="1"/>
            <a:r>
              <a:rPr lang="fr-CA" sz="1800" dirty="0" err="1"/>
              <a:t>a</a:t>
            </a:r>
            <a:r>
              <a:rPr lang="fr-CA" sz="1800" dirty="0" err="1" smtClean="0"/>
              <a:t>ging</a:t>
            </a:r>
            <a:endParaRPr lang="fr-CA" sz="1800" dirty="0" smtClean="0"/>
          </a:p>
          <a:p>
            <a:pPr lvl="1"/>
            <a:r>
              <a:rPr lang="fr-CA" sz="1800" dirty="0" err="1" smtClean="0"/>
              <a:t>Mortality</a:t>
            </a:r>
            <a:endParaRPr lang="fr-CA" sz="1800" dirty="0" smtClean="0"/>
          </a:p>
          <a:p>
            <a:pPr lvl="1"/>
            <a:r>
              <a:rPr lang="fr-CA" sz="1800" dirty="0" smtClean="0"/>
              <a:t>Pack dissolution</a:t>
            </a:r>
          </a:p>
          <a:p>
            <a:pPr lvl="1"/>
            <a:r>
              <a:rPr lang="en-US" sz="1800" dirty="0"/>
              <a:t>Replacement of breeding females by </a:t>
            </a:r>
            <a:r>
              <a:rPr lang="en-US" sz="1800" dirty="0" smtClean="0"/>
              <a:t>subordinates</a:t>
            </a:r>
          </a:p>
          <a:p>
            <a:pPr lvl="1"/>
            <a:r>
              <a:rPr lang="en-US" sz="1800" dirty="0" smtClean="0"/>
              <a:t>Dispersal</a:t>
            </a:r>
          </a:p>
          <a:p>
            <a:pPr lvl="1"/>
            <a:r>
              <a:rPr lang="en-US" sz="1800" dirty="0" smtClean="0"/>
              <a:t>Immigration</a:t>
            </a:r>
            <a:endParaRPr lang="fr-CA" sz="1800" dirty="0" smtClean="0"/>
          </a:p>
          <a:p>
            <a:pPr lvl="2"/>
            <a:endParaRPr lang="fr-CA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5337819" y="3030208"/>
            <a:ext cx="539790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Emigration</a:t>
            </a:r>
          </a:p>
          <a:p>
            <a:pPr marL="742950" lvl="1" indent="-28575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Adoption</a:t>
            </a:r>
          </a:p>
          <a:p>
            <a:pPr marL="742950" lvl="1" indent="-28575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Replacement of breeders by dispersers</a:t>
            </a:r>
          </a:p>
          <a:p>
            <a:pPr marL="742950" lvl="1" indent="-28575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CA" dirty="0">
                <a:solidFill>
                  <a:prstClr val="black">
                    <a:lumMod val="75000"/>
                    <a:lumOff val="25000"/>
                  </a:prstClr>
                </a:solidFill>
              </a:rPr>
              <a:t>Establishment in pairs</a:t>
            </a:r>
          </a:p>
          <a:p>
            <a:pPr marL="742950" lvl="1" indent="-28575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CA" dirty="0">
                <a:solidFill>
                  <a:prstClr val="black">
                    <a:lumMod val="75000"/>
                    <a:lumOff val="25000"/>
                  </a:prstClr>
                </a:solidFill>
              </a:rPr>
              <a:t>Establishment by </a:t>
            </a:r>
            <a:r>
              <a:rPr lang="fr-CA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budding</a:t>
            </a:r>
            <a:endParaRPr lang="fr-CA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CA" dirty="0">
                <a:solidFill>
                  <a:prstClr val="black">
                    <a:lumMod val="75000"/>
                    <a:lumOff val="25000"/>
                  </a:prstClr>
                </a:solidFill>
              </a:rPr>
              <a:t>Establishment </a:t>
            </a:r>
            <a:r>
              <a:rPr lang="fr-CA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alone</a:t>
            </a:r>
            <a:endParaRPr lang="fr-CA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Replacement of breeding males by subordinates</a:t>
            </a:r>
            <a:endParaRPr lang="fr-CA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1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Build</a:t>
            </a:r>
            <a:r>
              <a:rPr lang="fr-CA" dirty="0" smtClean="0"/>
              <a:t> </a:t>
            </a:r>
            <a:r>
              <a:rPr lang="fr-CA" dirty="0" err="1" smtClean="0"/>
              <a:t>submodel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0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nameFunction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endParaRPr lang="fr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return()</a:t>
            </a:r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CA" dirty="0"/>
          </a:p>
          <a:p>
            <a:r>
              <a:rPr lang="fr-CA" dirty="0" smtClean="0"/>
              <a:t>Start </a:t>
            </a:r>
            <a:r>
              <a:rPr lang="fr-CA" dirty="0" err="1" smtClean="0"/>
              <a:t>with</a:t>
            </a:r>
            <a:r>
              <a:rPr lang="fr-CA" dirty="0" smtClean="0"/>
              <a:t> the basic structure</a:t>
            </a:r>
          </a:p>
          <a:p>
            <a:r>
              <a:rPr lang="fr-CA" dirty="0" err="1" smtClean="0"/>
              <a:t>Build</a:t>
            </a:r>
            <a:r>
              <a:rPr lang="fr-CA" dirty="0" smtClean="0"/>
              <a:t> </a:t>
            </a:r>
            <a:r>
              <a:rPr lang="fr-CA" dirty="0" err="1" smtClean="0"/>
              <a:t>step</a:t>
            </a:r>
            <a:r>
              <a:rPr lang="fr-CA" dirty="0" smtClean="0"/>
              <a:t> by </a:t>
            </a:r>
            <a:r>
              <a:rPr lang="fr-CA" dirty="0" err="1" smtClean="0"/>
              <a:t>step</a:t>
            </a:r>
            <a:endParaRPr lang="fr-CA" dirty="0" smtClean="0"/>
          </a:p>
          <a:p>
            <a:pPr lvl="1"/>
            <a:r>
              <a:rPr lang="fr-CA" dirty="0" err="1" smtClean="0"/>
              <a:t>Add</a:t>
            </a:r>
            <a:r>
              <a:rPr lang="fr-CA" dirty="0" smtClean="0"/>
              <a:t> unit test</a:t>
            </a:r>
          </a:p>
          <a:p>
            <a:r>
              <a:rPr lang="fr-CA" dirty="0" smtClean="0"/>
              <a:t>Test </a:t>
            </a:r>
            <a:r>
              <a:rPr lang="fr-CA" dirty="0" err="1" smtClean="0"/>
              <a:t>each</a:t>
            </a:r>
            <a:r>
              <a:rPr lang="fr-CA" dirty="0" smtClean="0"/>
              <a:t> </a:t>
            </a:r>
            <a:r>
              <a:rPr lang="fr-CA" dirty="0" err="1" smtClean="0"/>
              <a:t>step</a:t>
            </a:r>
            <a:r>
              <a:rPr lang="fr-CA" dirty="0" smtClean="0"/>
              <a:t> </a:t>
            </a:r>
            <a:r>
              <a:rPr lang="fr-CA" dirty="0" err="1" smtClean="0"/>
              <a:t>with</a:t>
            </a:r>
            <a:r>
              <a:rPr lang="fr-CA" dirty="0" smtClean="0"/>
              <a:t> a </a:t>
            </a:r>
            <a:r>
              <a:rPr lang="fr-CA" dirty="0" err="1" smtClean="0"/>
              <a:t>small</a:t>
            </a:r>
            <a:r>
              <a:rPr lang="fr-CA" dirty="0" smtClean="0"/>
              <a:t> world/population</a:t>
            </a:r>
          </a:p>
          <a:p>
            <a:r>
              <a:rPr lang="fr-CA" dirty="0" err="1" smtClean="0"/>
              <a:t>Fill</a:t>
            </a:r>
            <a:r>
              <a:rPr lang="fr-CA" dirty="0" smtClean="0"/>
              <a:t> the </a:t>
            </a:r>
            <a:r>
              <a:rPr lang="fr-CA" dirty="0" err="1" smtClean="0"/>
              <a:t>function</a:t>
            </a:r>
            <a:r>
              <a:rPr lang="fr-CA" dirty="0" smtClean="0"/>
              <a:t> arguments and return </a:t>
            </a:r>
            <a:r>
              <a:rPr lang="fr-CA" dirty="0" err="1" smtClean="0"/>
              <a:t>statement</a:t>
            </a:r>
            <a:r>
              <a:rPr lang="fr-CA" dirty="0" smtClean="0"/>
              <a:t> </a:t>
            </a: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471" y="5914500"/>
            <a:ext cx="989234" cy="76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6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2281</TotalTime>
  <Words>297</Words>
  <Application>Microsoft Office PowerPoint</Application>
  <PresentationFormat>Grand écran</PresentationFormat>
  <Paragraphs>76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Trebuchet MS</vt:lpstr>
      <vt:lpstr>Wingdings 3</vt:lpstr>
      <vt:lpstr>Facette</vt:lpstr>
      <vt:lpstr>Individual-based models &amp; Spatially explicit individual-based models with NetLogoR</vt:lpstr>
      <vt:lpstr>Let’s look at a complex model example</vt:lpstr>
      <vt:lpstr>Présentation PowerPoint</vt:lpstr>
      <vt:lpstr>Model objective</vt:lpstr>
      <vt:lpstr>File organisation: 3 scripts</vt:lpstr>
      <vt:lpstr>initParam.R</vt:lpstr>
      <vt:lpstr>run.R</vt:lpstr>
      <vt:lpstr>submodels.R </vt:lpstr>
      <vt:lpstr>Build submodel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Spatially explicit individual-based modelling (SE-IBM) with NetLogoR</dc:title>
  <dc:creator>Sarah BAUDUIN</dc:creator>
  <cp:lastModifiedBy>Sarah BAUDUIN</cp:lastModifiedBy>
  <cp:revision>184</cp:revision>
  <dcterms:created xsi:type="dcterms:W3CDTF">2020-11-20T15:15:45Z</dcterms:created>
  <dcterms:modified xsi:type="dcterms:W3CDTF">2022-03-18T15:57:22Z</dcterms:modified>
</cp:coreProperties>
</file>