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91" r:id="rId4"/>
    <p:sldId id="276" r:id="rId5"/>
    <p:sldId id="288" r:id="rId6"/>
    <p:sldId id="292" r:id="rId7"/>
    <p:sldId id="293" r:id="rId8"/>
    <p:sldId id="294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790" y="281658"/>
            <a:ext cx="9654335" cy="1320800"/>
          </a:xfrm>
        </p:spPr>
        <p:txBody>
          <a:bodyPr/>
          <a:lstStyle/>
          <a:p>
            <a:r>
              <a:rPr lang="fr-CA" dirty="0" err="1" smtClean="0"/>
              <a:t>Testing</a:t>
            </a:r>
            <a:r>
              <a:rPr lang="fr-CA" dirty="0" smtClean="0"/>
              <a:t> the impact of management actions</a:t>
            </a:r>
            <a:endParaRPr lang="fr-CA" dirty="0"/>
          </a:p>
        </p:txBody>
      </p:sp>
      <p:cxnSp>
        <p:nvCxnSpPr>
          <p:cNvPr id="4" name="Connecteur droit avec flèche 3"/>
          <p:cNvCxnSpPr>
            <a:stCxn id="28" idx="2"/>
          </p:cNvCxnSpPr>
          <p:nvPr/>
        </p:nvCxnSpPr>
        <p:spPr>
          <a:xfrm>
            <a:off x="1828387" y="5484422"/>
            <a:ext cx="1866829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29" idx="2"/>
          </p:cNvCxnSpPr>
          <p:nvPr/>
        </p:nvCxnSpPr>
        <p:spPr>
          <a:xfrm flipH="1">
            <a:off x="4627640" y="5484423"/>
            <a:ext cx="3681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26" idx="2"/>
          </p:cNvCxnSpPr>
          <p:nvPr/>
        </p:nvCxnSpPr>
        <p:spPr>
          <a:xfrm>
            <a:off x="7287113" y="2893897"/>
            <a:ext cx="9725" cy="28615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0" idx="2"/>
          </p:cNvCxnSpPr>
          <p:nvPr/>
        </p:nvCxnSpPr>
        <p:spPr>
          <a:xfrm flipH="1">
            <a:off x="7635475" y="2913602"/>
            <a:ext cx="2271650" cy="28726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20" idx="2"/>
            <a:endCxn id="29" idx="0"/>
          </p:cNvCxnSpPr>
          <p:nvPr/>
        </p:nvCxnSpPr>
        <p:spPr>
          <a:xfrm>
            <a:off x="4631320" y="3759235"/>
            <a:ext cx="0" cy="2850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30" idx="2"/>
            <a:endCxn id="28" idx="0"/>
          </p:cNvCxnSpPr>
          <p:nvPr/>
        </p:nvCxnSpPr>
        <p:spPr>
          <a:xfrm>
            <a:off x="1826847" y="3754555"/>
            <a:ext cx="1540" cy="2897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71021" y="1137238"/>
            <a:ext cx="1872208" cy="17763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695216" y="5786239"/>
            <a:ext cx="396044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92283" y="1151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Road network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695216" y="113894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Land </a:t>
            </a:r>
            <a:r>
              <a:rPr lang="fr-CA" dirty="0" err="1" smtClean="0"/>
              <a:t>cover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51009" y="11389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populations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971021" y="1174915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ecology</a:t>
            </a:r>
            <a:endParaRPr lang="fr-CA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fr-CA" sz="8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/>
              <a:t>Reproduction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Mortality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smtClean="0"/>
              <a:t>Dispersal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Territory</a:t>
            </a:r>
            <a:r>
              <a:rPr lang="fr-CA" sz="1400" dirty="0" smtClean="0"/>
              <a:t> establishment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892283" y="405910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Collision </a:t>
            </a:r>
            <a:r>
              <a:rPr lang="fr-CA" dirty="0" err="1" smtClean="0"/>
              <a:t>probabilities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695216" y="40461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habitats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95216" y="5786239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SE-IBM</a:t>
            </a:r>
            <a:endParaRPr lang="fr-FR" sz="16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707898" y="6338527"/>
            <a:ext cx="396044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viability</a:t>
            </a:r>
            <a:r>
              <a:rPr lang="fr-CA" dirty="0" smtClean="0"/>
              <a:t> </a:t>
            </a:r>
            <a:r>
              <a:rPr lang="fr-CA" dirty="0" err="1" smtClean="0"/>
              <a:t>metric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695216" y="3173829"/>
            <a:ext cx="1872208" cy="58540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2008" y="3173828"/>
            <a:ext cx="1852758" cy="58761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27" idx="2"/>
            <a:endCxn id="31" idx="0"/>
          </p:cNvCxnSpPr>
          <p:nvPr/>
        </p:nvCxnSpPr>
        <p:spPr>
          <a:xfrm flipH="1">
            <a:off x="4627639" y="2893897"/>
            <a:ext cx="3681" cy="282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5" idx="2"/>
            <a:endCxn id="30" idx="0"/>
          </p:cNvCxnSpPr>
          <p:nvPr/>
        </p:nvCxnSpPr>
        <p:spPr>
          <a:xfrm flipH="1">
            <a:off x="1826847" y="2893897"/>
            <a:ext cx="1540" cy="2758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2"/>
          </p:cNvCxnSpPr>
          <p:nvPr/>
        </p:nvCxnSpPr>
        <p:spPr>
          <a:xfrm>
            <a:off x="5675436" y="6155571"/>
            <a:ext cx="0" cy="2009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895605" y="3169780"/>
            <a:ext cx="186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Collision model: </a:t>
            </a:r>
            <a:r>
              <a:rPr lang="fr-CA" sz="1600" i="1" dirty="0" err="1" smtClean="0"/>
              <a:t>glm</a:t>
            </a:r>
            <a:endParaRPr lang="fr-FR" sz="1600" i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3687854" y="3176169"/>
            <a:ext cx="187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Habitat model:</a:t>
            </a:r>
          </a:p>
          <a:p>
            <a:pPr algn="ctr"/>
            <a:r>
              <a:rPr lang="fr-CA" sz="1600" i="1" dirty="0" err="1" smtClean="0"/>
              <a:t>occupancy</a:t>
            </a:r>
            <a:r>
              <a:rPr lang="fr-CA" sz="1600" i="1" dirty="0" smtClean="0"/>
              <a:t> model</a:t>
            </a:r>
            <a:endParaRPr lang="fr-FR" sz="1600" i="1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6" t="-124" r="34506" b="65149"/>
          <a:stretch/>
        </p:blipFill>
        <p:spPr>
          <a:xfrm>
            <a:off x="3707898" y="1517240"/>
            <a:ext cx="1854925" cy="136769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51253" r="50203" b="7366"/>
          <a:stretch/>
        </p:blipFill>
        <p:spPr>
          <a:xfrm>
            <a:off x="6359658" y="1783007"/>
            <a:ext cx="1867988" cy="111088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1" t="1845" r="18264" b="33770"/>
          <a:stretch/>
        </p:blipFill>
        <p:spPr>
          <a:xfrm>
            <a:off x="899384" y="1552526"/>
            <a:ext cx="1854926" cy="133241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51843" r="52074" b="36058"/>
          <a:stretch/>
        </p:blipFill>
        <p:spPr>
          <a:xfrm>
            <a:off x="886321" y="4674548"/>
            <a:ext cx="1881052" cy="82296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8" t="43988" r="33509" b="40220"/>
          <a:stretch/>
        </p:blipFill>
        <p:spPr>
          <a:xfrm>
            <a:off x="3718408" y="4387165"/>
            <a:ext cx="1841863" cy="109613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216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92283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92283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695216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351009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 rot="21024865">
            <a:off x="7460446" y="6068814"/>
            <a:ext cx="266581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smtClean="0"/>
              <a:t>Impact of:</a:t>
            </a:r>
          </a:p>
          <a:p>
            <a:r>
              <a:rPr lang="fr-CA" dirty="0"/>
              <a:t>-</a:t>
            </a:r>
            <a:r>
              <a:rPr lang="fr-CA" dirty="0" smtClean="0"/>
              <a:t> road </a:t>
            </a:r>
            <a:r>
              <a:rPr lang="fr-CA" dirty="0" err="1"/>
              <a:t>removal</a:t>
            </a:r>
            <a:r>
              <a:rPr lang="fr-CA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0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790" y="281658"/>
            <a:ext cx="9654335" cy="1320800"/>
          </a:xfrm>
        </p:spPr>
        <p:txBody>
          <a:bodyPr/>
          <a:lstStyle/>
          <a:p>
            <a:r>
              <a:rPr lang="fr-CA" dirty="0" err="1" smtClean="0"/>
              <a:t>Testing</a:t>
            </a:r>
            <a:r>
              <a:rPr lang="fr-CA" dirty="0" smtClean="0"/>
              <a:t> the impact of management actions</a:t>
            </a:r>
            <a:endParaRPr lang="fr-CA" dirty="0"/>
          </a:p>
        </p:txBody>
      </p:sp>
      <p:cxnSp>
        <p:nvCxnSpPr>
          <p:cNvPr id="4" name="Connecteur droit avec flèche 3"/>
          <p:cNvCxnSpPr>
            <a:stCxn id="28" idx="2"/>
          </p:cNvCxnSpPr>
          <p:nvPr/>
        </p:nvCxnSpPr>
        <p:spPr>
          <a:xfrm>
            <a:off x="1828387" y="5484422"/>
            <a:ext cx="1866829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29" idx="2"/>
          </p:cNvCxnSpPr>
          <p:nvPr/>
        </p:nvCxnSpPr>
        <p:spPr>
          <a:xfrm flipH="1">
            <a:off x="4627640" y="5484423"/>
            <a:ext cx="3681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26" idx="2"/>
          </p:cNvCxnSpPr>
          <p:nvPr/>
        </p:nvCxnSpPr>
        <p:spPr>
          <a:xfrm>
            <a:off x="7287113" y="2893897"/>
            <a:ext cx="9725" cy="28615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0" idx="2"/>
          </p:cNvCxnSpPr>
          <p:nvPr/>
        </p:nvCxnSpPr>
        <p:spPr>
          <a:xfrm flipH="1">
            <a:off x="7635475" y="2913602"/>
            <a:ext cx="2271650" cy="28726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20" idx="2"/>
            <a:endCxn id="29" idx="0"/>
          </p:cNvCxnSpPr>
          <p:nvPr/>
        </p:nvCxnSpPr>
        <p:spPr>
          <a:xfrm>
            <a:off x="4631320" y="3759235"/>
            <a:ext cx="0" cy="2850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30" idx="2"/>
            <a:endCxn id="28" idx="0"/>
          </p:cNvCxnSpPr>
          <p:nvPr/>
        </p:nvCxnSpPr>
        <p:spPr>
          <a:xfrm>
            <a:off x="1826847" y="3754555"/>
            <a:ext cx="1540" cy="2897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71021" y="1137238"/>
            <a:ext cx="1872208" cy="17763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695216" y="5786239"/>
            <a:ext cx="396044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92283" y="1151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Road network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695216" y="113894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Land </a:t>
            </a:r>
            <a:r>
              <a:rPr lang="fr-CA" dirty="0" err="1" smtClean="0"/>
              <a:t>cover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51009" y="11389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populations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971021" y="1174915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ecology</a:t>
            </a:r>
            <a:endParaRPr lang="fr-CA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fr-CA" sz="8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/>
              <a:t>Reproduction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Mortality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smtClean="0"/>
              <a:t>Dispersal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Territory</a:t>
            </a:r>
            <a:r>
              <a:rPr lang="fr-CA" sz="1400" dirty="0" smtClean="0"/>
              <a:t> establishment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892283" y="405910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Collision </a:t>
            </a:r>
            <a:r>
              <a:rPr lang="fr-CA" dirty="0" err="1" smtClean="0"/>
              <a:t>probabilities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695216" y="40461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habitats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95216" y="5786239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SE-IBM</a:t>
            </a:r>
            <a:endParaRPr lang="fr-FR" sz="16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707898" y="6338527"/>
            <a:ext cx="396044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viability</a:t>
            </a:r>
            <a:r>
              <a:rPr lang="fr-CA" dirty="0" smtClean="0"/>
              <a:t> </a:t>
            </a:r>
            <a:r>
              <a:rPr lang="fr-CA" dirty="0" err="1" smtClean="0"/>
              <a:t>metric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695216" y="3173829"/>
            <a:ext cx="1872208" cy="58540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2008" y="3173828"/>
            <a:ext cx="1852758" cy="58761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27" idx="2"/>
            <a:endCxn id="31" idx="0"/>
          </p:cNvCxnSpPr>
          <p:nvPr/>
        </p:nvCxnSpPr>
        <p:spPr>
          <a:xfrm flipH="1">
            <a:off x="4627639" y="2893897"/>
            <a:ext cx="3681" cy="282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5" idx="2"/>
            <a:endCxn id="30" idx="0"/>
          </p:cNvCxnSpPr>
          <p:nvPr/>
        </p:nvCxnSpPr>
        <p:spPr>
          <a:xfrm flipH="1">
            <a:off x="1826847" y="2893897"/>
            <a:ext cx="1540" cy="2758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2"/>
          </p:cNvCxnSpPr>
          <p:nvPr/>
        </p:nvCxnSpPr>
        <p:spPr>
          <a:xfrm>
            <a:off x="5675436" y="6155571"/>
            <a:ext cx="0" cy="2009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895605" y="3169780"/>
            <a:ext cx="186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Collision model: </a:t>
            </a:r>
            <a:r>
              <a:rPr lang="fr-CA" sz="1600" i="1" dirty="0" err="1" smtClean="0"/>
              <a:t>glm</a:t>
            </a:r>
            <a:endParaRPr lang="fr-FR" sz="1600" i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3687854" y="3176169"/>
            <a:ext cx="187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Habitat model:</a:t>
            </a:r>
          </a:p>
          <a:p>
            <a:pPr algn="ctr"/>
            <a:r>
              <a:rPr lang="fr-CA" sz="1600" i="1" dirty="0" err="1" smtClean="0"/>
              <a:t>occupancy</a:t>
            </a:r>
            <a:r>
              <a:rPr lang="fr-CA" sz="1600" i="1" dirty="0" smtClean="0"/>
              <a:t> model</a:t>
            </a:r>
            <a:endParaRPr lang="fr-FR" sz="1600" i="1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6" t="-124" r="34506" b="65149"/>
          <a:stretch/>
        </p:blipFill>
        <p:spPr>
          <a:xfrm>
            <a:off x="3707898" y="1517240"/>
            <a:ext cx="1854925" cy="136769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51253" r="50203" b="7366"/>
          <a:stretch/>
        </p:blipFill>
        <p:spPr>
          <a:xfrm>
            <a:off x="6359658" y="1783007"/>
            <a:ext cx="1867988" cy="111088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1" t="1845" r="18264" b="33770"/>
          <a:stretch/>
        </p:blipFill>
        <p:spPr>
          <a:xfrm>
            <a:off x="899384" y="1552526"/>
            <a:ext cx="1854926" cy="133241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51843" r="52074" b="36058"/>
          <a:stretch/>
        </p:blipFill>
        <p:spPr>
          <a:xfrm>
            <a:off x="886321" y="4674548"/>
            <a:ext cx="1881052" cy="82296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8" t="43988" r="33509" b="40220"/>
          <a:stretch/>
        </p:blipFill>
        <p:spPr>
          <a:xfrm>
            <a:off x="3718408" y="4387165"/>
            <a:ext cx="1841863" cy="109613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216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92283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92283" y="1117533"/>
            <a:ext cx="1872208" cy="177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695216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351009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 rot="21024865">
            <a:off x="7460446" y="6068814"/>
            <a:ext cx="266581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smtClean="0"/>
              <a:t>Impact of:</a:t>
            </a:r>
          </a:p>
          <a:p>
            <a:r>
              <a:rPr lang="fr-CA" dirty="0"/>
              <a:t>-</a:t>
            </a:r>
            <a:r>
              <a:rPr lang="fr-CA" dirty="0" smtClean="0"/>
              <a:t> road </a:t>
            </a:r>
            <a:r>
              <a:rPr lang="fr-CA" dirty="0" err="1"/>
              <a:t>removal</a:t>
            </a:r>
            <a:r>
              <a:rPr lang="fr-CA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5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790" y="281658"/>
            <a:ext cx="9654335" cy="1320800"/>
          </a:xfrm>
        </p:spPr>
        <p:txBody>
          <a:bodyPr/>
          <a:lstStyle/>
          <a:p>
            <a:r>
              <a:rPr lang="fr-CA" dirty="0" err="1" smtClean="0"/>
              <a:t>Testing</a:t>
            </a:r>
            <a:r>
              <a:rPr lang="fr-CA" dirty="0" smtClean="0"/>
              <a:t> the impact of management actions</a:t>
            </a:r>
            <a:endParaRPr lang="fr-CA" dirty="0"/>
          </a:p>
        </p:txBody>
      </p:sp>
      <p:cxnSp>
        <p:nvCxnSpPr>
          <p:cNvPr id="4" name="Connecteur droit avec flèche 3"/>
          <p:cNvCxnSpPr>
            <a:stCxn id="28" idx="2"/>
          </p:cNvCxnSpPr>
          <p:nvPr/>
        </p:nvCxnSpPr>
        <p:spPr>
          <a:xfrm>
            <a:off x="1828387" y="5484422"/>
            <a:ext cx="1866829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29" idx="2"/>
          </p:cNvCxnSpPr>
          <p:nvPr/>
        </p:nvCxnSpPr>
        <p:spPr>
          <a:xfrm flipH="1">
            <a:off x="4627640" y="5484423"/>
            <a:ext cx="3681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26" idx="2"/>
          </p:cNvCxnSpPr>
          <p:nvPr/>
        </p:nvCxnSpPr>
        <p:spPr>
          <a:xfrm>
            <a:off x="7287113" y="2893897"/>
            <a:ext cx="9725" cy="28615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0" idx="2"/>
          </p:cNvCxnSpPr>
          <p:nvPr/>
        </p:nvCxnSpPr>
        <p:spPr>
          <a:xfrm flipH="1">
            <a:off x="7635475" y="2913602"/>
            <a:ext cx="2271650" cy="28726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20" idx="2"/>
            <a:endCxn id="29" idx="0"/>
          </p:cNvCxnSpPr>
          <p:nvPr/>
        </p:nvCxnSpPr>
        <p:spPr>
          <a:xfrm>
            <a:off x="4631320" y="3759235"/>
            <a:ext cx="0" cy="2850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30" idx="2"/>
            <a:endCxn id="28" idx="0"/>
          </p:cNvCxnSpPr>
          <p:nvPr/>
        </p:nvCxnSpPr>
        <p:spPr>
          <a:xfrm>
            <a:off x="1826847" y="3754555"/>
            <a:ext cx="1540" cy="2897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71021" y="1137238"/>
            <a:ext cx="1872208" cy="17763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695216" y="5786239"/>
            <a:ext cx="396044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92283" y="1151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Road network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695216" y="113894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Land </a:t>
            </a:r>
            <a:r>
              <a:rPr lang="fr-CA" dirty="0" err="1" smtClean="0"/>
              <a:t>cover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51009" y="11389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populations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971021" y="1174915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ecology</a:t>
            </a:r>
            <a:endParaRPr lang="fr-CA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fr-CA" sz="8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/>
              <a:t>Reproduction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Mortality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smtClean="0"/>
              <a:t>Dispersal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Territory</a:t>
            </a:r>
            <a:r>
              <a:rPr lang="fr-CA" sz="1400" dirty="0" smtClean="0"/>
              <a:t> establishment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892283" y="405910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Collision </a:t>
            </a:r>
            <a:r>
              <a:rPr lang="fr-CA" dirty="0" err="1" smtClean="0"/>
              <a:t>probabilities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695216" y="40461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habitats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95216" y="5786239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SE-IBM</a:t>
            </a:r>
            <a:endParaRPr lang="fr-FR" sz="16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707898" y="6338527"/>
            <a:ext cx="396044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viability</a:t>
            </a:r>
            <a:r>
              <a:rPr lang="fr-CA" dirty="0" smtClean="0"/>
              <a:t> </a:t>
            </a:r>
            <a:r>
              <a:rPr lang="fr-CA" dirty="0" err="1" smtClean="0"/>
              <a:t>metric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695216" y="3173829"/>
            <a:ext cx="1872208" cy="58540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2008" y="3173828"/>
            <a:ext cx="1852758" cy="58761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27" idx="2"/>
            <a:endCxn id="31" idx="0"/>
          </p:cNvCxnSpPr>
          <p:nvPr/>
        </p:nvCxnSpPr>
        <p:spPr>
          <a:xfrm flipH="1">
            <a:off x="4627639" y="2893897"/>
            <a:ext cx="3681" cy="282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5" idx="2"/>
            <a:endCxn id="30" idx="0"/>
          </p:cNvCxnSpPr>
          <p:nvPr/>
        </p:nvCxnSpPr>
        <p:spPr>
          <a:xfrm flipH="1">
            <a:off x="1826847" y="2893897"/>
            <a:ext cx="1540" cy="2758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2"/>
          </p:cNvCxnSpPr>
          <p:nvPr/>
        </p:nvCxnSpPr>
        <p:spPr>
          <a:xfrm>
            <a:off x="5675436" y="6155571"/>
            <a:ext cx="0" cy="2009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895605" y="3169780"/>
            <a:ext cx="1862483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Collision model: </a:t>
            </a:r>
            <a:r>
              <a:rPr lang="fr-CA" sz="1600" i="1" dirty="0" err="1" smtClean="0"/>
              <a:t>glm</a:t>
            </a:r>
            <a:endParaRPr lang="fr-FR" sz="1600" i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3687854" y="3176169"/>
            <a:ext cx="187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Habitat model:</a:t>
            </a:r>
          </a:p>
          <a:p>
            <a:pPr algn="ctr"/>
            <a:r>
              <a:rPr lang="fr-CA" sz="1600" i="1" dirty="0" err="1" smtClean="0"/>
              <a:t>occupancy</a:t>
            </a:r>
            <a:r>
              <a:rPr lang="fr-CA" sz="1600" i="1" dirty="0" smtClean="0"/>
              <a:t> model</a:t>
            </a:r>
            <a:endParaRPr lang="fr-FR" sz="1600" i="1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6" t="-124" r="34506" b="65149"/>
          <a:stretch/>
        </p:blipFill>
        <p:spPr>
          <a:xfrm>
            <a:off x="3707898" y="1517240"/>
            <a:ext cx="1854925" cy="136769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51253" r="50203" b="7366"/>
          <a:stretch/>
        </p:blipFill>
        <p:spPr>
          <a:xfrm>
            <a:off x="6359658" y="1783007"/>
            <a:ext cx="1867988" cy="111088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1" t="1845" r="18264" b="33770"/>
          <a:stretch/>
        </p:blipFill>
        <p:spPr>
          <a:xfrm>
            <a:off x="899384" y="1552526"/>
            <a:ext cx="1854926" cy="133241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51843" r="52074" b="36058"/>
          <a:stretch/>
        </p:blipFill>
        <p:spPr>
          <a:xfrm>
            <a:off x="886321" y="4674548"/>
            <a:ext cx="1881052" cy="82296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8" t="43988" r="33509" b="40220"/>
          <a:stretch/>
        </p:blipFill>
        <p:spPr>
          <a:xfrm>
            <a:off x="3718408" y="4387165"/>
            <a:ext cx="1841863" cy="109613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216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92283" y="4044262"/>
            <a:ext cx="1872208" cy="1440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92283" y="1117533"/>
            <a:ext cx="1872208" cy="177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695216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351009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 rot="21024865">
            <a:off x="7460446" y="6068814"/>
            <a:ext cx="266581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smtClean="0"/>
              <a:t>Impact of:</a:t>
            </a:r>
          </a:p>
          <a:p>
            <a:r>
              <a:rPr lang="fr-CA" dirty="0"/>
              <a:t>-</a:t>
            </a:r>
            <a:r>
              <a:rPr lang="fr-CA" dirty="0" smtClean="0"/>
              <a:t> road </a:t>
            </a:r>
            <a:r>
              <a:rPr lang="fr-CA" dirty="0" err="1"/>
              <a:t>removal</a:t>
            </a:r>
            <a:r>
              <a:rPr lang="fr-CA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790" y="281658"/>
            <a:ext cx="9654335" cy="1320800"/>
          </a:xfrm>
        </p:spPr>
        <p:txBody>
          <a:bodyPr/>
          <a:lstStyle/>
          <a:p>
            <a:r>
              <a:rPr lang="fr-CA" dirty="0" err="1" smtClean="0"/>
              <a:t>Testing</a:t>
            </a:r>
            <a:r>
              <a:rPr lang="fr-CA" dirty="0" smtClean="0"/>
              <a:t> the impact of management actions</a:t>
            </a:r>
            <a:endParaRPr lang="fr-CA" dirty="0"/>
          </a:p>
        </p:txBody>
      </p:sp>
      <p:cxnSp>
        <p:nvCxnSpPr>
          <p:cNvPr id="4" name="Connecteur droit avec flèche 3"/>
          <p:cNvCxnSpPr>
            <a:stCxn id="28" idx="2"/>
          </p:cNvCxnSpPr>
          <p:nvPr/>
        </p:nvCxnSpPr>
        <p:spPr>
          <a:xfrm>
            <a:off x="1828387" y="5484422"/>
            <a:ext cx="1866829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29" idx="2"/>
          </p:cNvCxnSpPr>
          <p:nvPr/>
        </p:nvCxnSpPr>
        <p:spPr>
          <a:xfrm flipH="1">
            <a:off x="4627640" y="5484423"/>
            <a:ext cx="3681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26" idx="2"/>
          </p:cNvCxnSpPr>
          <p:nvPr/>
        </p:nvCxnSpPr>
        <p:spPr>
          <a:xfrm>
            <a:off x="7287113" y="2893897"/>
            <a:ext cx="9725" cy="28615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0" idx="2"/>
          </p:cNvCxnSpPr>
          <p:nvPr/>
        </p:nvCxnSpPr>
        <p:spPr>
          <a:xfrm flipH="1">
            <a:off x="7635475" y="2913602"/>
            <a:ext cx="2271650" cy="28726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20" idx="2"/>
            <a:endCxn id="29" idx="0"/>
          </p:cNvCxnSpPr>
          <p:nvPr/>
        </p:nvCxnSpPr>
        <p:spPr>
          <a:xfrm>
            <a:off x="4631320" y="3759235"/>
            <a:ext cx="0" cy="2850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30" idx="2"/>
            <a:endCxn id="28" idx="0"/>
          </p:cNvCxnSpPr>
          <p:nvPr/>
        </p:nvCxnSpPr>
        <p:spPr>
          <a:xfrm>
            <a:off x="1826847" y="3754555"/>
            <a:ext cx="1540" cy="2897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71021" y="1137238"/>
            <a:ext cx="1872208" cy="17763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695216" y="5786239"/>
            <a:ext cx="396044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92283" y="1151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Road network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695216" y="113894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Land </a:t>
            </a:r>
            <a:r>
              <a:rPr lang="fr-CA" dirty="0" err="1" smtClean="0"/>
              <a:t>cover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51009" y="11389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populations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971021" y="1174915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ecology</a:t>
            </a:r>
            <a:endParaRPr lang="fr-CA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fr-CA" sz="8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/>
              <a:t>Reproduction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Mortality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smtClean="0"/>
              <a:t>Dispersal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Territory</a:t>
            </a:r>
            <a:r>
              <a:rPr lang="fr-CA" sz="1400" dirty="0" smtClean="0"/>
              <a:t> establishment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892283" y="405910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Collision </a:t>
            </a:r>
            <a:r>
              <a:rPr lang="fr-CA" dirty="0" err="1" smtClean="0"/>
              <a:t>probabilities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695216" y="40461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habitats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95216" y="5786239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SE-IBM</a:t>
            </a:r>
            <a:endParaRPr lang="fr-FR" sz="16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707898" y="6338527"/>
            <a:ext cx="396044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viability</a:t>
            </a:r>
            <a:r>
              <a:rPr lang="fr-CA" dirty="0" smtClean="0"/>
              <a:t> </a:t>
            </a:r>
            <a:r>
              <a:rPr lang="fr-CA" dirty="0" err="1" smtClean="0"/>
              <a:t>metric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695216" y="3173829"/>
            <a:ext cx="1872208" cy="58540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2008" y="3173828"/>
            <a:ext cx="1852758" cy="58761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27" idx="2"/>
            <a:endCxn id="31" idx="0"/>
          </p:cNvCxnSpPr>
          <p:nvPr/>
        </p:nvCxnSpPr>
        <p:spPr>
          <a:xfrm flipH="1">
            <a:off x="4627639" y="2893897"/>
            <a:ext cx="3681" cy="282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5" idx="2"/>
            <a:endCxn id="30" idx="0"/>
          </p:cNvCxnSpPr>
          <p:nvPr/>
        </p:nvCxnSpPr>
        <p:spPr>
          <a:xfrm flipH="1">
            <a:off x="1826847" y="2893897"/>
            <a:ext cx="1540" cy="2758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2"/>
          </p:cNvCxnSpPr>
          <p:nvPr/>
        </p:nvCxnSpPr>
        <p:spPr>
          <a:xfrm>
            <a:off x="5675436" y="6155571"/>
            <a:ext cx="0" cy="2009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895605" y="3169780"/>
            <a:ext cx="1862483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Collision model: </a:t>
            </a:r>
            <a:r>
              <a:rPr lang="fr-CA" sz="1600" i="1" dirty="0" err="1" smtClean="0"/>
              <a:t>glm</a:t>
            </a:r>
            <a:endParaRPr lang="fr-FR" sz="1600" i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3687854" y="3176169"/>
            <a:ext cx="187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Habitat model:</a:t>
            </a:r>
          </a:p>
          <a:p>
            <a:pPr algn="ctr"/>
            <a:r>
              <a:rPr lang="fr-CA" sz="1600" i="1" dirty="0" err="1" smtClean="0"/>
              <a:t>occupancy</a:t>
            </a:r>
            <a:r>
              <a:rPr lang="fr-CA" sz="1600" i="1" dirty="0" smtClean="0"/>
              <a:t> model</a:t>
            </a:r>
            <a:endParaRPr lang="fr-FR" sz="1600" i="1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6" t="-124" r="34506" b="65149"/>
          <a:stretch/>
        </p:blipFill>
        <p:spPr>
          <a:xfrm>
            <a:off x="3707898" y="1517240"/>
            <a:ext cx="1854925" cy="136769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51253" r="50203" b="7366"/>
          <a:stretch/>
        </p:blipFill>
        <p:spPr>
          <a:xfrm>
            <a:off x="6359658" y="1783007"/>
            <a:ext cx="1867988" cy="111088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1" t="1845" r="18264" b="33770"/>
          <a:stretch/>
        </p:blipFill>
        <p:spPr>
          <a:xfrm>
            <a:off x="899384" y="1552526"/>
            <a:ext cx="1854926" cy="133241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51843" r="52074" b="36058"/>
          <a:stretch/>
        </p:blipFill>
        <p:spPr>
          <a:xfrm>
            <a:off x="886321" y="4674548"/>
            <a:ext cx="1881052" cy="82296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8" t="43988" r="33509" b="40220"/>
          <a:stretch/>
        </p:blipFill>
        <p:spPr>
          <a:xfrm>
            <a:off x="3718408" y="4387165"/>
            <a:ext cx="1841863" cy="109613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216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92283" y="4044262"/>
            <a:ext cx="1872208" cy="1440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92283" y="1117533"/>
            <a:ext cx="1872208" cy="177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695216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351009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 rot="21024865">
            <a:off x="7460446" y="6068814"/>
            <a:ext cx="266581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smtClean="0"/>
              <a:t>Impact of:</a:t>
            </a:r>
          </a:p>
          <a:p>
            <a:r>
              <a:rPr lang="fr-CA" dirty="0"/>
              <a:t>-</a:t>
            </a:r>
            <a:r>
              <a:rPr lang="fr-CA" dirty="0" smtClean="0"/>
              <a:t> road </a:t>
            </a:r>
            <a:r>
              <a:rPr lang="fr-CA" dirty="0" err="1"/>
              <a:t>removal</a:t>
            </a:r>
            <a:r>
              <a:rPr lang="fr-CA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5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790" y="281658"/>
            <a:ext cx="9654335" cy="1320800"/>
          </a:xfrm>
        </p:spPr>
        <p:txBody>
          <a:bodyPr/>
          <a:lstStyle/>
          <a:p>
            <a:r>
              <a:rPr lang="fr-CA" dirty="0" err="1" smtClean="0"/>
              <a:t>Testing</a:t>
            </a:r>
            <a:r>
              <a:rPr lang="fr-CA" dirty="0" smtClean="0"/>
              <a:t> the impact of management actions</a:t>
            </a:r>
            <a:endParaRPr lang="fr-CA" dirty="0"/>
          </a:p>
        </p:txBody>
      </p:sp>
      <p:cxnSp>
        <p:nvCxnSpPr>
          <p:cNvPr id="4" name="Connecteur droit avec flèche 3"/>
          <p:cNvCxnSpPr>
            <a:stCxn id="28" idx="2"/>
          </p:cNvCxnSpPr>
          <p:nvPr/>
        </p:nvCxnSpPr>
        <p:spPr>
          <a:xfrm>
            <a:off x="1828387" y="5484422"/>
            <a:ext cx="1866829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29" idx="2"/>
          </p:cNvCxnSpPr>
          <p:nvPr/>
        </p:nvCxnSpPr>
        <p:spPr>
          <a:xfrm flipH="1">
            <a:off x="4627640" y="5484423"/>
            <a:ext cx="3681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26" idx="2"/>
          </p:cNvCxnSpPr>
          <p:nvPr/>
        </p:nvCxnSpPr>
        <p:spPr>
          <a:xfrm>
            <a:off x="7287113" y="2893897"/>
            <a:ext cx="9725" cy="28615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0" idx="2"/>
          </p:cNvCxnSpPr>
          <p:nvPr/>
        </p:nvCxnSpPr>
        <p:spPr>
          <a:xfrm flipH="1">
            <a:off x="7635475" y="2913602"/>
            <a:ext cx="2271650" cy="28726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20" idx="2"/>
            <a:endCxn id="29" idx="0"/>
          </p:cNvCxnSpPr>
          <p:nvPr/>
        </p:nvCxnSpPr>
        <p:spPr>
          <a:xfrm>
            <a:off x="4631320" y="3759235"/>
            <a:ext cx="0" cy="2850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30" idx="2"/>
            <a:endCxn id="28" idx="0"/>
          </p:cNvCxnSpPr>
          <p:nvPr/>
        </p:nvCxnSpPr>
        <p:spPr>
          <a:xfrm>
            <a:off x="1826847" y="3754555"/>
            <a:ext cx="1540" cy="2897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71021" y="1137238"/>
            <a:ext cx="1872208" cy="17763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695216" y="5786239"/>
            <a:ext cx="396044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92283" y="1151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Road network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695216" y="113894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Land </a:t>
            </a:r>
            <a:r>
              <a:rPr lang="fr-CA" dirty="0" err="1" smtClean="0"/>
              <a:t>cover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51009" y="11389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populations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971021" y="1174915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ecology</a:t>
            </a:r>
            <a:endParaRPr lang="fr-CA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fr-CA" sz="8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/>
              <a:t>Reproduction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Mortality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smtClean="0"/>
              <a:t>Dispersal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Territory</a:t>
            </a:r>
            <a:r>
              <a:rPr lang="fr-CA" sz="1400" dirty="0" smtClean="0"/>
              <a:t> establishment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892283" y="405910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Collision </a:t>
            </a:r>
            <a:r>
              <a:rPr lang="fr-CA" dirty="0" err="1" smtClean="0"/>
              <a:t>probabilities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695216" y="40461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habitats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95216" y="5786239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SE-IBM</a:t>
            </a:r>
            <a:endParaRPr lang="fr-FR" sz="16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707898" y="6338527"/>
            <a:ext cx="396044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viability</a:t>
            </a:r>
            <a:r>
              <a:rPr lang="fr-CA" dirty="0" smtClean="0"/>
              <a:t> </a:t>
            </a:r>
            <a:r>
              <a:rPr lang="fr-CA" dirty="0" err="1" smtClean="0"/>
              <a:t>metric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695216" y="3173829"/>
            <a:ext cx="1872208" cy="58540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2008" y="3173828"/>
            <a:ext cx="1852758" cy="58761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27" idx="2"/>
            <a:endCxn id="31" idx="0"/>
          </p:cNvCxnSpPr>
          <p:nvPr/>
        </p:nvCxnSpPr>
        <p:spPr>
          <a:xfrm flipH="1">
            <a:off x="4627639" y="2893897"/>
            <a:ext cx="3681" cy="282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5" idx="2"/>
            <a:endCxn id="30" idx="0"/>
          </p:cNvCxnSpPr>
          <p:nvPr/>
        </p:nvCxnSpPr>
        <p:spPr>
          <a:xfrm flipH="1">
            <a:off x="1826847" y="2893897"/>
            <a:ext cx="1540" cy="2758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2"/>
          </p:cNvCxnSpPr>
          <p:nvPr/>
        </p:nvCxnSpPr>
        <p:spPr>
          <a:xfrm>
            <a:off x="5675436" y="6155571"/>
            <a:ext cx="0" cy="2009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895605" y="3169780"/>
            <a:ext cx="186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Collision model: </a:t>
            </a:r>
            <a:r>
              <a:rPr lang="fr-CA" sz="1600" i="1" dirty="0" err="1" smtClean="0"/>
              <a:t>glm</a:t>
            </a:r>
            <a:endParaRPr lang="fr-FR" sz="1600" i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3687854" y="3176169"/>
            <a:ext cx="187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Habitat model:</a:t>
            </a:r>
          </a:p>
          <a:p>
            <a:pPr algn="ctr"/>
            <a:r>
              <a:rPr lang="fr-CA" sz="1600" i="1" dirty="0" err="1" smtClean="0"/>
              <a:t>occupancy</a:t>
            </a:r>
            <a:r>
              <a:rPr lang="fr-CA" sz="1600" i="1" dirty="0" smtClean="0"/>
              <a:t> model</a:t>
            </a:r>
            <a:endParaRPr lang="fr-FR" sz="1600" i="1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6" t="-124" r="34506" b="65149"/>
          <a:stretch/>
        </p:blipFill>
        <p:spPr>
          <a:xfrm>
            <a:off x="3707898" y="1517240"/>
            <a:ext cx="1854925" cy="136769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51253" r="50203" b="7366"/>
          <a:stretch/>
        </p:blipFill>
        <p:spPr>
          <a:xfrm>
            <a:off x="6359658" y="1783007"/>
            <a:ext cx="1867988" cy="111088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1" t="1845" r="18264" b="33770"/>
          <a:stretch/>
        </p:blipFill>
        <p:spPr>
          <a:xfrm>
            <a:off x="899384" y="1552526"/>
            <a:ext cx="1854926" cy="133241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51843" r="52074" b="36058"/>
          <a:stretch/>
        </p:blipFill>
        <p:spPr>
          <a:xfrm>
            <a:off x="886321" y="4674548"/>
            <a:ext cx="1881052" cy="82296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8" t="43988" r="33509" b="40220"/>
          <a:stretch/>
        </p:blipFill>
        <p:spPr>
          <a:xfrm>
            <a:off x="3718408" y="4387165"/>
            <a:ext cx="1841863" cy="109613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216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92283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92283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695216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351009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 rot="21024865">
            <a:off x="7460446" y="6068814"/>
            <a:ext cx="266581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smtClean="0"/>
              <a:t>Impact of:</a:t>
            </a:r>
          </a:p>
          <a:p>
            <a:r>
              <a:rPr lang="fr-CA" dirty="0"/>
              <a:t>-</a:t>
            </a:r>
            <a:r>
              <a:rPr lang="fr-CA" dirty="0" smtClean="0"/>
              <a:t> </a:t>
            </a:r>
            <a:r>
              <a:rPr lang="fr-CA" dirty="0"/>
              <a:t>habitat </a:t>
            </a:r>
            <a:r>
              <a:rPr lang="fr-CA" dirty="0" err="1"/>
              <a:t>restoration</a:t>
            </a:r>
            <a:r>
              <a:rPr lang="fr-CA" dirty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790" y="281658"/>
            <a:ext cx="9654335" cy="1320800"/>
          </a:xfrm>
        </p:spPr>
        <p:txBody>
          <a:bodyPr/>
          <a:lstStyle/>
          <a:p>
            <a:r>
              <a:rPr lang="fr-CA" dirty="0" err="1" smtClean="0"/>
              <a:t>Testing</a:t>
            </a:r>
            <a:r>
              <a:rPr lang="fr-CA" dirty="0" smtClean="0"/>
              <a:t> the impact of management actions</a:t>
            </a:r>
            <a:endParaRPr lang="fr-CA" dirty="0"/>
          </a:p>
        </p:txBody>
      </p:sp>
      <p:cxnSp>
        <p:nvCxnSpPr>
          <p:cNvPr id="4" name="Connecteur droit avec flèche 3"/>
          <p:cNvCxnSpPr>
            <a:stCxn id="28" idx="2"/>
          </p:cNvCxnSpPr>
          <p:nvPr/>
        </p:nvCxnSpPr>
        <p:spPr>
          <a:xfrm>
            <a:off x="1828387" y="5484422"/>
            <a:ext cx="1866829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29" idx="2"/>
          </p:cNvCxnSpPr>
          <p:nvPr/>
        </p:nvCxnSpPr>
        <p:spPr>
          <a:xfrm flipH="1">
            <a:off x="4627640" y="5484423"/>
            <a:ext cx="3681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26" idx="2"/>
          </p:cNvCxnSpPr>
          <p:nvPr/>
        </p:nvCxnSpPr>
        <p:spPr>
          <a:xfrm>
            <a:off x="7287113" y="2893897"/>
            <a:ext cx="9725" cy="28615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0" idx="2"/>
          </p:cNvCxnSpPr>
          <p:nvPr/>
        </p:nvCxnSpPr>
        <p:spPr>
          <a:xfrm flipH="1">
            <a:off x="7635475" y="2913602"/>
            <a:ext cx="2271650" cy="28726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20" idx="2"/>
            <a:endCxn id="29" idx="0"/>
          </p:cNvCxnSpPr>
          <p:nvPr/>
        </p:nvCxnSpPr>
        <p:spPr>
          <a:xfrm>
            <a:off x="4631320" y="3759235"/>
            <a:ext cx="0" cy="2850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30" idx="2"/>
            <a:endCxn id="28" idx="0"/>
          </p:cNvCxnSpPr>
          <p:nvPr/>
        </p:nvCxnSpPr>
        <p:spPr>
          <a:xfrm>
            <a:off x="1826847" y="3754555"/>
            <a:ext cx="1540" cy="2897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71021" y="1137238"/>
            <a:ext cx="1872208" cy="17763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695216" y="5786239"/>
            <a:ext cx="396044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92283" y="1151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Road network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695216" y="113894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Land </a:t>
            </a:r>
            <a:r>
              <a:rPr lang="fr-CA" dirty="0" err="1" smtClean="0"/>
              <a:t>cover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51009" y="11389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populations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971021" y="1174915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ecology</a:t>
            </a:r>
            <a:endParaRPr lang="fr-CA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fr-CA" sz="8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/>
              <a:t>Reproduction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Mortality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smtClean="0"/>
              <a:t>Dispersal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Territory</a:t>
            </a:r>
            <a:r>
              <a:rPr lang="fr-CA" sz="1400" dirty="0" smtClean="0"/>
              <a:t> establishment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892283" y="405910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Collision </a:t>
            </a:r>
            <a:r>
              <a:rPr lang="fr-CA" dirty="0" err="1" smtClean="0"/>
              <a:t>probabilities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695216" y="40461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habitats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95216" y="5786239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SE-IBM</a:t>
            </a:r>
            <a:endParaRPr lang="fr-FR" sz="16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707898" y="6338527"/>
            <a:ext cx="396044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viability</a:t>
            </a:r>
            <a:r>
              <a:rPr lang="fr-CA" dirty="0" smtClean="0"/>
              <a:t> </a:t>
            </a:r>
            <a:r>
              <a:rPr lang="fr-CA" dirty="0" err="1" smtClean="0"/>
              <a:t>metric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695216" y="3173829"/>
            <a:ext cx="1872208" cy="58540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2008" y="3173828"/>
            <a:ext cx="1852758" cy="58761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27" idx="2"/>
            <a:endCxn id="31" idx="0"/>
          </p:cNvCxnSpPr>
          <p:nvPr/>
        </p:nvCxnSpPr>
        <p:spPr>
          <a:xfrm flipH="1">
            <a:off x="4627639" y="2893897"/>
            <a:ext cx="3681" cy="282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5" idx="2"/>
            <a:endCxn id="30" idx="0"/>
          </p:cNvCxnSpPr>
          <p:nvPr/>
        </p:nvCxnSpPr>
        <p:spPr>
          <a:xfrm flipH="1">
            <a:off x="1826847" y="2893897"/>
            <a:ext cx="1540" cy="2758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2"/>
          </p:cNvCxnSpPr>
          <p:nvPr/>
        </p:nvCxnSpPr>
        <p:spPr>
          <a:xfrm>
            <a:off x="5675436" y="6155571"/>
            <a:ext cx="0" cy="2009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895605" y="3169780"/>
            <a:ext cx="186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Collision model: </a:t>
            </a:r>
            <a:r>
              <a:rPr lang="fr-CA" sz="1600" i="1" dirty="0" err="1" smtClean="0"/>
              <a:t>glm</a:t>
            </a:r>
            <a:endParaRPr lang="fr-FR" sz="1600" i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3687854" y="3176169"/>
            <a:ext cx="187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Habitat model:</a:t>
            </a:r>
          </a:p>
          <a:p>
            <a:pPr algn="ctr"/>
            <a:r>
              <a:rPr lang="fr-CA" sz="1600" i="1" dirty="0" err="1" smtClean="0"/>
              <a:t>occupancy</a:t>
            </a:r>
            <a:r>
              <a:rPr lang="fr-CA" sz="1600" i="1" dirty="0" smtClean="0"/>
              <a:t> model</a:t>
            </a:r>
            <a:endParaRPr lang="fr-FR" sz="1600" i="1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6" t="-124" r="34506" b="65149"/>
          <a:stretch/>
        </p:blipFill>
        <p:spPr>
          <a:xfrm>
            <a:off x="3707898" y="1517240"/>
            <a:ext cx="1854925" cy="136769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51253" r="50203" b="7366"/>
          <a:stretch/>
        </p:blipFill>
        <p:spPr>
          <a:xfrm>
            <a:off x="6359658" y="1783007"/>
            <a:ext cx="1867988" cy="111088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1" t="1845" r="18264" b="33770"/>
          <a:stretch/>
        </p:blipFill>
        <p:spPr>
          <a:xfrm>
            <a:off x="899384" y="1552526"/>
            <a:ext cx="1854926" cy="133241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51843" r="52074" b="36058"/>
          <a:stretch/>
        </p:blipFill>
        <p:spPr>
          <a:xfrm>
            <a:off x="886321" y="4674548"/>
            <a:ext cx="1881052" cy="82296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8" t="43988" r="33509" b="40220"/>
          <a:stretch/>
        </p:blipFill>
        <p:spPr>
          <a:xfrm>
            <a:off x="3718408" y="4387165"/>
            <a:ext cx="1841863" cy="109613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216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92283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92283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695216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351009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 rot="21024865">
            <a:off x="7460446" y="6068814"/>
            <a:ext cx="266581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smtClean="0"/>
              <a:t>Impact of:</a:t>
            </a:r>
          </a:p>
          <a:p>
            <a:r>
              <a:rPr lang="fr-CA" dirty="0"/>
              <a:t>-</a:t>
            </a:r>
            <a:r>
              <a:rPr lang="fr-CA" dirty="0" smtClean="0"/>
              <a:t> lynx </a:t>
            </a:r>
            <a:r>
              <a:rPr lang="fr-CA" dirty="0" err="1" smtClean="0"/>
              <a:t>reintroductions</a:t>
            </a:r>
            <a:r>
              <a:rPr lang="fr-CA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6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Lynx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66221"/>
            <a:ext cx="9800614" cy="5314277"/>
          </a:xfrm>
        </p:spPr>
        <p:txBody>
          <a:bodyPr>
            <a:normAutofit/>
          </a:bodyPr>
          <a:lstStyle/>
          <a:p>
            <a:r>
              <a:rPr lang="fr-CA" sz="2000" dirty="0" err="1" smtClean="0"/>
              <a:t>Built</a:t>
            </a:r>
            <a:r>
              <a:rPr lang="fr-CA" sz="2000" dirty="0" smtClean="0"/>
              <a:t> </a:t>
            </a:r>
            <a:r>
              <a:rPr lang="fr-CA" sz="2000" dirty="0" err="1" smtClean="0"/>
              <a:t>with</a:t>
            </a:r>
            <a:r>
              <a:rPr lang="fr-CA" sz="2000" dirty="0" smtClean="0"/>
              <a:t> local </a:t>
            </a:r>
            <a:r>
              <a:rPr lang="fr-CA" sz="2000" dirty="0" err="1" smtClean="0"/>
              <a:t>stakeholders</a:t>
            </a:r>
            <a:endParaRPr lang="fr-CA" sz="2000" dirty="0" smtClean="0"/>
          </a:p>
          <a:p>
            <a:r>
              <a:rPr lang="fr-CA" sz="2000" dirty="0" err="1" smtClean="0"/>
              <a:t>Included</a:t>
            </a:r>
            <a:r>
              <a:rPr lang="fr-CA" sz="2000" dirty="0" smtClean="0"/>
              <a:t> in a user-</a:t>
            </a:r>
            <a:r>
              <a:rPr lang="fr-CA" sz="2000" dirty="0" err="1" smtClean="0"/>
              <a:t>friendly</a:t>
            </a:r>
            <a:r>
              <a:rPr lang="fr-CA" sz="2000" dirty="0" smtClean="0"/>
              <a:t> interface, </a:t>
            </a:r>
            <a:r>
              <a:rPr lang="fr-CA" sz="2000" dirty="0" err="1" smtClean="0"/>
              <a:t>also</a:t>
            </a:r>
            <a:r>
              <a:rPr lang="fr-CA" sz="2000" dirty="0" smtClean="0"/>
              <a:t> </a:t>
            </a:r>
            <a:r>
              <a:rPr lang="fr-CA" sz="2000" dirty="0" err="1" smtClean="0"/>
              <a:t>built</a:t>
            </a:r>
            <a:r>
              <a:rPr lang="fr-CA" sz="2000" dirty="0" smtClean="0"/>
              <a:t> </a:t>
            </a:r>
            <a:r>
              <a:rPr lang="fr-CA" sz="2000" dirty="0" err="1" smtClean="0"/>
              <a:t>with</a:t>
            </a:r>
            <a:r>
              <a:rPr lang="fr-CA" sz="2000" dirty="0" smtClean="0"/>
              <a:t> local </a:t>
            </a:r>
            <a:r>
              <a:rPr lang="fr-CA" sz="2000" dirty="0" err="1" smtClean="0"/>
              <a:t>stakeholders</a:t>
            </a:r>
            <a:endParaRPr lang="fr-CA" sz="2000" dirty="0" smtClean="0"/>
          </a:p>
          <a:p>
            <a:r>
              <a:rPr lang="fr-CA" sz="2000" dirty="0" smtClean="0"/>
              <a:t>Interactive interface to </a:t>
            </a:r>
            <a:r>
              <a:rPr lang="fr-CA" sz="2000" dirty="0" err="1" smtClean="0"/>
              <a:t>easily</a:t>
            </a:r>
            <a:r>
              <a:rPr lang="fr-CA" sz="2000" dirty="0" smtClean="0"/>
              <a:t> </a:t>
            </a:r>
            <a:r>
              <a:rPr lang="fr-CA" sz="2000" dirty="0" err="1" smtClean="0"/>
              <a:t>create</a:t>
            </a:r>
            <a:r>
              <a:rPr lang="fr-CA" sz="2000" dirty="0" smtClean="0"/>
              <a:t> a management scenario:</a:t>
            </a:r>
          </a:p>
          <a:p>
            <a:pPr lvl="1"/>
            <a:r>
              <a:rPr lang="fr-CA" sz="1800" dirty="0" smtClean="0"/>
              <a:t>Combine </a:t>
            </a:r>
            <a:r>
              <a:rPr lang="fr-CA" sz="1800" dirty="0" err="1" smtClean="0"/>
              <a:t>different</a:t>
            </a:r>
            <a:r>
              <a:rPr lang="fr-CA" sz="1800" dirty="0" smtClean="0"/>
              <a:t> actions on the road network, land </a:t>
            </a:r>
            <a:r>
              <a:rPr lang="fr-CA" sz="1800" dirty="0" err="1" smtClean="0"/>
              <a:t>cover</a:t>
            </a:r>
            <a:r>
              <a:rPr lang="fr-CA" sz="1800" dirty="0" smtClean="0"/>
              <a:t> and lynx populations</a:t>
            </a:r>
          </a:p>
          <a:p>
            <a:pPr lvl="1"/>
            <a:r>
              <a:rPr lang="fr-CA" sz="1800" dirty="0" smtClean="0"/>
              <a:t>Simulations of lynx populations in </a:t>
            </a:r>
            <a:r>
              <a:rPr lang="fr-CA" sz="1800" dirty="0" err="1" smtClean="0"/>
              <a:t>this</a:t>
            </a:r>
            <a:r>
              <a:rPr lang="fr-CA" sz="1800" dirty="0" smtClean="0"/>
              <a:t> new </a:t>
            </a:r>
            <a:r>
              <a:rPr lang="fr-CA" sz="1800" dirty="0" err="1" smtClean="0"/>
              <a:t>environment</a:t>
            </a:r>
            <a:endParaRPr lang="fr-CA" sz="1800" dirty="0" smtClean="0"/>
          </a:p>
          <a:p>
            <a:pPr lvl="1"/>
            <a:r>
              <a:rPr lang="fr-CA" sz="1800" dirty="0" err="1" smtClean="0"/>
              <a:t>Viability</a:t>
            </a:r>
            <a:r>
              <a:rPr lang="fr-CA" sz="1800" dirty="0" smtClean="0"/>
              <a:t> </a:t>
            </a:r>
            <a:r>
              <a:rPr lang="fr-CA" sz="1800" dirty="0" err="1" smtClean="0"/>
              <a:t>metrics</a:t>
            </a:r>
            <a:r>
              <a:rPr lang="fr-CA" sz="1800" dirty="0" smtClean="0"/>
              <a:t> </a:t>
            </a:r>
            <a:r>
              <a:rPr lang="fr-CA" sz="1800" dirty="0" err="1" smtClean="0"/>
              <a:t>comparing</a:t>
            </a:r>
            <a:r>
              <a:rPr lang="fr-CA" sz="1800" dirty="0" smtClean="0"/>
              <a:t> populations </a:t>
            </a:r>
            <a:r>
              <a:rPr lang="fr-CA" sz="1800" dirty="0" err="1" smtClean="0"/>
              <a:t>simulated</a:t>
            </a:r>
            <a:r>
              <a:rPr lang="fr-CA" sz="1800" dirty="0" smtClean="0"/>
              <a:t> in the </a:t>
            </a:r>
            <a:r>
              <a:rPr lang="fr-CA" sz="1800" dirty="0" err="1" smtClean="0"/>
              <a:t>modified</a:t>
            </a:r>
            <a:r>
              <a:rPr lang="fr-CA" sz="1800" dirty="0" smtClean="0"/>
              <a:t> </a:t>
            </a:r>
            <a:r>
              <a:rPr lang="fr-CA" sz="1800" dirty="0" err="1" smtClean="0"/>
              <a:t>environment</a:t>
            </a:r>
            <a:r>
              <a:rPr lang="fr-CA" sz="1800" dirty="0" smtClean="0"/>
              <a:t> </a:t>
            </a:r>
            <a:r>
              <a:rPr lang="fr-CA" sz="1800" dirty="0" err="1" smtClean="0"/>
              <a:t>with</a:t>
            </a:r>
            <a:r>
              <a:rPr lang="fr-CA" sz="1800" dirty="0" smtClean="0"/>
              <a:t> </a:t>
            </a:r>
            <a:r>
              <a:rPr lang="fr-CA" sz="1800" dirty="0" err="1" smtClean="0"/>
              <a:t>those</a:t>
            </a:r>
            <a:r>
              <a:rPr lang="fr-CA" sz="1800" dirty="0" smtClean="0"/>
              <a:t> </a:t>
            </a:r>
            <a:r>
              <a:rPr lang="fr-CA" sz="1800" dirty="0" err="1" smtClean="0"/>
              <a:t>simulated</a:t>
            </a:r>
            <a:r>
              <a:rPr lang="fr-CA" sz="1800" dirty="0" smtClean="0"/>
              <a:t> in the original </a:t>
            </a:r>
            <a:r>
              <a:rPr lang="fr-CA" sz="1800" dirty="0" err="1" smtClean="0"/>
              <a:t>environment</a:t>
            </a:r>
            <a:endParaRPr lang="fr-CA" sz="1800" dirty="0" smtClean="0"/>
          </a:p>
          <a:p>
            <a:pPr lvl="1"/>
            <a:r>
              <a:rPr lang="fr-CA" sz="1800" dirty="0" smtClean="0"/>
              <a:t>Positive, </a:t>
            </a:r>
            <a:r>
              <a:rPr lang="fr-CA" sz="1800" dirty="0" err="1" smtClean="0"/>
              <a:t>null</a:t>
            </a:r>
            <a:r>
              <a:rPr lang="fr-CA" sz="1800" dirty="0" smtClean="0"/>
              <a:t> or </a:t>
            </a:r>
            <a:r>
              <a:rPr lang="fr-CA" sz="1800" dirty="0" err="1" smtClean="0"/>
              <a:t>negative</a:t>
            </a:r>
            <a:r>
              <a:rPr lang="fr-CA" sz="1800" dirty="0" smtClean="0"/>
              <a:t> impact on the lynx </a:t>
            </a:r>
            <a:r>
              <a:rPr lang="fr-CA" sz="1800" dirty="0" err="1" smtClean="0"/>
              <a:t>viability</a:t>
            </a:r>
            <a:r>
              <a:rPr lang="fr-CA" sz="1800" dirty="0" smtClean="0"/>
              <a:t> </a:t>
            </a:r>
            <a:r>
              <a:rPr lang="fr-CA" sz="1800" dirty="0" err="1" smtClean="0"/>
              <a:t>metrics</a:t>
            </a:r>
            <a:endParaRPr lang="fr-CA" sz="1800" dirty="0" smtClean="0"/>
          </a:p>
          <a:p>
            <a:pPr lvl="1"/>
            <a:endParaRPr lang="fr-CA" sz="1800" dirty="0"/>
          </a:p>
          <a:p>
            <a:r>
              <a:rPr lang="fr-CA" sz="2000" dirty="0" err="1" smtClean="0"/>
              <a:t>Models</a:t>
            </a:r>
            <a:r>
              <a:rPr lang="fr-CA" sz="2000" dirty="0" smtClean="0"/>
              <a:t> </a:t>
            </a:r>
            <a:r>
              <a:rPr lang="fr-CA" sz="2000" dirty="0" err="1" smtClean="0"/>
              <a:t>coded</a:t>
            </a:r>
            <a:r>
              <a:rPr lang="fr-CA" sz="2000" dirty="0" smtClean="0"/>
              <a:t> in R      </a:t>
            </a:r>
            <a:r>
              <a:rPr lang="fr-CA" sz="2000" dirty="0" err="1" smtClean="0"/>
              <a:t>using</a:t>
            </a:r>
            <a:r>
              <a:rPr lang="fr-CA" sz="2000" dirty="0" smtClean="0"/>
              <a:t> </a:t>
            </a:r>
            <a:r>
              <a:rPr lang="fr-CA" sz="2000" dirty="0" err="1" smtClean="0"/>
              <a:t>NetLogoR</a:t>
            </a:r>
            <a:r>
              <a:rPr lang="fr-CA" sz="2000" dirty="0" smtClean="0"/>
              <a:t>    </a:t>
            </a:r>
          </a:p>
          <a:p>
            <a:r>
              <a:rPr lang="fr-CA" sz="2000" dirty="0" smtClean="0"/>
              <a:t>Interface </a:t>
            </a:r>
            <a:r>
              <a:rPr lang="fr-CA" sz="2000" dirty="0" err="1" smtClean="0"/>
              <a:t>coded</a:t>
            </a:r>
            <a:r>
              <a:rPr lang="fr-CA" sz="2000" dirty="0" smtClean="0"/>
              <a:t> in R </a:t>
            </a:r>
            <a:r>
              <a:rPr lang="fr-CA" sz="2000" dirty="0" err="1" smtClean="0"/>
              <a:t>Shiny</a:t>
            </a:r>
            <a:endParaRPr lang="fr-CA" sz="2000" dirty="0" smtClean="0"/>
          </a:p>
          <a:p>
            <a:r>
              <a:rPr lang="fr-CA" sz="2000" dirty="0" smtClean="0"/>
              <a:t>Interface public</a:t>
            </a:r>
            <a:endParaRPr lang="fr-CA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96" y="4919335"/>
            <a:ext cx="515213" cy="400048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4387048" y="5276353"/>
            <a:ext cx="583016" cy="726844"/>
            <a:chOff x="7999356" y="3711360"/>
            <a:chExt cx="1576782" cy="1883836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48" t="1" r="35199" b="59299"/>
            <a:stretch/>
          </p:blipFill>
          <p:spPr>
            <a:xfrm>
              <a:off x="7999357" y="3711360"/>
              <a:ext cx="1422774" cy="163103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999356" y="5118538"/>
              <a:ext cx="240753" cy="476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243454" y="5176871"/>
              <a:ext cx="332684" cy="418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7476565" y="6311166"/>
            <a:ext cx="43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https://sites.google.com/view/erclynx</a:t>
            </a:r>
          </a:p>
        </p:txBody>
      </p:sp>
    </p:spTree>
    <p:extLst>
      <p:ext uri="{BB962C8B-B14F-4D97-AF65-F5344CB8AC3E}">
        <p14:creationId xmlns:p14="http://schemas.microsoft.com/office/powerpoint/2010/main" val="17670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064" y="2740862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Lynx model:</a:t>
            </a:r>
            <a:br>
              <a:rPr lang="en-US" dirty="0" smtClean="0"/>
            </a:br>
            <a:r>
              <a:rPr lang="en-US" dirty="0" smtClean="0"/>
              <a:t>Integrating statistical and individual-based models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7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Lynx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92132"/>
            <a:ext cx="9133640" cy="469033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Real </a:t>
            </a:r>
            <a:r>
              <a:rPr lang="en-US" sz="2400" dirty="0"/>
              <a:t>case study</a:t>
            </a:r>
          </a:p>
          <a:p>
            <a:r>
              <a:rPr lang="en-US" sz="2400" dirty="0" smtClean="0"/>
              <a:t>ERC-Lynx project (“</a:t>
            </a:r>
            <a:r>
              <a:rPr lang="en-US" sz="2400" dirty="0" err="1" smtClean="0"/>
              <a:t>Éviter</a:t>
            </a:r>
            <a:r>
              <a:rPr lang="en-US" sz="2400" dirty="0" smtClean="0"/>
              <a:t>, </a:t>
            </a:r>
            <a:r>
              <a:rPr lang="en-US" sz="2400" dirty="0" err="1" smtClean="0"/>
              <a:t>réduire</a:t>
            </a:r>
            <a:r>
              <a:rPr lang="en-US" sz="2400" dirty="0" smtClean="0"/>
              <a:t>, </a:t>
            </a:r>
            <a:r>
              <a:rPr lang="en-US" sz="2400" dirty="0" err="1" smtClean="0"/>
              <a:t>compenser</a:t>
            </a:r>
            <a:r>
              <a:rPr lang="en-US" sz="2400" dirty="0" smtClean="0"/>
              <a:t>”)</a:t>
            </a:r>
          </a:p>
          <a:p>
            <a:r>
              <a:rPr lang="en-US" sz="2400" dirty="0" smtClean="0"/>
              <a:t>Predict lynx viability while including road mortality and habitat preferences</a:t>
            </a:r>
          </a:p>
          <a:p>
            <a:endParaRPr lang="en-US" sz="2400" dirty="0" smtClean="0"/>
          </a:p>
          <a:p>
            <a:r>
              <a:rPr lang="en-US" sz="2400" dirty="0" smtClean="0"/>
              <a:t>Based </a:t>
            </a:r>
            <a:r>
              <a:rPr lang="en-US" sz="2400" dirty="0"/>
              <a:t>on data</a:t>
            </a:r>
          </a:p>
          <a:p>
            <a:pPr lvl="1"/>
            <a:r>
              <a:rPr lang="en-US" sz="2000" dirty="0" smtClean="0"/>
              <a:t>Lynx-</a:t>
            </a:r>
            <a:r>
              <a:rPr lang="en-US" sz="2000" dirty="0" err="1" smtClean="0"/>
              <a:t>vehicule</a:t>
            </a:r>
            <a:r>
              <a:rPr lang="en-US" sz="2000" dirty="0" smtClean="0"/>
              <a:t> collisions</a:t>
            </a:r>
          </a:p>
          <a:p>
            <a:pPr lvl="1"/>
            <a:r>
              <a:rPr lang="en-US" sz="2000" dirty="0" smtClean="0"/>
              <a:t>Road network characteristics</a:t>
            </a:r>
          </a:p>
          <a:p>
            <a:pPr lvl="1"/>
            <a:r>
              <a:rPr lang="en-US" sz="2000" dirty="0" smtClean="0"/>
              <a:t>Lynx presence</a:t>
            </a:r>
          </a:p>
          <a:p>
            <a:pPr lvl="1"/>
            <a:r>
              <a:rPr lang="en-US" sz="2000" dirty="0" smtClean="0"/>
              <a:t>Land cover</a:t>
            </a:r>
            <a:endParaRPr lang="en-US" sz="2000" dirty="0"/>
          </a:p>
          <a:p>
            <a:pPr lvl="1"/>
            <a:r>
              <a:rPr lang="en-US" sz="2000" dirty="0" smtClean="0"/>
              <a:t>Lynx population distribution</a:t>
            </a:r>
            <a:endParaRPr lang="en-US" sz="2000" dirty="0"/>
          </a:p>
          <a:p>
            <a:pPr lvl="1"/>
            <a:r>
              <a:rPr lang="en-US" sz="2000" dirty="0" smtClean="0"/>
              <a:t>Lynx ecology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704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93662"/>
            <a:ext cx="8596668" cy="1320800"/>
          </a:xfrm>
        </p:spPr>
        <p:txBody>
          <a:bodyPr/>
          <a:lstStyle/>
          <a:p>
            <a:r>
              <a:rPr lang="fr-CA" dirty="0" smtClean="0"/>
              <a:t>Lynx model</a:t>
            </a:r>
            <a:endParaRPr lang="fr-CA" dirty="0"/>
          </a:p>
        </p:txBody>
      </p:sp>
      <p:cxnSp>
        <p:nvCxnSpPr>
          <p:cNvPr id="4" name="Connecteur droit avec flèche 3"/>
          <p:cNvCxnSpPr>
            <a:stCxn id="28" idx="2"/>
          </p:cNvCxnSpPr>
          <p:nvPr/>
        </p:nvCxnSpPr>
        <p:spPr>
          <a:xfrm>
            <a:off x="1828387" y="5484422"/>
            <a:ext cx="1866829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29" idx="2"/>
          </p:cNvCxnSpPr>
          <p:nvPr/>
        </p:nvCxnSpPr>
        <p:spPr>
          <a:xfrm flipH="1">
            <a:off x="4627640" y="5484423"/>
            <a:ext cx="3681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26" idx="2"/>
          </p:cNvCxnSpPr>
          <p:nvPr/>
        </p:nvCxnSpPr>
        <p:spPr>
          <a:xfrm>
            <a:off x="7287113" y="2893897"/>
            <a:ext cx="9725" cy="28615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0" idx="2"/>
          </p:cNvCxnSpPr>
          <p:nvPr/>
        </p:nvCxnSpPr>
        <p:spPr>
          <a:xfrm flipH="1">
            <a:off x="7635475" y="2913602"/>
            <a:ext cx="2271650" cy="28726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20" idx="2"/>
            <a:endCxn id="29" idx="0"/>
          </p:cNvCxnSpPr>
          <p:nvPr/>
        </p:nvCxnSpPr>
        <p:spPr>
          <a:xfrm>
            <a:off x="4631320" y="3759235"/>
            <a:ext cx="0" cy="2850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30" idx="2"/>
            <a:endCxn id="28" idx="0"/>
          </p:cNvCxnSpPr>
          <p:nvPr/>
        </p:nvCxnSpPr>
        <p:spPr>
          <a:xfrm>
            <a:off x="1826847" y="3754555"/>
            <a:ext cx="1540" cy="2897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71021" y="1137238"/>
            <a:ext cx="1872208" cy="17763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695216" y="5786239"/>
            <a:ext cx="396044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92283" y="1151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Road network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695216" y="113894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Land </a:t>
            </a:r>
            <a:r>
              <a:rPr lang="fr-CA" dirty="0" err="1" smtClean="0"/>
              <a:t>cover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51009" y="11389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populations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971021" y="1174915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ecology</a:t>
            </a:r>
            <a:endParaRPr lang="fr-CA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fr-CA" sz="8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/>
              <a:t>Reproduction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Mortality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smtClean="0"/>
              <a:t>Dispersal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Territory</a:t>
            </a:r>
            <a:r>
              <a:rPr lang="fr-CA" sz="1400" dirty="0" smtClean="0"/>
              <a:t> establishment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892283" y="405910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Collision </a:t>
            </a:r>
            <a:r>
              <a:rPr lang="fr-CA" dirty="0" err="1" smtClean="0"/>
              <a:t>probabilities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695216" y="40461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habitats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95216" y="5786239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SE-IBM</a:t>
            </a:r>
            <a:endParaRPr lang="fr-FR" sz="16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707898" y="6338527"/>
            <a:ext cx="396044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viability</a:t>
            </a:r>
            <a:r>
              <a:rPr lang="fr-CA" dirty="0" smtClean="0"/>
              <a:t> </a:t>
            </a:r>
            <a:r>
              <a:rPr lang="fr-CA" dirty="0" err="1" smtClean="0"/>
              <a:t>metric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695216" y="3173829"/>
            <a:ext cx="1872208" cy="58540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2008" y="3173828"/>
            <a:ext cx="1852758" cy="58761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27" idx="2"/>
            <a:endCxn id="31" idx="0"/>
          </p:cNvCxnSpPr>
          <p:nvPr/>
        </p:nvCxnSpPr>
        <p:spPr>
          <a:xfrm flipH="1">
            <a:off x="4627639" y="2893897"/>
            <a:ext cx="3681" cy="282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5" idx="2"/>
            <a:endCxn id="30" idx="0"/>
          </p:cNvCxnSpPr>
          <p:nvPr/>
        </p:nvCxnSpPr>
        <p:spPr>
          <a:xfrm flipH="1">
            <a:off x="1826847" y="2893897"/>
            <a:ext cx="1540" cy="2758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2"/>
          </p:cNvCxnSpPr>
          <p:nvPr/>
        </p:nvCxnSpPr>
        <p:spPr>
          <a:xfrm>
            <a:off x="5675436" y="6155571"/>
            <a:ext cx="0" cy="2009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895605" y="3169780"/>
            <a:ext cx="186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Collision model: </a:t>
            </a:r>
            <a:r>
              <a:rPr lang="fr-CA" sz="1600" i="1" dirty="0" err="1" smtClean="0"/>
              <a:t>glm</a:t>
            </a:r>
            <a:endParaRPr lang="fr-FR" sz="1600" i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3687854" y="3176169"/>
            <a:ext cx="187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Habitat model:</a:t>
            </a:r>
          </a:p>
          <a:p>
            <a:pPr algn="ctr"/>
            <a:r>
              <a:rPr lang="fr-CA" sz="1600" i="1" dirty="0" err="1" smtClean="0"/>
              <a:t>occupancy</a:t>
            </a:r>
            <a:r>
              <a:rPr lang="fr-CA" sz="1600" i="1" dirty="0" smtClean="0"/>
              <a:t> model</a:t>
            </a:r>
            <a:endParaRPr lang="fr-FR" sz="1600" i="1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6" t="-124" r="34506" b="65149"/>
          <a:stretch/>
        </p:blipFill>
        <p:spPr>
          <a:xfrm>
            <a:off x="3707898" y="1517240"/>
            <a:ext cx="1854925" cy="136769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51253" r="50203" b="7366"/>
          <a:stretch/>
        </p:blipFill>
        <p:spPr>
          <a:xfrm>
            <a:off x="6359658" y="1783007"/>
            <a:ext cx="1867988" cy="111088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1" t="1845" r="18264" b="33770"/>
          <a:stretch/>
        </p:blipFill>
        <p:spPr>
          <a:xfrm>
            <a:off x="899384" y="1552526"/>
            <a:ext cx="1854926" cy="133241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51843" r="52074" b="36058"/>
          <a:stretch/>
        </p:blipFill>
        <p:spPr>
          <a:xfrm>
            <a:off x="886321" y="4674548"/>
            <a:ext cx="1881052" cy="82296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8" t="43988" r="33509" b="40220"/>
          <a:stretch/>
        </p:blipFill>
        <p:spPr>
          <a:xfrm>
            <a:off x="3718408" y="4387165"/>
            <a:ext cx="1841863" cy="109613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216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92283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92283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695216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351009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30" grpId="0"/>
      <p:bldP spid="31" grpId="0"/>
      <p:bldP spid="29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242535" y="3733044"/>
            <a:ext cx="1600759" cy="52894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36851" y="2797287"/>
            <a:ext cx="1600759" cy="52894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Lynx SE-IBM</a:t>
            </a:r>
            <a:endParaRPr lang="fr-CA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021561" y="2308876"/>
            <a:ext cx="1" cy="4845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569275" y="3042461"/>
            <a:ext cx="1440160" cy="720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4790547" y="1440109"/>
            <a:ext cx="1440160" cy="720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6037654" y="3171550"/>
            <a:ext cx="1440160" cy="720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4790547" y="165613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Lynx population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569275" y="324861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Residents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037654" y="337770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Dispersers</a:t>
            </a:r>
            <a:endParaRPr lang="en-US" sz="1400" dirty="0"/>
          </a:p>
        </p:txBody>
      </p:sp>
      <p:cxnSp>
        <p:nvCxnSpPr>
          <p:cNvPr id="11" name="Connecteur droit avec flèche 10"/>
          <p:cNvCxnSpPr>
            <a:stCxn id="6" idx="4"/>
            <a:endCxn id="5" idx="0"/>
          </p:cNvCxnSpPr>
          <p:nvPr/>
        </p:nvCxnSpPr>
        <p:spPr>
          <a:xfrm flipH="1">
            <a:off x="4289355" y="2160189"/>
            <a:ext cx="1221272" cy="882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6" idx="4"/>
            <a:endCxn id="7" idx="0"/>
          </p:cNvCxnSpPr>
          <p:nvPr/>
        </p:nvCxnSpPr>
        <p:spPr>
          <a:xfrm>
            <a:off x="5510627" y="2160189"/>
            <a:ext cx="1247107" cy="10113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37654" y="4221101"/>
            <a:ext cx="144016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6029751" y="4336535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DISPERSAL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+ mortality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37654" y="5171006"/>
            <a:ext cx="144016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6038544" y="526943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TERRITORY SEARCH</a:t>
            </a:r>
            <a:endParaRPr lang="en-US" sz="1400" dirty="0"/>
          </a:p>
        </p:txBody>
      </p:sp>
      <p:cxnSp>
        <p:nvCxnSpPr>
          <p:cNvPr id="17" name="Connecteur droit avec flèche 16"/>
          <p:cNvCxnSpPr>
            <a:stCxn id="7" idx="4"/>
            <a:endCxn id="13" idx="0"/>
          </p:cNvCxnSpPr>
          <p:nvPr/>
        </p:nvCxnSpPr>
        <p:spPr>
          <a:xfrm>
            <a:off x="6757734" y="3891630"/>
            <a:ext cx="0" cy="32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3" idx="2"/>
            <a:endCxn id="15" idx="0"/>
          </p:cNvCxnSpPr>
          <p:nvPr/>
        </p:nvCxnSpPr>
        <p:spPr>
          <a:xfrm>
            <a:off x="6757734" y="4941181"/>
            <a:ext cx="0" cy="2298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5" idx="2"/>
            <a:endCxn id="13" idx="1"/>
          </p:cNvCxnSpPr>
          <p:nvPr/>
        </p:nvCxnSpPr>
        <p:spPr>
          <a:xfrm rot="5400000" flipH="1">
            <a:off x="5742721" y="4876074"/>
            <a:ext cx="1309945" cy="720080"/>
          </a:xfrm>
          <a:prstGeom prst="bentConnector4">
            <a:avLst>
              <a:gd name="adj1" fmla="val -17451"/>
              <a:gd name="adj2" fmla="val 16531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950306" y="6117571"/>
            <a:ext cx="2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Found a territory</a:t>
            </a:r>
            <a:endParaRPr lang="en-US" sz="14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5545839" y="6117571"/>
            <a:ext cx="121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Did not find a territory</a:t>
            </a:r>
            <a:endParaRPr lang="en-US" sz="14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5869146" y="220115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Non-residents</a:t>
            </a:r>
          </a:p>
          <a:p>
            <a:pPr algn="ctr"/>
            <a:r>
              <a:rPr lang="en-US" sz="1400" i="1" dirty="0" smtClean="0"/>
              <a:t>&gt;= 1 year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3569275" y="4074547"/>
            <a:ext cx="144016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3561372" y="428069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REPRODUCTION</a:t>
            </a:r>
            <a:endParaRPr lang="en-US" sz="1400" dirty="0"/>
          </a:p>
        </p:txBody>
      </p:sp>
      <p:cxnSp>
        <p:nvCxnSpPr>
          <p:cNvPr id="25" name="Connecteur droit avec flèche 24"/>
          <p:cNvCxnSpPr>
            <a:stCxn id="5" idx="4"/>
            <a:endCxn id="23" idx="0"/>
          </p:cNvCxnSpPr>
          <p:nvPr/>
        </p:nvCxnSpPr>
        <p:spPr>
          <a:xfrm>
            <a:off x="4289355" y="3762541"/>
            <a:ext cx="0" cy="312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17573" y="2877257"/>
            <a:ext cx="3974186" cy="3792103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869879" y="6146140"/>
            <a:ext cx="1447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rgbClr val="0070C0"/>
                </a:solidFill>
              </a:rPr>
              <a:t>365 repeats</a:t>
            </a:r>
          </a:p>
          <a:p>
            <a:pPr algn="r"/>
            <a:r>
              <a:rPr lang="en-US" sz="1400" i="1" dirty="0" smtClean="0">
                <a:solidFill>
                  <a:srgbClr val="0070C0"/>
                </a:solidFill>
              </a:rPr>
              <a:t>= 1 year</a:t>
            </a:r>
            <a:endParaRPr lang="en-US" sz="1400" i="1" dirty="0">
              <a:solidFill>
                <a:srgbClr val="0070C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589226" y="150224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Age = age + 1</a:t>
            </a:r>
            <a:endParaRPr lang="en-US" sz="1400" i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3214563" y="151146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Age = age + 1</a:t>
            </a:r>
            <a:endParaRPr lang="en-US" sz="1400" i="1" dirty="0"/>
          </a:p>
        </p:txBody>
      </p:sp>
      <p:cxnSp>
        <p:nvCxnSpPr>
          <p:cNvPr id="31" name="Connecteur droit avec flèche 30"/>
          <p:cNvCxnSpPr>
            <a:stCxn id="30" idx="3"/>
          </p:cNvCxnSpPr>
          <p:nvPr/>
        </p:nvCxnSpPr>
        <p:spPr>
          <a:xfrm>
            <a:off x="2837610" y="3061760"/>
            <a:ext cx="2411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rganigramme : Données 31"/>
          <p:cNvSpPr/>
          <p:nvPr/>
        </p:nvSpPr>
        <p:spPr>
          <a:xfrm>
            <a:off x="1294168" y="2029742"/>
            <a:ext cx="1658079" cy="558268"/>
          </a:xfrm>
          <a:prstGeom prst="flowChartInputOutput">
            <a:avLst/>
          </a:prstGeom>
          <a:solidFill>
            <a:srgbClr val="A876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>
            <a:off x="1425743" y="2041684"/>
            <a:ext cx="139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Collision probabilities</a:t>
            </a:r>
            <a:endParaRPr lang="en-US" sz="1400" dirty="0"/>
          </a:p>
        </p:txBody>
      </p:sp>
      <p:cxnSp>
        <p:nvCxnSpPr>
          <p:cNvPr id="34" name="Connecteur en angle 33"/>
          <p:cNvCxnSpPr/>
          <p:nvPr/>
        </p:nvCxnSpPr>
        <p:spPr>
          <a:xfrm rot="16200000" flipV="1">
            <a:off x="2005884" y="2861323"/>
            <a:ext cx="2636249" cy="490537"/>
          </a:xfrm>
          <a:prstGeom prst="bentConnector3">
            <a:avLst>
              <a:gd name="adj1" fmla="val -14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15" idx="2"/>
          </p:cNvCxnSpPr>
          <p:nvPr/>
        </p:nvCxnSpPr>
        <p:spPr>
          <a:xfrm rot="5400000" flipH="1" flipV="1">
            <a:off x="6071214" y="2474985"/>
            <a:ext cx="4102620" cy="2729581"/>
          </a:xfrm>
          <a:prstGeom prst="bentConnector3">
            <a:avLst>
              <a:gd name="adj1" fmla="val -55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6230227" y="1800149"/>
            <a:ext cx="3257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8" idx="1"/>
          </p:cNvCxnSpPr>
          <p:nvPr/>
        </p:nvCxnSpPr>
        <p:spPr>
          <a:xfrm>
            <a:off x="3078739" y="1810022"/>
            <a:ext cx="17118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38" idx="3"/>
          </p:cNvCxnSpPr>
          <p:nvPr/>
        </p:nvCxnSpPr>
        <p:spPr>
          <a:xfrm>
            <a:off x="2843294" y="3997517"/>
            <a:ext cx="23544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7478704" y="4815636"/>
            <a:ext cx="5394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7478704" y="4483375"/>
            <a:ext cx="5394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7478704" y="5723158"/>
            <a:ext cx="5394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rganigramme : Données 42"/>
          <p:cNvSpPr/>
          <p:nvPr/>
        </p:nvSpPr>
        <p:spPr>
          <a:xfrm>
            <a:off x="7635835" y="5461548"/>
            <a:ext cx="1503228" cy="545399"/>
          </a:xfrm>
          <a:prstGeom prst="flowChartInputOutput">
            <a:avLst/>
          </a:prstGeom>
          <a:solidFill>
            <a:srgbClr val="A876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rganigramme : Données 43"/>
          <p:cNvSpPr/>
          <p:nvPr/>
        </p:nvSpPr>
        <p:spPr>
          <a:xfrm>
            <a:off x="7635575" y="4050570"/>
            <a:ext cx="1512281" cy="545399"/>
          </a:xfrm>
          <a:prstGeom prst="flowChartInputOutput">
            <a:avLst/>
          </a:prstGeom>
          <a:solidFill>
            <a:srgbClr val="A876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ZoneTexte 44"/>
          <p:cNvSpPr txBox="1"/>
          <p:nvPr/>
        </p:nvSpPr>
        <p:spPr>
          <a:xfrm>
            <a:off x="7677562" y="4057908"/>
            <a:ext cx="142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Lynx</a:t>
            </a:r>
          </a:p>
          <a:p>
            <a:pPr algn="ctr"/>
            <a:r>
              <a:rPr lang="en-US" sz="1400" dirty="0" smtClean="0"/>
              <a:t> habitats</a:t>
            </a:r>
            <a:endParaRPr lang="en-US" sz="1400" dirty="0"/>
          </a:p>
        </p:txBody>
      </p:sp>
      <p:sp>
        <p:nvSpPr>
          <p:cNvPr id="46" name="Organigramme : Données 45"/>
          <p:cNvSpPr/>
          <p:nvPr/>
        </p:nvSpPr>
        <p:spPr>
          <a:xfrm>
            <a:off x="7635575" y="4667977"/>
            <a:ext cx="1512281" cy="558268"/>
          </a:xfrm>
          <a:prstGeom prst="flowChartInputOutput">
            <a:avLst/>
          </a:prstGeom>
          <a:solidFill>
            <a:srgbClr val="A876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ZoneTexte 46"/>
          <p:cNvSpPr txBox="1"/>
          <p:nvPr/>
        </p:nvSpPr>
        <p:spPr>
          <a:xfrm>
            <a:off x="7694249" y="4679571"/>
            <a:ext cx="139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Collision probabilities</a:t>
            </a:r>
            <a:endParaRPr lang="en-US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677562" y="5471331"/>
            <a:ext cx="142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Lynx</a:t>
            </a:r>
          </a:p>
          <a:p>
            <a:pPr algn="ctr"/>
            <a:r>
              <a:rPr lang="en-US" sz="1400" dirty="0" smtClean="0"/>
              <a:t>habitats</a:t>
            </a:r>
            <a:endParaRPr lang="en-US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1219882" y="2795281"/>
            <a:ext cx="160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Spatial annual mortality</a:t>
            </a:r>
            <a:endParaRPr lang="en-US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225566" y="3731038"/>
            <a:ext cx="160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Fixed annual mortality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49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0" grpId="0" animBg="1"/>
      <p:bldP spid="5" grpId="0" animBg="1"/>
      <p:bldP spid="7" grpId="0" animBg="1"/>
      <p:bldP spid="9" grpId="0"/>
      <p:bldP spid="10" grpId="0"/>
      <p:bldP spid="13" grpId="0" animBg="1"/>
      <p:bldP spid="14" grpId="0"/>
      <p:bldP spid="15" grpId="0" animBg="1"/>
      <p:bldP spid="16" grpId="0"/>
      <p:bldP spid="20" grpId="0"/>
      <p:bldP spid="21" grpId="0"/>
      <p:bldP spid="22" grpId="0"/>
      <p:bldP spid="23" grpId="0" animBg="1"/>
      <p:bldP spid="24" grpId="0"/>
      <p:bldP spid="26" grpId="0" animBg="1"/>
      <p:bldP spid="27" grpId="0"/>
      <p:bldP spid="28" grpId="0"/>
      <p:bldP spid="29" grpId="0"/>
      <p:bldP spid="32" grpId="0" animBg="1"/>
      <p:bldP spid="33" grpId="0"/>
      <p:bldP spid="43" grpId="0" animBg="1"/>
      <p:bldP spid="44" grpId="0" animBg="1"/>
      <p:bldP spid="45" grpId="0"/>
      <p:bldP spid="46" grpId="0" animBg="1"/>
      <p:bldP spid="47" grpId="0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13491"/>
            <a:ext cx="8596668" cy="4527872"/>
          </a:xfrm>
        </p:spPr>
        <p:txBody>
          <a:bodyPr/>
          <a:lstStyle/>
          <a:p>
            <a:r>
              <a:rPr lang="en-US" dirty="0"/>
              <a:t>Resident female ≥ 2 years old</a:t>
            </a:r>
          </a:p>
          <a:p>
            <a:r>
              <a:rPr lang="en-US" dirty="0"/>
              <a:t>Resident male on the same territory ≥ 2 years old</a:t>
            </a:r>
          </a:p>
          <a:p>
            <a:r>
              <a:rPr lang="en-US" dirty="0"/>
              <a:t>Reproduction probability = 0.80 (</a:t>
            </a:r>
            <a:r>
              <a:rPr lang="en-US" dirty="0" err="1"/>
              <a:t>Breitenmoser</a:t>
            </a:r>
            <a:r>
              <a:rPr lang="en-US" dirty="0"/>
              <a:t> et al. 2007)</a:t>
            </a:r>
          </a:p>
          <a:p>
            <a:r>
              <a:rPr lang="en-US" dirty="0"/>
              <a:t>1 or 2 </a:t>
            </a:r>
            <a:r>
              <a:rPr lang="en-US" dirty="0" err="1"/>
              <a:t>youngs</a:t>
            </a:r>
            <a:r>
              <a:rPr lang="en-US" dirty="0"/>
              <a:t> produced surviving until first dispersal</a:t>
            </a:r>
          </a:p>
          <a:p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251519" y="332656"/>
            <a:ext cx="1556259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3617" y="538807"/>
            <a:ext cx="15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REPRODUCTION</a:t>
            </a:r>
          </a:p>
        </p:txBody>
      </p:sp>
    </p:spTree>
    <p:extLst>
      <p:ext uri="{BB962C8B-B14F-4D97-AF65-F5344CB8AC3E}">
        <p14:creationId xmlns:p14="http://schemas.microsoft.com/office/powerpoint/2010/main" val="37038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>
            <a:endCxn id="6" idx="2"/>
          </p:cNvCxnSpPr>
          <p:nvPr/>
        </p:nvCxnSpPr>
        <p:spPr>
          <a:xfrm flipV="1">
            <a:off x="1435184" y="2459856"/>
            <a:ext cx="2" cy="585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2091060" y="1504775"/>
            <a:ext cx="7280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50900" y="1319527"/>
            <a:ext cx="1568571" cy="114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50899" y="1616648"/>
            <a:ext cx="1568571" cy="2123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93279" y="158785"/>
            <a:ext cx="144016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5376" y="3649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DISPERSAL</a:t>
            </a:r>
            <a:endParaRPr lang="fr-FR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2327852" y="486391"/>
            <a:ext cx="7410508" cy="6261881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8297" y="4694968"/>
            <a:ext cx="1329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rgbClr val="0070C0"/>
                </a:solidFill>
              </a:rPr>
              <a:t> </a:t>
            </a:r>
            <a:r>
              <a:rPr lang="fr-FR" sz="1400" i="1" dirty="0" smtClean="0">
                <a:solidFill>
                  <a:srgbClr val="0070C0"/>
                </a:solidFill>
              </a:rPr>
              <a:t>1 to 45 </a:t>
            </a:r>
            <a:r>
              <a:rPr lang="fr-FR" sz="1400" i="1" dirty="0" err="1" smtClean="0">
                <a:solidFill>
                  <a:srgbClr val="0070C0"/>
                </a:solidFill>
              </a:rPr>
              <a:t>steps</a:t>
            </a:r>
            <a:r>
              <a:rPr lang="fr-FR" sz="1400" i="1" dirty="0" smtClean="0">
                <a:solidFill>
                  <a:srgbClr val="0070C0"/>
                </a:solidFill>
              </a:rPr>
              <a:t> per </a:t>
            </a:r>
            <a:r>
              <a:rPr lang="fr-FR" sz="1400" i="1" dirty="0" err="1" smtClean="0">
                <a:solidFill>
                  <a:srgbClr val="0070C0"/>
                </a:solidFill>
              </a:rPr>
              <a:t>day</a:t>
            </a:r>
            <a:endParaRPr lang="fr-FR" sz="2000" i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7506" y="599525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987546" y="599526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347586" y="599526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27506" y="959526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987546" y="959527"/>
            <a:ext cx="36004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347586" y="959527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627506" y="1319525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987546" y="1319526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347586" y="1319526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50" y="1055915"/>
            <a:ext cx="288032" cy="17415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39132" y="2236573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999172" y="2236574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3359212" y="2236574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2639132" y="2596574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999172" y="2596575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359212" y="2596575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2639132" y="2956573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2999172" y="2956574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3359212" y="2956574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346682" y="2236572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5706722" y="2236573"/>
            <a:ext cx="36004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6066762" y="2236573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5346682" y="2596573"/>
            <a:ext cx="36004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5706722" y="2596574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6066762" y="2596574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5346682" y="2956572"/>
            <a:ext cx="36004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5706722" y="2956573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066762" y="2956573"/>
            <a:ext cx="36004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6731184" y="2236574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7091224" y="2236575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7451264" y="2236575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6731184" y="2596575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7091224" y="2596576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7451264" y="2596576"/>
            <a:ext cx="360040" cy="36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6731184" y="2956574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7091224" y="2956575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7451264" y="2956575"/>
            <a:ext cx="360040" cy="360000"/>
          </a:xfrm>
          <a:prstGeom prst="rect">
            <a:avLst/>
          </a:prstGeom>
          <a:solidFill>
            <a:srgbClr val="9A14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2623589" y="3633881"/>
            <a:ext cx="36004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2983629" y="3633882"/>
            <a:ext cx="36004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3343669" y="3633882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2623589" y="3993882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2983629" y="3993883"/>
            <a:ext cx="36004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3343669" y="3993883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2623589" y="4353881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2983629" y="4353882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343669" y="4353882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33" y="4090271"/>
            <a:ext cx="288032" cy="174159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93" y="3749999"/>
            <a:ext cx="288032" cy="174159"/>
          </a:xfrm>
          <a:prstGeom prst="rect">
            <a:avLst/>
          </a:prstGeom>
        </p:spPr>
      </p:pic>
      <p:cxnSp>
        <p:nvCxnSpPr>
          <p:cNvPr id="60" name="Connecteur droit avec flèche 59"/>
          <p:cNvCxnSpPr/>
          <p:nvPr/>
        </p:nvCxnSpPr>
        <p:spPr>
          <a:xfrm>
            <a:off x="2905172" y="3930132"/>
            <a:ext cx="180020" cy="16007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3255392" y="4264430"/>
            <a:ext cx="268297" cy="26945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471870" y="2164486"/>
            <a:ext cx="5523846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3152457" y="1660396"/>
            <a:ext cx="186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/>
              <a:t>Selection</a:t>
            </a:r>
            <a:r>
              <a:rPr lang="fr-FR" sz="1400" i="1" dirty="0" smtClean="0"/>
              <a:t> of </a:t>
            </a:r>
            <a:r>
              <a:rPr lang="fr-FR" sz="1400" i="1" dirty="0" err="1" smtClean="0"/>
              <a:t>next</a:t>
            </a:r>
            <a:r>
              <a:rPr lang="fr-FR" sz="1400" i="1" dirty="0" smtClean="0"/>
              <a:t> habitat:     or</a:t>
            </a:r>
            <a:endParaRPr lang="fr-FR" sz="14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3680112" y="3633881"/>
            <a:ext cx="228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/>
              <a:t>Movement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correlation</a:t>
            </a:r>
            <a:endParaRPr lang="fr-FR" sz="1400" i="1" dirty="0"/>
          </a:p>
          <a:p>
            <a:r>
              <a:rPr lang="fr-CA" sz="1400" i="1" dirty="0" err="1"/>
              <a:t>Prob</a:t>
            </a:r>
            <a:r>
              <a:rPr lang="fr-CA" sz="1400" i="1" dirty="0"/>
              <a:t>. = </a:t>
            </a:r>
            <a:r>
              <a:rPr lang="fr-CA" sz="1400" i="1" dirty="0" smtClean="0"/>
              <a:t>0.5</a:t>
            </a:r>
            <a:endParaRPr lang="fr-FR" sz="1400" i="1" dirty="0"/>
          </a:p>
        </p:txBody>
      </p:sp>
      <p:cxnSp>
        <p:nvCxnSpPr>
          <p:cNvPr id="65" name="Connecteur droit avec flèche 64"/>
          <p:cNvCxnSpPr>
            <a:stCxn id="19" idx="2"/>
          </p:cNvCxnSpPr>
          <p:nvPr/>
        </p:nvCxnSpPr>
        <p:spPr>
          <a:xfrm>
            <a:off x="3167566" y="1679526"/>
            <a:ext cx="3614" cy="4849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endCxn id="50" idx="0"/>
          </p:cNvCxnSpPr>
          <p:nvPr/>
        </p:nvCxnSpPr>
        <p:spPr>
          <a:xfrm>
            <a:off x="3162777" y="3388622"/>
            <a:ext cx="872" cy="245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23589" y="5202605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Rectangle 67"/>
          <p:cNvSpPr/>
          <p:nvPr/>
        </p:nvSpPr>
        <p:spPr>
          <a:xfrm>
            <a:off x="2983629" y="5202606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 68"/>
          <p:cNvSpPr/>
          <p:nvPr/>
        </p:nvSpPr>
        <p:spPr>
          <a:xfrm>
            <a:off x="3343669" y="5202606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/>
          <p:cNvSpPr/>
          <p:nvPr/>
        </p:nvSpPr>
        <p:spPr>
          <a:xfrm>
            <a:off x="2623589" y="5562606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2983629" y="5562607"/>
            <a:ext cx="36004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 71"/>
          <p:cNvSpPr/>
          <p:nvPr/>
        </p:nvSpPr>
        <p:spPr>
          <a:xfrm>
            <a:off x="3343669" y="5562607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Rectangle 72"/>
          <p:cNvSpPr/>
          <p:nvPr/>
        </p:nvSpPr>
        <p:spPr>
          <a:xfrm>
            <a:off x="2623589" y="5922605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Rectangle 73"/>
          <p:cNvSpPr/>
          <p:nvPr/>
        </p:nvSpPr>
        <p:spPr>
          <a:xfrm>
            <a:off x="2983629" y="5922606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3343669" y="5922606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08" y="5656826"/>
            <a:ext cx="288032" cy="174159"/>
          </a:xfrm>
          <a:prstGeom prst="rect">
            <a:avLst/>
          </a:prstGeom>
        </p:spPr>
      </p:pic>
      <p:cxnSp>
        <p:nvCxnSpPr>
          <p:cNvPr id="77" name="Connecteur droit avec flèche 76"/>
          <p:cNvCxnSpPr>
            <a:stCxn id="56" idx="2"/>
            <a:endCxn id="68" idx="0"/>
          </p:cNvCxnSpPr>
          <p:nvPr/>
        </p:nvCxnSpPr>
        <p:spPr>
          <a:xfrm>
            <a:off x="3163649" y="4713882"/>
            <a:ext cx="0" cy="488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8077105" y="4797152"/>
            <a:ext cx="144016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ZoneTexte 78"/>
          <p:cNvSpPr txBox="1"/>
          <p:nvPr/>
        </p:nvSpPr>
        <p:spPr>
          <a:xfrm>
            <a:off x="8077995" y="489558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SEARCH OF A TERRITORY</a:t>
            </a:r>
            <a:endParaRPr lang="fr-FR" sz="1400" dirty="0"/>
          </a:p>
        </p:txBody>
      </p:sp>
      <p:cxnSp>
        <p:nvCxnSpPr>
          <p:cNvPr id="80" name="Connecteur en angle 79"/>
          <p:cNvCxnSpPr>
            <a:stCxn id="78" idx="0"/>
            <a:endCxn id="17" idx="3"/>
          </p:cNvCxnSpPr>
          <p:nvPr/>
        </p:nvCxnSpPr>
        <p:spPr>
          <a:xfrm rot="16200000" flipV="1">
            <a:off x="4423594" y="423560"/>
            <a:ext cx="3657625" cy="508955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3099171" y="4777407"/>
            <a:ext cx="18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/>
              <a:t>Choice</a:t>
            </a:r>
            <a:r>
              <a:rPr lang="fr-FR" sz="1400" i="1" dirty="0" smtClean="0"/>
              <a:t> of a </a:t>
            </a:r>
            <a:r>
              <a:rPr lang="fr-FR" sz="1400" i="1" dirty="0" err="1" smtClean="0"/>
              <a:t>cell</a:t>
            </a:r>
            <a:endParaRPr lang="fr-FR" sz="1400" i="1" dirty="0"/>
          </a:p>
        </p:txBody>
      </p:sp>
      <p:sp>
        <p:nvSpPr>
          <p:cNvPr id="82" name="Rectangle 81"/>
          <p:cNvSpPr/>
          <p:nvPr/>
        </p:nvSpPr>
        <p:spPr>
          <a:xfrm>
            <a:off x="6681178" y="5202604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7041218" y="5202605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/>
          <p:cNvSpPr/>
          <p:nvPr/>
        </p:nvSpPr>
        <p:spPr>
          <a:xfrm>
            <a:off x="7401258" y="5202605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/>
          <p:cNvSpPr/>
          <p:nvPr/>
        </p:nvSpPr>
        <p:spPr>
          <a:xfrm>
            <a:off x="6681178" y="5562605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/>
          <p:cNvSpPr/>
          <p:nvPr/>
        </p:nvSpPr>
        <p:spPr>
          <a:xfrm>
            <a:off x="7041218" y="5562606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/>
          <p:cNvSpPr/>
          <p:nvPr/>
        </p:nvSpPr>
        <p:spPr>
          <a:xfrm>
            <a:off x="7401258" y="5562606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6681178" y="5922604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/>
          <p:cNvSpPr/>
          <p:nvPr/>
        </p:nvSpPr>
        <p:spPr>
          <a:xfrm>
            <a:off x="7041218" y="5922605"/>
            <a:ext cx="36004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Rectangle 89"/>
          <p:cNvSpPr/>
          <p:nvPr/>
        </p:nvSpPr>
        <p:spPr>
          <a:xfrm>
            <a:off x="7401258" y="5922605"/>
            <a:ext cx="36004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38" y="6014364"/>
            <a:ext cx="288032" cy="174159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4063749" y="5203904"/>
            <a:ext cx="2214067" cy="108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3" name="Connecteur droit avec flèche 92"/>
          <p:cNvCxnSpPr>
            <a:stCxn id="72" idx="3"/>
            <a:endCxn id="92" idx="1"/>
          </p:cNvCxnSpPr>
          <p:nvPr/>
        </p:nvCxnSpPr>
        <p:spPr>
          <a:xfrm>
            <a:off x="3703709" y="5742607"/>
            <a:ext cx="360040" cy="12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92" idx="3"/>
            <a:endCxn id="85" idx="1"/>
          </p:cNvCxnSpPr>
          <p:nvPr/>
        </p:nvCxnSpPr>
        <p:spPr>
          <a:xfrm flipV="1">
            <a:off x="6277816" y="5742605"/>
            <a:ext cx="403362" cy="1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6380707" y="6283950"/>
            <a:ext cx="169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i="1" dirty="0" smtClean="0"/>
              <a:t>New location</a:t>
            </a:r>
            <a:endParaRPr lang="fr-FR" sz="1400" i="1" dirty="0"/>
          </a:p>
        </p:txBody>
      </p:sp>
      <p:sp>
        <p:nvSpPr>
          <p:cNvPr id="96" name="Rectangle 95"/>
          <p:cNvSpPr/>
          <p:nvPr/>
        </p:nvSpPr>
        <p:spPr>
          <a:xfrm>
            <a:off x="650901" y="5638206"/>
            <a:ext cx="1334915" cy="5242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7" name="Connecteur droit avec flèche 96"/>
          <p:cNvCxnSpPr>
            <a:stCxn id="96" idx="3"/>
          </p:cNvCxnSpPr>
          <p:nvPr/>
        </p:nvCxnSpPr>
        <p:spPr>
          <a:xfrm flipV="1">
            <a:off x="1985816" y="5900337"/>
            <a:ext cx="34203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757324" y="4425925"/>
            <a:ext cx="918578" cy="5232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9" name="ZoneTexte 98"/>
          <p:cNvSpPr txBox="1"/>
          <p:nvPr/>
        </p:nvSpPr>
        <p:spPr>
          <a:xfrm>
            <a:off x="6759797" y="4443494"/>
            <a:ext cx="92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Spatial </a:t>
            </a:r>
            <a:r>
              <a:rPr lang="fr-FR" sz="1400" dirty="0" err="1" smtClean="0"/>
              <a:t>mortality</a:t>
            </a:r>
            <a:endParaRPr lang="fr-FR" sz="1400" dirty="0"/>
          </a:p>
        </p:txBody>
      </p:sp>
      <p:cxnSp>
        <p:nvCxnSpPr>
          <p:cNvPr id="100" name="Connecteur droit avec flèche 99"/>
          <p:cNvCxnSpPr>
            <a:stCxn id="98" idx="2"/>
            <a:endCxn id="83" idx="0"/>
          </p:cNvCxnSpPr>
          <p:nvPr/>
        </p:nvCxnSpPr>
        <p:spPr>
          <a:xfrm>
            <a:off x="7216613" y="4949145"/>
            <a:ext cx="4625" cy="2534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Données 100"/>
          <p:cNvSpPr/>
          <p:nvPr/>
        </p:nvSpPr>
        <p:spPr>
          <a:xfrm>
            <a:off x="642997" y="2854736"/>
            <a:ext cx="1432257" cy="574264"/>
          </a:xfrm>
          <a:prstGeom prst="flowChartInputOutput">
            <a:avLst/>
          </a:prstGeom>
          <a:solidFill>
            <a:srgbClr val="A876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2" name="ZoneTexte 101"/>
          <p:cNvSpPr txBox="1"/>
          <p:nvPr/>
        </p:nvSpPr>
        <p:spPr>
          <a:xfrm>
            <a:off x="649460" y="2985964"/>
            <a:ext cx="142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Lynx habitats</a:t>
            </a:r>
            <a:endParaRPr lang="fr-FR" sz="1400" dirty="0"/>
          </a:p>
        </p:txBody>
      </p:sp>
      <p:sp>
        <p:nvSpPr>
          <p:cNvPr id="103" name="Organigramme : Données 102"/>
          <p:cNvSpPr/>
          <p:nvPr/>
        </p:nvSpPr>
        <p:spPr>
          <a:xfrm>
            <a:off x="6550307" y="3645024"/>
            <a:ext cx="1658079" cy="558268"/>
          </a:xfrm>
          <a:prstGeom prst="flowChartInputOutput">
            <a:avLst/>
          </a:prstGeom>
          <a:solidFill>
            <a:srgbClr val="A876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ZoneTexte 103"/>
          <p:cNvSpPr txBox="1"/>
          <p:nvPr/>
        </p:nvSpPr>
        <p:spPr>
          <a:xfrm>
            <a:off x="6680856" y="3659378"/>
            <a:ext cx="136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Collision probabilities</a:t>
            </a:r>
            <a:endParaRPr lang="fr-FR" sz="1400" dirty="0"/>
          </a:p>
        </p:txBody>
      </p:sp>
      <p:cxnSp>
        <p:nvCxnSpPr>
          <p:cNvPr id="105" name="Connecteur droit avec flèche 104"/>
          <p:cNvCxnSpPr>
            <a:stCxn id="103" idx="3"/>
            <a:endCxn id="98" idx="0"/>
          </p:cNvCxnSpPr>
          <p:nvPr/>
        </p:nvCxnSpPr>
        <p:spPr>
          <a:xfrm>
            <a:off x="7213539" y="4203292"/>
            <a:ext cx="3074" cy="222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roix 105"/>
          <p:cNvSpPr/>
          <p:nvPr/>
        </p:nvSpPr>
        <p:spPr>
          <a:xfrm rot="2748856">
            <a:off x="7424271" y="2929985"/>
            <a:ext cx="414027" cy="413166"/>
          </a:xfrm>
          <a:prstGeom prst="plus">
            <a:avLst>
              <a:gd name="adj" fmla="val 470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650900" y="1828978"/>
            <a:ext cx="1568571" cy="2123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/>
          <p:cNvSpPr/>
          <p:nvPr/>
        </p:nvSpPr>
        <p:spPr>
          <a:xfrm>
            <a:off x="650901" y="2041308"/>
            <a:ext cx="1568570" cy="211758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Rectangle 108"/>
          <p:cNvSpPr/>
          <p:nvPr/>
        </p:nvSpPr>
        <p:spPr>
          <a:xfrm>
            <a:off x="650900" y="2253065"/>
            <a:ext cx="1568571" cy="213824"/>
          </a:xfrm>
          <a:prstGeom prst="rect">
            <a:avLst/>
          </a:prstGeom>
          <a:solidFill>
            <a:srgbClr val="9A14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0" name="Connecteur droit avec flèche 109"/>
          <p:cNvCxnSpPr/>
          <p:nvPr/>
        </p:nvCxnSpPr>
        <p:spPr>
          <a:xfrm>
            <a:off x="5881928" y="2041125"/>
            <a:ext cx="0" cy="4187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4003464" y="2236573"/>
            <a:ext cx="36004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Rectangle 111"/>
          <p:cNvSpPr/>
          <p:nvPr/>
        </p:nvSpPr>
        <p:spPr>
          <a:xfrm>
            <a:off x="4363504" y="2236574"/>
            <a:ext cx="36004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Rectangle 112"/>
          <p:cNvSpPr/>
          <p:nvPr/>
        </p:nvSpPr>
        <p:spPr>
          <a:xfrm>
            <a:off x="4723544" y="2236574"/>
            <a:ext cx="36004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Rectangle 113"/>
          <p:cNvSpPr/>
          <p:nvPr/>
        </p:nvSpPr>
        <p:spPr>
          <a:xfrm>
            <a:off x="4003464" y="2596574"/>
            <a:ext cx="36004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Rectangle 114"/>
          <p:cNvSpPr/>
          <p:nvPr/>
        </p:nvSpPr>
        <p:spPr>
          <a:xfrm>
            <a:off x="4723544" y="2596575"/>
            <a:ext cx="36004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Rectangle 115"/>
          <p:cNvSpPr/>
          <p:nvPr/>
        </p:nvSpPr>
        <p:spPr>
          <a:xfrm>
            <a:off x="4003464" y="2956573"/>
            <a:ext cx="36004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Rectangle 116"/>
          <p:cNvSpPr/>
          <p:nvPr/>
        </p:nvSpPr>
        <p:spPr>
          <a:xfrm>
            <a:off x="4363504" y="2956574"/>
            <a:ext cx="36004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Rectangle 117"/>
          <p:cNvSpPr/>
          <p:nvPr/>
        </p:nvSpPr>
        <p:spPr>
          <a:xfrm>
            <a:off x="4723544" y="2956574"/>
            <a:ext cx="36004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Rectangle 118"/>
          <p:cNvSpPr/>
          <p:nvPr/>
        </p:nvSpPr>
        <p:spPr>
          <a:xfrm>
            <a:off x="4363504" y="2596576"/>
            <a:ext cx="36004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Rectangle 119"/>
          <p:cNvSpPr/>
          <p:nvPr/>
        </p:nvSpPr>
        <p:spPr>
          <a:xfrm>
            <a:off x="7451264" y="2594794"/>
            <a:ext cx="360040" cy="360000"/>
          </a:xfrm>
          <a:prstGeom prst="rect">
            <a:avLst/>
          </a:prstGeom>
          <a:solidFill>
            <a:srgbClr val="9A14E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1" name="Croix 120"/>
          <p:cNvSpPr/>
          <p:nvPr/>
        </p:nvSpPr>
        <p:spPr>
          <a:xfrm rot="2748856">
            <a:off x="7424271" y="2568204"/>
            <a:ext cx="414027" cy="413166"/>
          </a:xfrm>
          <a:prstGeom prst="plus">
            <a:avLst>
              <a:gd name="adj" fmla="val 470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2" name="ZoneTexte 121"/>
          <p:cNvSpPr txBox="1"/>
          <p:nvPr/>
        </p:nvSpPr>
        <p:spPr>
          <a:xfrm>
            <a:off x="578891" y="1337230"/>
            <a:ext cx="16405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Habitat types:</a:t>
            </a:r>
            <a:endParaRPr lang="fr-FR" sz="1400" dirty="0"/>
          </a:p>
          <a:p>
            <a:pPr algn="ctr"/>
            <a:r>
              <a:rPr lang="fr-FR" sz="1400" dirty="0" smtClean="0"/>
              <a:t>“</a:t>
            </a:r>
            <a:r>
              <a:rPr lang="fr-FR" sz="1400" dirty="0" err="1" smtClean="0"/>
              <a:t>Breeding</a:t>
            </a:r>
            <a:r>
              <a:rPr lang="fr-FR" sz="1400" dirty="0" smtClean="0"/>
              <a:t>”</a:t>
            </a:r>
            <a:endParaRPr lang="fr-FR" sz="1400" dirty="0"/>
          </a:p>
          <a:p>
            <a:pPr algn="ctr"/>
            <a:r>
              <a:rPr lang="fr-FR" sz="1400" dirty="0" smtClean="0"/>
              <a:t>“Dispersal”</a:t>
            </a:r>
            <a:endParaRPr lang="fr-FR" sz="1400" dirty="0"/>
          </a:p>
          <a:p>
            <a:pPr algn="ctr"/>
            <a:r>
              <a:rPr lang="fr-FR" sz="1400" dirty="0"/>
              <a:t>“</a:t>
            </a:r>
            <a:r>
              <a:rPr lang="fr-FR" sz="1400" dirty="0" smtClean="0"/>
              <a:t>Matrix”</a:t>
            </a:r>
            <a:endParaRPr lang="fr-FR" sz="1400" dirty="0"/>
          </a:p>
          <a:p>
            <a:pPr algn="ctr"/>
            <a:r>
              <a:rPr lang="fr-FR" sz="1400" dirty="0"/>
              <a:t>“</a:t>
            </a:r>
            <a:r>
              <a:rPr lang="fr-FR" sz="1400" dirty="0" err="1" smtClean="0"/>
              <a:t>Barrier</a:t>
            </a:r>
            <a:r>
              <a:rPr lang="fr-FR" sz="1400" dirty="0" smtClean="0"/>
              <a:t>”</a:t>
            </a:r>
            <a:endParaRPr lang="fr-FR" sz="14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650901" y="5646512"/>
            <a:ext cx="1341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Fixed</a:t>
            </a:r>
            <a:r>
              <a:rPr lang="fr-FR" sz="1400" dirty="0" smtClean="0"/>
              <a:t> </a:t>
            </a:r>
            <a:r>
              <a:rPr lang="fr-FR" sz="1400" dirty="0" err="1" smtClean="0"/>
              <a:t>daily</a:t>
            </a:r>
            <a:r>
              <a:rPr lang="fr-FR" sz="1400" dirty="0" smtClean="0"/>
              <a:t> </a:t>
            </a:r>
            <a:r>
              <a:rPr lang="fr-FR" sz="1400" dirty="0" err="1" smtClean="0"/>
              <a:t>mortality</a:t>
            </a:r>
            <a:endParaRPr lang="fr-FR" sz="14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4060472" y="5233913"/>
            <a:ext cx="2190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Memory:</a:t>
            </a:r>
            <a:endParaRPr lang="fr-FR" sz="1400" dirty="0"/>
          </a:p>
          <a:p>
            <a:r>
              <a:rPr lang="fr-FR" sz="1400" dirty="0" err="1" smtClean="0"/>
              <a:t>Going</a:t>
            </a:r>
            <a:r>
              <a:rPr lang="fr-FR" sz="1400" dirty="0" smtClean="0"/>
              <a:t> back to the last</a:t>
            </a:r>
            <a:endParaRPr lang="fr-FR" sz="1400" dirty="0"/>
          </a:p>
          <a:p>
            <a:r>
              <a:rPr lang="fr-FR" sz="1400" dirty="0" err="1" smtClean="0"/>
              <a:t>visited</a:t>
            </a:r>
            <a:r>
              <a:rPr lang="fr-FR" sz="1400" dirty="0" smtClean="0"/>
              <a:t> </a:t>
            </a:r>
            <a:r>
              <a:rPr lang="fr-FR" sz="1400" dirty="0" err="1" smtClean="0"/>
              <a:t>after</a:t>
            </a:r>
            <a:r>
              <a:rPr lang="fr-FR" sz="1400" dirty="0" smtClean="0"/>
              <a:t> 10th</a:t>
            </a:r>
            <a:r>
              <a:rPr lang="fr-FR" sz="1400" baseline="30000" dirty="0" smtClean="0"/>
              <a:t> </a:t>
            </a:r>
            <a:r>
              <a:rPr lang="fr-FR" sz="1400" dirty="0" err="1" smtClean="0"/>
              <a:t>consecutive</a:t>
            </a:r>
            <a:endParaRPr lang="fr-FR" sz="1400" dirty="0"/>
          </a:p>
        </p:txBody>
      </p:sp>
      <p:sp>
        <p:nvSpPr>
          <p:cNvPr id="125" name="Étoile à 5 branches 124"/>
          <p:cNvSpPr/>
          <p:nvPr/>
        </p:nvSpPr>
        <p:spPr>
          <a:xfrm>
            <a:off x="3444875" y="6018792"/>
            <a:ext cx="150940" cy="150940"/>
          </a:xfrm>
          <a:prstGeom prst="star5">
            <a:avLst/>
          </a:prstGeom>
          <a:solidFill>
            <a:srgbClr val="CC99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/>
          <p:cNvSpPr txBox="1"/>
          <p:nvPr/>
        </p:nvSpPr>
        <p:spPr>
          <a:xfrm>
            <a:off x="3659718" y="648721"/>
            <a:ext cx="7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/>
              <a:t>1 km²</a:t>
            </a:r>
            <a:endParaRPr lang="fr-FR" sz="1100" dirty="0"/>
          </a:p>
        </p:txBody>
      </p:sp>
      <p:sp>
        <p:nvSpPr>
          <p:cNvPr id="127" name="Rectangle 126"/>
          <p:cNvSpPr/>
          <p:nvPr/>
        </p:nvSpPr>
        <p:spPr>
          <a:xfrm>
            <a:off x="5169608" y="5962604"/>
            <a:ext cx="140112" cy="14009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Rectangle 127"/>
          <p:cNvSpPr/>
          <p:nvPr/>
        </p:nvSpPr>
        <p:spPr>
          <a:xfrm>
            <a:off x="5996737" y="5542182"/>
            <a:ext cx="140112" cy="140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/>
          <p:cNvSpPr/>
          <p:nvPr/>
        </p:nvSpPr>
        <p:spPr>
          <a:xfrm>
            <a:off x="4380695" y="1958560"/>
            <a:ext cx="151369" cy="15648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>
            <a:off x="3957957" y="1959056"/>
            <a:ext cx="140112" cy="140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1" name="ZoneTexte 130"/>
          <p:cNvSpPr txBox="1"/>
          <p:nvPr/>
        </p:nvSpPr>
        <p:spPr>
          <a:xfrm>
            <a:off x="5197852" y="175479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Prob</a:t>
            </a:r>
            <a:r>
              <a:rPr lang="fr-FR" sz="1400" i="1" dirty="0"/>
              <a:t>. = 0.03</a:t>
            </a:r>
          </a:p>
        </p:txBody>
      </p:sp>
      <p:cxnSp>
        <p:nvCxnSpPr>
          <p:cNvPr id="132" name="Connecteur en angle 131"/>
          <p:cNvCxnSpPr>
            <a:stCxn id="87" idx="3"/>
            <a:endCxn id="78" idx="2"/>
          </p:cNvCxnSpPr>
          <p:nvPr/>
        </p:nvCxnSpPr>
        <p:spPr>
          <a:xfrm flipV="1">
            <a:off x="7761298" y="5517232"/>
            <a:ext cx="1035887" cy="22537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7904960" y="5711015"/>
            <a:ext cx="9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i="1" dirty="0" err="1" smtClean="0"/>
              <a:t>Survived</a:t>
            </a:r>
            <a:endParaRPr lang="fr-FR" sz="1400" i="1" dirty="0"/>
          </a:p>
        </p:txBody>
      </p:sp>
      <p:sp>
        <p:nvSpPr>
          <p:cNvPr id="134" name="ZoneTexte 133"/>
          <p:cNvSpPr txBox="1"/>
          <p:nvPr/>
        </p:nvSpPr>
        <p:spPr>
          <a:xfrm>
            <a:off x="6528709" y="831748"/>
            <a:ext cx="182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i="1" dirty="0" err="1" smtClean="0"/>
              <a:t>Territory</a:t>
            </a:r>
            <a:r>
              <a:rPr lang="fr-CA" sz="1400" i="1" dirty="0" smtClean="0"/>
              <a:t> not </a:t>
            </a:r>
            <a:r>
              <a:rPr lang="fr-CA" sz="1400" i="1" dirty="0" err="1" smtClean="0"/>
              <a:t>found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4812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63" grpId="0"/>
      <p:bldP spid="64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/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5" grpId="0"/>
      <p:bldP spid="96" grpId="0" animBg="1"/>
      <p:bldP spid="98" grpId="0" animBg="1"/>
      <p:bldP spid="99" grpId="0"/>
      <p:bldP spid="101" grpId="0" animBg="1"/>
      <p:bldP spid="102" grpId="0"/>
      <p:bldP spid="103" grpId="0" animBg="1"/>
      <p:bldP spid="104" grpId="0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/>
      <p:bldP spid="123" grpId="0"/>
      <p:bldP spid="124" grpId="0"/>
      <p:bldP spid="125" grpId="0" animBg="1"/>
      <p:bldP spid="127" grpId="0" animBg="1"/>
      <p:bldP spid="128" grpId="0" animBg="1"/>
      <p:bldP spid="129" grpId="0" animBg="1"/>
      <p:bldP spid="130" grpId="0" animBg="1"/>
      <p:bldP spid="131" grpId="0"/>
      <p:bldP spid="133" grpId="0"/>
      <p:bldP spid="1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86384" y="3076978"/>
            <a:ext cx="2127942" cy="540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86384" y="3094256"/>
            <a:ext cx="2127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Territory</a:t>
            </a:r>
            <a:r>
              <a:rPr lang="fr-FR" sz="1400" dirty="0" smtClean="0"/>
              <a:t> size </a:t>
            </a:r>
            <a:r>
              <a:rPr lang="fr-FR" sz="1400" dirty="0" err="1" smtClean="0"/>
              <a:t>between</a:t>
            </a:r>
            <a:r>
              <a:rPr lang="fr-FR" sz="1400" dirty="0" smtClean="0"/>
              <a:t> 70 and 150 km²</a:t>
            </a:r>
            <a:endParaRPr lang="fr-FR" sz="1400" dirty="0"/>
          </a:p>
        </p:txBody>
      </p:sp>
      <p:cxnSp>
        <p:nvCxnSpPr>
          <p:cNvPr id="4" name="Connecteur droit avec flèche 3"/>
          <p:cNvCxnSpPr>
            <a:endCxn id="17" idx="1"/>
          </p:cNvCxnSpPr>
          <p:nvPr/>
        </p:nvCxnSpPr>
        <p:spPr>
          <a:xfrm flipV="1">
            <a:off x="2643216" y="2336014"/>
            <a:ext cx="504323" cy="64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421289" y="5171900"/>
            <a:ext cx="58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/>
              <a:t>Yes</a:t>
            </a:r>
            <a:endParaRPr lang="fr-FR" sz="1400" i="1" dirty="0"/>
          </a:p>
        </p:txBody>
      </p:sp>
      <p:sp>
        <p:nvSpPr>
          <p:cNvPr id="6" name="ZoneTexte 5"/>
          <p:cNvSpPr txBox="1"/>
          <p:nvPr/>
        </p:nvSpPr>
        <p:spPr>
          <a:xfrm>
            <a:off x="7409303" y="3105050"/>
            <a:ext cx="58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/>
              <a:t>Yes</a:t>
            </a:r>
            <a:endParaRPr lang="fr-FR" sz="1400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4109263" y="2596989"/>
            <a:ext cx="58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i="1" dirty="0" err="1" smtClean="0"/>
              <a:t>Yes</a:t>
            </a:r>
            <a:endParaRPr lang="fr-FR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168068" y="167763"/>
            <a:ext cx="144016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8958" y="26619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SEARCH OF A TERRITORY</a:t>
            </a:r>
            <a:endParaRPr lang="fr-FR" sz="1400" b="1" dirty="0"/>
          </a:p>
        </p:txBody>
      </p:sp>
      <p:sp>
        <p:nvSpPr>
          <p:cNvPr id="10" name="Ellipse 9"/>
          <p:cNvSpPr/>
          <p:nvPr/>
        </p:nvSpPr>
        <p:spPr>
          <a:xfrm>
            <a:off x="3416266" y="1098649"/>
            <a:ext cx="1440160" cy="720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09806" y="1197079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Dispersing</a:t>
            </a:r>
            <a:r>
              <a:rPr lang="fr-FR" sz="1400" dirty="0" smtClean="0"/>
              <a:t> </a:t>
            </a:r>
            <a:r>
              <a:rPr lang="fr-FR" sz="1400" dirty="0" err="1" smtClean="0"/>
              <a:t>female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3415376" y="156348"/>
            <a:ext cx="144016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407473" y="36249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DISPERSAL</a:t>
            </a:r>
            <a:endParaRPr lang="fr-FR" sz="1400" dirty="0"/>
          </a:p>
        </p:txBody>
      </p:sp>
      <p:cxnSp>
        <p:nvCxnSpPr>
          <p:cNvPr id="14" name="Connecteur droit avec flèche 13"/>
          <p:cNvCxnSpPr>
            <a:stCxn id="10" idx="4"/>
            <a:endCxn id="17" idx="0"/>
          </p:cNvCxnSpPr>
          <p:nvPr/>
        </p:nvCxnSpPr>
        <p:spPr>
          <a:xfrm flipH="1">
            <a:off x="4134089" y="1818729"/>
            <a:ext cx="2257" cy="242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2" idx="2"/>
          </p:cNvCxnSpPr>
          <p:nvPr/>
        </p:nvCxnSpPr>
        <p:spPr>
          <a:xfrm>
            <a:off x="4135456" y="876428"/>
            <a:ext cx="0" cy="2224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17" idx="3"/>
            <a:endCxn id="12" idx="3"/>
          </p:cNvCxnSpPr>
          <p:nvPr/>
        </p:nvCxnSpPr>
        <p:spPr>
          <a:xfrm flipH="1" flipV="1">
            <a:off x="4855536" y="516388"/>
            <a:ext cx="265102" cy="1819626"/>
          </a:xfrm>
          <a:prstGeom prst="bentConnector3">
            <a:avLst>
              <a:gd name="adj1" fmla="val -1345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47539" y="2060848"/>
            <a:ext cx="1973099" cy="550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143845" y="2101046"/>
            <a:ext cx="197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« </a:t>
            </a:r>
            <a:r>
              <a:rPr lang="fr-CA" sz="1400" dirty="0" err="1" smtClean="0"/>
              <a:t>Breeding</a:t>
            </a:r>
            <a:r>
              <a:rPr lang="fr-CA" sz="1400" dirty="0" smtClean="0"/>
              <a:t> » </a:t>
            </a:r>
          </a:p>
          <a:p>
            <a:pPr algn="ctr"/>
            <a:r>
              <a:rPr lang="fr-CA" sz="1400" dirty="0" smtClean="0"/>
              <a:t>habitat?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17" idx="2"/>
            <a:endCxn id="21" idx="0"/>
          </p:cNvCxnSpPr>
          <p:nvPr/>
        </p:nvCxnSpPr>
        <p:spPr>
          <a:xfrm>
            <a:off x="4134089" y="2611180"/>
            <a:ext cx="2848" cy="3066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145942" y="2336014"/>
            <a:ext cx="51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No</a:t>
            </a:r>
            <a:endParaRPr lang="fr-FR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3153234" y="2917852"/>
            <a:ext cx="1967405" cy="893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143845" y="2986534"/>
            <a:ext cx="1976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Big</a:t>
            </a:r>
            <a:r>
              <a:rPr lang="fr-FR" sz="1400" dirty="0" smtClean="0"/>
              <a:t> </a:t>
            </a:r>
            <a:r>
              <a:rPr lang="fr-FR" sz="1400" dirty="0" err="1" smtClean="0"/>
              <a:t>enough</a:t>
            </a:r>
            <a:r>
              <a:rPr lang="fr-FR" sz="1400" dirty="0" smtClean="0"/>
              <a:t> </a:t>
            </a:r>
          </a:p>
          <a:p>
            <a:pPr algn="ctr"/>
            <a:r>
              <a:rPr lang="fr-FR" sz="1400" dirty="0" smtClean="0"/>
              <a:t>non-</a:t>
            </a:r>
            <a:r>
              <a:rPr lang="fr-FR" sz="1400" dirty="0" err="1" smtClean="0"/>
              <a:t>occupied</a:t>
            </a:r>
            <a:endParaRPr lang="fr-FR" sz="1400" dirty="0" smtClean="0"/>
          </a:p>
          <a:p>
            <a:pPr algn="ctr"/>
            <a:r>
              <a:rPr lang="fr-CA" sz="1400" dirty="0" smtClean="0"/>
              <a:t>« </a:t>
            </a:r>
            <a:r>
              <a:rPr lang="fr-CA" sz="1400" dirty="0" err="1" smtClean="0"/>
              <a:t>breeding</a:t>
            </a:r>
            <a:r>
              <a:rPr lang="fr-CA" sz="1400" dirty="0" smtClean="0"/>
              <a:t> » habitat?</a:t>
            </a:r>
            <a:endParaRPr lang="fr-FR" sz="1400" dirty="0"/>
          </a:p>
        </p:txBody>
      </p:sp>
      <p:cxnSp>
        <p:nvCxnSpPr>
          <p:cNvPr id="25" name="Connecteur droit avec flèche 24"/>
          <p:cNvCxnSpPr>
            <a:stCxn id="24" idx="3"/>
            <a:endCxn id="22" idx="1"/>
          </p:cNvCxnSpPr>
          <p:nvPr/>
        </p:nvCxnSpPr>
        <p:spPr>
          <a:xfrm>
            <a:off x="2914326" y="3355866"/>
            <a:ext cx="22951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3415376" y="4251086"/>
            <a:ext cx="1440160" cy="720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408916" y="434951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Resident</a:t>
            </a:r>
            <a:endParaRPr lang="fr-FR" sz="1400" dirty="0"/>
          </a:p>
          <a:p>
            <a:pPr algn="ctr"/>
            <a:r>
              <a:rPr lang="fr-FR" sz="1400" dirty="0" err="1" smtClean="0"/>
              <a:t>female</a:t>
            </a:r>
            <a:endParaRPr lang="fr-FR" sz="1400" dirty="0"/>
          </a:p>
        </p:txBody>
      </p:sp>
      <p:cxnSp>
        <p:nvCxnSpPr>
          <p:cNvPr id="28" name="Connecteur droit avec flèche 27"/>
          <p:cNvCxnSpPr>
            <a:stCxn id="21" idx="2"/>
            <a:endCxn id="26" idx="0"/>
          </p:cNvCxnSpPr>
          <p:nvPr/>
        </p:nvCxnSpPr>
        <p:spPr>
          <a:xfrm flipH="1">
            <a:off x="4135456" y="3811158"/>
            <a:ext cx="1481" cy="4399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159495" y="3884026"/>
            <a:ext cx="58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/>
              <a:t>Yes</a:t>
            </a:r>
            <a:endParaRPr lang="fr-FR" sz="1400" i="1" dirty="0"/>
          </a:p>
        </p:txBody>
      </p:sp>
      <p:cxnSp>
        <p:nvCxnSpPr>
          <p:cNvPr id="30" name="Connecteur en angle 29"/>
          <p:cNvCxnSpPr>
            <a:stCxn id="21" idx="3"/>
            <a:endCxn id="12" idx="3"/>
          </p:cNvCxnSpPr>
          <p:nvPr/>
        </p:nvCxnSpPr>
        <p:spPr>
          <a:xfrm flipH="1" flipV="1">
            <a:off x="4855536" y="516388"/>
            <a:ext cx="265103" cy="2848117"/>
          </a:xfrm>
          <a:prstGeom prst="bentConnector3">
            <a:avLst>
              <a:gd name="adj1" fmla="val -25869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291027" y="3386888"/>
            <a:ext cx="51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No</a:t>
            </a:r>
            <a:endParaRPr lang="fr-FR" sz="1400" i="1" dirty="0"/>
          </a:p>
        </p:txBody>
      </p:sp>
      <p:sp>
        <p:nvSpPr>
          <p:cNvPr id="32" name="Ellipse 31"/>
          <p:cNvSpPr/>
          <p:nvPr/>
        </p:nvSpPr>
        <p:spPr>
          <a:xfrm>
            <a:off x="6698982" y="1392832"/>
            <a:ext cx="1440160" cy="720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6775552" y="1491262"/>
            <a:ext cx="1301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Dispersing</a:t>
            </a:r>
            <a:r>
              <a:rPr lang="fr-FR" sz="1400" dirty="0" smtClean="0"/>
              <a:t> male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6698092" y="440570"/>
            <a:ext cx="144016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6690189" y="64672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DISPERSAL</a:t>
            </a:r>
            <a:endParaRPr lang="fr-FR" sz="1400" dirty="0"/>
          </a:p>
        </p:txBody>
      </p:sp>
      <p:cxnSp>
        <p:nvCxnSpPr>
          <p:cNvPr id="36" name="Connecteur droit avec flèche 35"/>
          <p:cNvCxnSpPr>
            <a:stCxn id="32" idx="4"/>
            <a:endCxn id="39" idx="0"/>
          </p:cNvCxnSpPr>
          <p:nvPr/>
        </p:nvCxnSpPr>
        <p:spPr>
          <a:xfrm>
            <a:off x="7419062" y="2112912"/>
            <a:ext cx="1337" cy="2774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4" idx="2"/>
          </p:cNvCxnSpPr>
          <p:nvPr/>
        </p:nvCxnSpPr>
        <p:spPr>
          <a:xfrm>
            <a:off x="7418172" y="1160650"/>
            <a:ext cx="0" cy="2324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39" idx="3"/>
            <a:endCxn id="34" idx="3"/>
          </p:cNvCxnSpPr>
          <p:nvPr/>
        </p:nvCxnSpPr>
        <p:spPr>
          <a:xfrm flipH="1" flipV="1">
            <a:off x="8138252" y="800610"/>
            <a:ext cx="2227" cy="1900625"/>
          </a:xfrm>
          <a:prstGeom prst="bentConnector3">
            <a:avLst>
              <a:gd name="adj1" fmla="val -2029115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700319" y="2390410"/>
            <a:ext cx="1440160" cy="621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701209" y="2439625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Territory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a single </a:t>
            </a:r>
            <a:r>
              <a:rPr lang="fr-FR" sz="1400" dirty="0" err="1" smtClean="0"/>
              <a:t>female</a:t>
            </a:r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8182993" y="2704283"/>
            <a:ext cx="51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No</a:t>
            </a:r>
            <a:endParaRPr lang="fr-FR" sz="1400" i="1" dirty="0"/>
          </a:p>
        </p:txBody>
      </p:sp>
      <p:sp>
        <p:nvSpPr>
          <p:cNvPr id="42" name="Ellipse 41"/>
          <p:cNvSpPr/>
          <p:nvPr/>
        </p:nvSpPr>
        <p:spPr>
          <a:xfrm>
            <a:off x="6699205" y="3516570"/>
            <a:ext cx="1440160" cy="720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6701210" y="3604288"/>
            <a:ext cx="142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Resident</a:t>
            </a:r>
            <a:r>
              <a:rPr lang="fr-FR" sz="1400" dirty="0" smtClean="0"/>
              <a:t> male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partner</a:t>
            </a:r>
            <a:endParaRPr lang="fr-FR" sz="1400" dirty="0"/>
          </a:p>
        </p:txBody>
      </p:sp>
      <p:cxnSp>
        <p:nvCxnSpPr>
          <p:cNvPr id="44" name="Connecteur droit avec flèche 43"/>
          <p:cNvCxnSpPr>
            <a:stCxn id="39" idx="2"/>
            <a:endCxn id="42" idx="0"/>
          </p:cNvCxnSpPr>
          <p:nvPr/>
        </p:nvCxnSpPr>
        <p:spPr>
          <a:xfrm flipH="1">
            <a:off x="7419285" y="3012060"/>
            <a:ext cx="1114" cy="504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rganigramme : Données 44"/>
          <p:cNvSpPr/>
          <p:nvPr/>
        </p:nvSpPr>
        <p:spPr>
          <a:xfrm>
            <a:off x="1472734" y="2032004"/>
            <a:ext cx="1432257" cy="545399"/>
          </a:xfrm>
          <a:prstGeom prst="flowChartInputOutput">
            <a:avLst/>
          </a:prstGeom>
          <a:solidFill>
            <a:srgbClr val="A876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1463681" y="2157032"/>
            <a:ext cx="142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Lynx habitats</a:t>
            </a:r>
            <a:endParaRPr lang="fr-FR" sz="1400" dirty="0"/>
          </a:p>
        </p:txBody>
      </p:sp>
      <p:cxnSp>
        <p:nvCxnSpPr>
          <p:cNvPr id="47" name="Connecteur droit avec flèche 46"/>
          <p:cNvCxnSpPr>
            <a:stCxn id="42" idx="4"/>
            <a:endCxn id="48" idx="0"/>
          </p:cNvCxnSpPr>
          <p:nvPr/>
        </p:nvCxnSpPr>
        <p:spPr>
          <a:xfrm>
            <a:off x="7419285" y="4236650"/>
            <a:ext cx="3277" cy="3744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64209" y="4611126"/>
            <a:ext cx="211670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9" name="Connecteur droit avec flèche 48"/>
          <p:cNvCxnSpPr>
            <a:stCxn id="48" idx="2"/>
            <a:endCxn id="50" idx="0"/>
          </p:cNvCxnSpPr>
          <p:nvPr/>
        </p:nvCxnSpPr>
        <p:spPr>
          <a:xfrm>
            <a:off x="7422562" y="5134346"/>
            <a:ext cx="3696" cy="3828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6562162" y="5517232"/>
            <a:ext cx="1728192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6562162" y="5687670"/>
            <a:ext cx="172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Resident</a:t>
            </a:r>
            <a:r>
              <a:rPr lang="fr-FR" sz="1400" dirty="0" smtClean="0"/>
              <a:t> male </a:t>
            </a:r>
            <a:r>
              <a:rPr lang="fr-FR" sz="1400" dirty="0" err="1" smtClean="0"/>
              <a:t>with</a:t>
            </a:r>
            <a:r>
              <a:rPr lang="fr-FR" sz="1400" dirty="0" smtClean="0"/>
              <a:t> max. 3 </a:t>
            </a:r>
            <a:r>
              <a:rPr lang="fr-FR" sz="1400" dirty="0" err="1" smtClean="0"/>
              <a:t>partners</a:t>
            </a:r>
            <a:endParaRPr lang="fr-FR" sz="1400" dirty="0"/>
          </a:p>
        </p:txBody>
      </p:sp>
      <p:sp>
        <p:nvSpPr>
          <p:cNvPr id="52" name="Rectangle 51"/>
          <p:cNvSpPr/>
          <p:nvPr/>
        </p:nvSpPr>
        <p:spPr>
          <a:xfrm>
            <a:off x="3173066" y="5224807"/>
            <a:ext cx="19247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3173066" y="5224807"/>
            <a:ext cx="192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Adjacent </a:t>
            </a:r>
            <a:r>
              <a:rPr lang="fr-FR" sz="1400" dirty="0" err="1" smtClean="0"/>
              <a:t>territory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available</a:t>
            </a:r>
            <a:r>
              <a:rPr lang="fr-FR" sz="1400" dirty="0" smtClean="0"/>
              <a:t> male?</a:t>
            </a:r>
            <a:endParaRPr lang="fr-FR" sz="1400" dirty="0"/>
          </a:p>
        </p:txBody>
      </p:sp>
      <p:cxnSp>
        <p:nvCxnSpPr>
          <p:cNvPr id="54" name="Connecteur droit avec flèche 53"/>
          <p:cNvCxnSpPr>
            <a:stCxn id="52" idx="2"/>
            <a:endCxn id="55" idx="0"/>
          </p:cNvCxnSpPr>
          <p:nvPr/>
        </p:nvCxnSpPr>
        <p:spPr>
          <a:xfrm>
            <a:off x="4135456" y="5748027"/>
            <a:ext cx="1114" cy="3108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416490" y="6058906"/>
            <a:ext cx="1440160" cy="720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3326189" y="6157336"/>
            <a:ext cx="1666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Resident</a:t>
            </a:r>
            <a:r>
              <a:rPr lang="fr-FR" sz="1400" dirty="0" smtClean="0"/>
              <a:t> </a:t>
            </a:r>
            <a:r>
              <a:rPr lang="fr-FR" sz="1400" dirty="0" err="1" smtClean="0"/>
              <a:t>female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partner</a:t>
            </a:r>
            <a:endParaRPr lang="fr-FR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4137015" y="5761437"/>
            <a:ext cx="58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/>
              <a:t>Yes</a:t>
            </a:r>
            <a:endParaRPr lang="fr-FR" sz="1400" i="1" dirty="0"/>
          </a:p>
        </p:txBody>
      </p:sp>
      <p:cxnSp>
        <p:nvCxnSpPr>
          <p:cNvPr id="58" name="Connecteur droit avec flèche 57"/>
          <p:cNvCxnSpPr>
            <a:stCxn id="26" idx="4"/>
            <a:endCxn id="53" idx="0"/>
          </p:cNvCxnSpPr>
          <p:nvPr/>
        </p:nvCxnSpPr>
        <p:spPr>
          <a:xfrm>
            <a:off x="4135456" y="4971166"/>
            <a:ext cx="0" cy="253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6364208" y="4611126"/>
            <a:ext cx="210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Adjacent </a:t>
            </a:r>
            <a:r>
              <a:rPr lang="fr-FR" sz="1400" dirty="0" err="1" smtClean="0"/>
              <a:t>territories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single </a:t>
            </a:r>
            <a:r>
              <a:rPr lang="fr-FR" sz="1400" dirty="0" err="1" smtClean="0"/>
              <a:t>females</a:t>
            </a:r>
            <a:r>
              <a:rPr lang="fr-FR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999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5" grpId="0"/>
      <p:bldP spid="6" grpId="0"/>
      <p:bldP spid="7" grpId="0"/>
      <p:bldP spid="17" grpId="0" animBg="1"/>
      <p:bldP spid="18" grpId="0"/>
      <p:bldP spid="20" grpId="0"/>
      <p:bldP spid="21" grpId="0" animBg="1"/>
      <p:bldP spid="22" grpId="0"/>
      <p:bldP spid="26" grpId="0" animBg="1"/>
      <p:bldP spid="27" grpId="0"/>
      <p:bldP spid="29" grpId="0"/>
      <p:bldP spid="31" grpId="0"/>
      <p:bldP spid="39" grpId="0" animBg="1"/>
      <p:bldP spid="40" grpId="0"/>
      <p:bldP spid="41" grpId="0"/>
      <p:bldP spid="42" grpId="0" animBg="1"/>
      <p:bldP spid="43" grpId="0"/>
      <p:bldP spid="45" grpId="0" animBg="1"/>
      <p:bldP spid="46" grpId="0"/>
      <p:bldP spid="48" grpId="0" animBg="1"/>
      <p:bldP spid="50" grpId="0" animBg="1"/>
      <p:bldP spid="51" grpId="0"/>
      <p:bldP spid="52" grpId="0" animBg="1"/>
      <p:bldP spid="53" grpId="0"/>
      <p:bldP spid="55" grpId="0" animBg="1"/>
      <p:bldP spid="56" grpId="0"/>
      <p:bldP spid="57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790" y="281658"/>
            <a:ext cx="9654335" cy="1320800"/>
          </a:xfrm>
        </p:spPr>
        <p:txBody>
          <a:bodyPr/>
          <a:lstStyle/>
          <a:p>
            <a:r>
              <a:rPr lang="fr-CA" dirty="0" err="1" smtClean="0"/>
              <a:t>Testing</a:t>
            </a:r>
            <a:r>
              <a:rPr lang="fr-CA" dirty="0" smtClean="0"/>
              <a:t> the impact of management actions</a:t>
            </a:r>
            <a:endParaRPr lang="fr-CA" dirty="0"/>
          </a:p>
        </p:txBody>
      </p:sp>
      <p:cxnSp>
        <p:nvCxnSpPr>
          <p:cNvPr id="4" name="Connecteur droit avec flèche 3"/>
          <p:cNvCxnSpPr>
            <a:stCxn id="28" idx="2"/>
          </p:cNvCxnSpPr>
          <p:nvPr/>
        </p:nvCxnSpPr>
        <p:spPr>
          <a:xfrm>
            <a:off x="1828387" y="5484422"/>
            <a:ext cx="1866829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29" idx="2"/>
          </p:cNvCxnSpPr>
          <p:nvPr/>
        </p:nvCxnSpPr>
        <p:spPr>
          <a:xfrm flipH="1">
            <a:off x="4627640" y="5484423"/>
            <a:ext cx="3681" cy="3018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26" idx="2"/>
          </p:cNvCxnSpPr>
          <p:nvPr/>
        </p:nvCxnSpPr>
        <p:spPr>
          <a:xfrm>
            <a:off x="7287113" y="2893897"/>
            <a:ext cx="9725" cy="28615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0" idx="2"/>
          </p:cNvCxnSpPr>
          <p:nvPr/>
        </p:nvCxnSpPr>
        <p:spPr>
          <a:xfrm flipH="1">
            <a:off x="7635475" y="2913602"/>
            <a:ext cx="2271650" cy="28726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20" idx="2"/>
            <a:endCxn id="29" idx="0"/>
          </p:cNvCxnSpPr>
          <p:nvPr/>
        </p:nvCxnSpPr>
        <p:spPr>
          <a:xfrm>
            <a:off x="4631320" y="3759235"/>
            <a:ext cx="0" cy="2850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30" idx="2"/>
            <a:endCxn id="28" idx="0"/>
          </p:cNvCxnSpPr>
          <p:nvPr/>
        </p:nvCxnSpPr>
        <p:spPr>
          <a:xfrm>
            <a:off x="1826847" y="3754555"/>
            <a:ext cx="1540" cy="2897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71021" y="1137238"/>
            <a:ext cx="1872208" cy="17763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695216" y="5786239"/>
            <a:ext cx="396044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92283" y="1151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Road network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695216" y="113894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Land </a:t>
            </a:r>
            <a:r>
              <a:rPr lang="fr-CA" dirty="0" err="1" smtClean="0"/>
              <a:t>cover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51009" y="11389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populations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971021" y="1174915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ecology</a:t>
            </a:r>
            <a:endParaRPr lang="fr-CA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fr-CA" sz="8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/>
              <a:t>Reproduction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Mortality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smtClean="0"/>
              <a:t>Dispersal</a:t>
            </a:r>
            <a:endParaRPr lang="fr-CA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fr-CA" sz="1400" dirty="0" err="1" smtClean="0"/>
              <a:t>Territory</a:t>
            </a:r>
            <a:r>
              <a:rPr lang="fr-CA" sz="1400" dirty="0" smtClean="0"/>
              <a:t> establishment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892283" y="405910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Collision </a:t>
            </a:r>
            <a:r>
              <a:rPr lang="fr-CA" dirty="0" err="1" smtClean="0"/>
              <a:t>probabilities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695216" y="40461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habitats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95216" y="5786239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SE-IBM</a:t>
            </a:r>
            <a:endParaRPr lang="fr-FR" sz="16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707898" y="6338527"/>
            <a:ext cx="396044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Lynx </a:t>
            </a:r>
            <a:r>
              <a:rPr lang="fr-CA" dirty="0" err="1" smtClean="0"/>
              <a:t>viability</a:t>
            </a:r>
            <a:r>
              <a:rPr lang="fr-CA" dirty="0" smtClean="0"/>
              <a:t> </a:t>
            </a:r>
            <a:r>
              <a:rPr lang="fr-CA" dirty="0" err="1" smtClean="0"/>
              <a:t>metric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695216" y="3173829"/>
            <a:ext cx="1872208" cy="58540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2008" y="3173828"/>
            <a:ext cx="1852758" cy="58761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27" idx="2"/>
            <a:endCxn id="31" idx="0"/>
          </p:cNvCxnSpPr>
          <p:nvPr/>
        </p:nvCxnSpPr>
        <p:spPr>
          <a:xfrm flipH="1">
            <a:off x="4627639" y="2893897"/>
            <a:ext cx="3681" cy="282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5" idx="2"/>
            <a:endCxn id="30" idx="0"/>
          </p:cNvCxnSpPr>
          <p:nvPr/>
        </p:nvCxnSpPr>
        <p:spPr>
          <a:xfrm flipH="1">
            <a:off x="1826847" y="2893897"/>
            <a:ext cx="1540" cy="2758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2"/>
          </p:cNvCxnSpPr>
          <p:nvPr/>
        </p:nvCxnSpPr>
        <p:spPr>
          <a:xfrm>
            <a:off x="5675436" y="6155571"/>
            <a:ext cx="0" cy="2009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895605" y="3169780"/>
            <a:ext cx="186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Collision model: </a:t>
            </a:r>
            <a:r>
              <a:rPr lang="fr-CA" sz="1600" i="1" dirty="0" err="1" smtClean="0"/>
              <a:t>glm</a:t>
            </a:r>
            <a:endParaRPr lang="fr-FR" sz="1600" i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3687854" y="3176169"/>
            <a:ext cx="187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i="1" dirty="0" smtClean="0"/>
              <a:t>Habitat model:</a:t>
            </a:r>
          </a:p>
          <a:p>
            <a:pPr algn="ctr"/>
            <a:r>
              <a:rPr lang="fr-CA" sz="1600" i="1" dirty="0" err="1" smtClean="0"/>
              <a:t>occupancy</a:t>
            </a:r>
            <a:r>
              <a:rPr lang="fr-CA" sz="1600" i="1" dirty="0" smtClean="0"/>
              <a:t> model</a:t>
            </a:r>
            <a:endParaRPr lang="fr-FR" sz="1600" i="1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6" t="-124" r="34506" b="65149"/>
          <a:stretch/>
        </p:blipFill>
        <p:spPr>
          <a:xfrm>
            <a:off x="3707898" y="1517240"/>
            <a:ext cx="1854925" cy="136769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51253" r="50203" b="7366"/>
          <a:stretch/>
        </p:blipFill>
        <p:spPr>
          <a:xfrm>
            <a:off x="6359658" y="1783007"/>
            <a:ext cx="1867988" cy="1110889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1" t="1845" r="18264" b="33770"/>
          <a:stretch/>
        </p:blipFill>
        <p:spPr>
          <a:xfrm>
            <a:off x="899384" y="1552526"/>
            <a:ext cx="1854926" cy="133241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51843" r="52074" b="36058"/>
          <a:stretch/>
        </p:blipFill>
        <p:spPr>
          <a:xfrm>
            <a:off x="886321" y="4674548"/>
            <a:ext cx="1881052" cy="82296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8" t="43988" r="33509" b="40220"/>
          <a:stretch/>
        </p:blipFill>
        <p:spPr>
          <a:xfrm>
            <a:off x="3718408" y="4387165"/>
            <a:ext cx="1841863" cy="109613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216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92283" y="4044262"/>
            <a:ext cx="1872208" cy="1440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92283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695216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351009" y="1117533"/>
            <a:ext cx="1872208" cy="17763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 rot="21024865">
            <a:off x="7460446" y="6068814"/>
            <a:ext cx="266581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smtClean="0"/>
              <a:t>Impact of:</a:t>
            </a:r>
          </a:p>
          <a:p>
            <a:r>
              <a:rPr lang="fr-CA" dirty="0"/>
              <a:t>-</a:t>
            </a:r>
            <a:r>
              <a:rPr lang="fr-CA" dirty="0" smtClean="0"/>
              <a:t> …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1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1954</TotalTime>
  <Words>748</Words>
  <Application>Microsoft Office PowerPoint</Application>
  <PresentationFormat>Grand écran</PresentationFormat>
  <Paragraphs>261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Individual-based models &amp; Spatially explicit individual-based models with NetLogoR</vt:lpstr>
      <vt:lpstr>Lynx model: Integrating statistical and individual-based models</vt:lpstr>
      <vt:lpstr>Lynx model</vt:lpstr>
      <vt:lpstr>Lynx model</vt:lpstr>
      <vt:lpstr>Lynx SE-IBM</vt:lpstr>
      <vt:lpstr>Présentation PowerPoint</vt:lpstr>
      <vt:lpstr>Présentation PowerPoint</vt:lpstr>
      <vt:lpstr>Présentation PowerPoint</vt:lpstr>
      <vt:lpstr>Testing the impact of management actions</vt:lpstr>
      <vt:lpstr>Testing the impact of management actions</vt:lpstr>
      <vt:lpstr>Testing the impact of management actions</vt:lpstr>
      <vt:lpstr>Testing the impact of management actions</vt:lpstr>
      <vt:lpstr>Testing the impact of management actions</vt:lpstr>
      <vt:lpstr>Testing the impact of management actions</vt:lpstr>
      <vt:lpstr>Testing the impact of management actions</vt:lpstr>
      <vt:lpstr>Lynx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159</cp:revision>
  <dcterms:created xsi:type="dcterms:W3CDTF">2020-11-20T15:15:45Z</dcterms:created>
  <dcterms:modified xsi:type="dcterms:W3CDTF">2021-03-30T15:12:14Z</dcterms:modified>
</cp:coreProperties>
</file>