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36" y="-67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2620412661034508E-2"/>
          <c:y val="8.7918134952883406E-2"/>
          <c:w val="0.9411944582876508"/>
          <c:h val="0.83666132013727612"/>
        </c:manualLayout>
      </c:layout>
      <c:barChart>
        <c:barDir val="col"/>
        <c:grouping val="clustered"/>
        <c:varyColors val="0"/>
        <c:ser>
          <c:idx val="0"/>
          <c:order val="0"/>
          <c:tx>
            <c:strRef>
              <c:f>Tabelle1!$B$1</c:f>
              <c:strCache>
                <c:ptCount val="1"/>
              </c:strCache>
            </c:strRef>
          </c:tx>
          <c:spPr>
            <a:solidFill>
              <a:schemeClr val="accent1"/>
            </a:solidFill>
            <a:ln>
              <a:noFill/>
            </a:ln>
            <a:effectLst/>
          </c:spPr>
          <c:invertIfNegative val="0"/>
          <c:cat>
            <c:strRef>
              <c:f>Tabelle1!$A$2:$A$7</c:f>
              <c:strCache>
                <c:ptCount val="6"/>
                <c:pt idx="0">
                  <c:v>Aufgabenangemessenheit</c:v>
                </c:pt>
                <c:pt idx="1">
                  <c:v>Selbstbeschreibungsfähigkeit</c:v>
                </c:pt>
                <c:pt idx="2">
                  <c:v>Steuerbarkeit</c:v>
                </c:pt>
                <c:pt idx="3">
                  <c:v>Erwartungskonformität</c:v>
                </c:pt>
                <c:pt idx="4">
                  <c:v>Fehlertoleranz</c:v>
                </c:pt>
                <c:pt idx="5">
                  <c:v>Lernförderlichkeit</c:v>
                </c:pt>
              </c:strCache>
            </c:strRef>
          </c:cat>
          <c:val>
            <c:numRef>
              <c:f>Tabelle1!$B$2:$B$7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604F-44C7-842C-06FCF3FA54B8}"/>
            </c:ext>
          </c:extLst>
        </c:ser>
        <c:ser>
          <c:idx val="1"/>
          <c:order val="1"/>
          <c:tx>
            <c:strRef>
              <c:f>Tabelle1!$C$1</c:f>
              <c:strCache>
                <c:ptCount val="1"/>
                <c:pt idx="0">
                  <c:v>Mittelwert</c:v>
                </c:pt>
              </c:strCache>
            </c:strRef>
          </c:tx>
          <c:spPr>
            <a:solidFill>
              <a:schemeClr val="accent2"/>
            </a:solidFill>
            <a:ln>
              <a:noFill/>
            </a:ln>
            <a:effectLst/>
          </c:spPr>
          <c:invertIfNegative val="0"/>
          <c:cat>
            <c:strRef>
              <c:f>Tabelle1!$A$2:$A$7</c:f>
              <c:strCache>
                <c:ptCount val="6"/>
                <c:pt idx="0">
                  <c:v>Aufgabenangemessenheit</c:v>
                </c:pt>
                <c:pt idx="1">
                  <c:v>Selbstbeschreibungsfähigkeit</c:v>
                </c:pt>
                <c:pt idx="2">
                  <c:v>Steuerbarkeit</c:v>
                </c:pt>
                <c:pt idx="3">
                  <c:v>Erwartungskonformität</c:v>
                </c:pt>
                <c:pt idx="4">
                  <c:v>Fehlertoleranz</c:v>
                </c:pt>
                <c:pt idx="5">
                  <c:v>Lernförderlichkeit</c:v>
                </c:pt>
              </c:strCache>
            </c:strRef>
          </c:cat>
          <c:val>
            <c:numRef>
              <c:f>Tabelle1!$C$2:$C$7</c:f>
              <c:numCache>
                <c:formatCode>General</c:formatCode>
                <c:ptCount val="6"/>
                <c:pt idx="0">
                  <c:v>0.83</c:v>
                </c:pt>
                <c:pt idx="1">
                  <c:v>0.56999999999999995</c:v>
                </c:pt>
                <c:pt idx="2">
                  <c:v>0.71399999999999997</c:v>
                </c:pt>
                <c:pt idx="3">
                  <c:v>0.71399999999999997</c:v>
                </c:pt>
                <c:pt idx="4">
                  <c:v>0.43</c:v>
                </c:pt>
                <c:pt idx="5">
                  <c:v>0.71399999999999997</c:v>
                </c:pt>
              </c:numCache>
            </c:numRef>
          </c:val>
          <c:extLst>
            <c:ext xmlns:c16="http://schemas.microsoft.com/office/drawing/2014/chart" uri="{C3380CC4-5D6E-409C-BE32-E72D297353CC}">
              <c16:uniqueId val="{00000001-604F-44C7-842C-06FCF3FA54B8}"/>
            </c:ext>
          </c:extLst>
        </c:ser>
        <c:dLbls>
          <c:showLegendKey val="0"/>
          <c:showVal val="0"/>
          <c:showCatName val="0"/>
          <c:showSerName val="0"/>
          <c:showPercent val="0"/>
          <c:showBubbleSize val="0"/>
        </c:dLbls>
        <c:gapWidth val="219"/>
        <c:overlap val="-27"/>
        <c:axId val="758663679"/>
        <c:axId val="758662239"/>
      </c:barChart>
      <c:catAx>
        <c:axId val="758663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de-DE"/>
          </a:p>
        </c:txPr>
        <c:crossAx val="758662239"/>
        <c:crosses val="autoZero"/>
        <c:auto val="1"/>
        <c:lblAlgn val="ctr"/>
        <c:lblOffset val="100"/>
        <c:noMultiLvlLbl val="0"/>
      </c:catAx>
      <c:valAx>
        <c:axId val="758662239"/>
        <c:scaling>
          <c:orientation val="minMax"/>
        </c:scaling>
        <c:delete val="0"/>
        <c:axPos val="l"/>
        <c:majorGridlines>
          <c:spPr>
            <a:ln w="9525" cap="flat" cmpd="sng" algn="ctr">
              <a:solidFill>
                <a:srgbClr val="FF000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mn-lt"/>
                <a:ea typeface="+mn-ea"/>
                <a:cs typeface="+mn-cs"/>
              </a:defRPr>
            </a:pPr>
            <a:endParaRPr lang="de-DE"/>
          </a:p>
        </c:txPr>
        <c:crossAx val="758663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300"/>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6C89EA-C47F-420C-A087-56C57A24DB2F}" type="datetimeFigureOut">
              <a:rPr lang="de-DE" smtClean="0"/>
              <a:t>23.07.2024</a:t>
            </a:fld>
            <a:endParaRPr lang="de-DE"/>
          </a:p>
        </p:txBody>
      </p:sp>
      <p:sp>
        <p:nvSpPr>
          <p:cNvPr id="4" name="Folienbildplatzhalt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169F4-3BF8-4753-936B-1B41DCAC242B}" type="slidenum">
              <a:rPr lang="de-DE" smtClean="0"/>
              <a:t>‹Nr.›</a:t>
            </a:fld>
            <a:endParaRPr lang="de-DE"/>
          </a:p>
        </p:txBody>
      </p:sp>
    </p:spTree>
    <p:extLst>
      <p:ext uri="{BB962C8B-B14F-4D97-AF65-F5344CB8AC3E}">
        <p14:creationId xmlns:p14="http://schemas.microsoft.com/office/powerpoint/2010/main" val="212735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a:p>
        </p:txBody>
      </p:sp>
      <p:sp>
        <p:nvSpPr>
          <p:cNvPr id="4" name="Foliennummernplatzhalter 3"/>
          <p:cNvSpPr>
            <a:spLocks noGrp="1"/>
          </p:cNvSpPr>
          <p:nvPr>
            <p:ph type="sldNum" sz="quarter" idx="5"/>
          </p:nvPr>
        </p:nvSpPr>
        <p:spPr/>
        <p:txBody>
          <a:bodyPr/>
          <a:lstStyle/>
          <a:p>
            <a:fld id="{738169F4-3BF8-4753-936B-1B41DCAC242B}" type="slidenum">
              <a:rPr lang="de-DE" smtClean="0"/>
              <a:t>1</a:t>
            </a:fld>
            <a:endParaRPr lang="de-DE"/>
          </a:p>
        </p:txBody>
      </p:sp>
    </p:spTree>
    <p:extLst>
      <p:ext uri="{BB962C8B-B14F-4D97-AF65-F5344CB8AC3E}">
        <p14:creationId xmlns:p14="http://schemas.microsoft.com/office/powerpoint/2010/main" val="3561147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68024" y="6952157"/>
            <a:ext cx="25704245" cy="14789303"/>
          </a:xfrm>
        </p:spPr>
        <p:txBody>
          <a:bodyPr anchor="b"/>
          <a:lstStyle>
            <a:lvl1pPr algn="ctr">
              <a:defRPr sz="19843"/>
            </a:lvl1pPr>
          </a:lstStyle>
          <a:p>
            <a:r>
              <a:rPr lang="de-DE"/>
              <a:t>Mastertitelformat bearbeiten</a:t>
            </a:r>
            <a:endParaRPr lang="en-US" dirty="0"/>
          </a:p>
        </p:txBody>
      </p:sp>
      <p:sp>
        <p:nvSpPr>
          <p:cNvPr id="3" name="Subtitle 2"/>
          <p:cNvSpPr>
            <a:spLocks noGrp="1"/>
          </p:cNvSpPr>
          <p:nvPr>
            <p:ph type="subTitle" idx="1"/>
          </p:nvPr>
        </p:nvSpPr>
        <p:spPr>
          <a:xfrm>
            <a:off x="3780036" y="22311792"/>
            <a:ext cx="22680216" cy="10256143"/>
          </a:xfrm>
        </p:spPr>
        <p:txBody>
          <a:bodyPr/>
          <a:lstStyle>
            <a:lvl1pPr marL="0" indent="0" algn="ctr">
              <a:buNone/>
              <a:defRPr sz="7937"/>
            </a:lvl1pPr>
            <a:lvl2pPr marL="1512030" indent="0" algn="ctr">
              <a:buNone/>
              <a:defRPr sz="6614"/>
            </a:lvl2pPr>
            <a:lvl3pPr marL="3024060" indent="0" algn="ctr">
              <a:buNone/>
              <a:defRPr sz="5953"/>
            </a:lvl3pPr>
            <a:lvl4pPr marL="4536091" indent="0" algn="ctr">
              <a:buNone/>
              <a:defRPr sz="5291"/>
            </a:lvl4pPr>
            <a:lvl5pPr marL="6048121" indent="0" algn="ctr">
              <a:buNone/>
              <a:defRPr sz="5291"/>
            </a:lvl5pPr>
            <a:lvl6pPr marL="7560153" indent="0" algn="ctr">
              <a:buNone/>
              <a:defRPr sz="5291"/>
            </a:lvl6pPr>
            <a:lvl7pPr marL="9072183" indent="0" algn="ctr">
              <a:buNone/>
              <a:defRPr sz="5291"/>
            </a:lvl7pPr>
            <a:lvl8pPr marL="10584214" indent="0" algn="ctr">
              <a:buNone/>
              <a:defRPr sz="5291"/>
            </a:lvl8pPr>
            <a:lvl9pPr marL="12096244" indent="0" algn="ctr">
              <a:buNone/>
              <a:defRPr sz="5291"/>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01FFE4C-24C2-420F-A936-EAB433A6BB86}" type="datetimeFigureOut">
              <a:rPr lang="de-DE" smtClean="0"/>
              <a:t>23.07.2024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331452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1FFE4C-24C2-420F-A936-EAB433A6BB86}" type="datetimeFigureOut">
              <a:rPr lang="de-DE" smtClean="0"/>
              <a:t>23.07.2024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188742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3"/>
            <a:ext cx="6520562" cy="35999763"/>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79023" y="2261663"/>
            <a:ext cx="19183683" cy="3599976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1FFE4C-24C2-420F-A936-EAB433A6BB86}" type="datetimeFigureOut">
              <a:rPr lang="de-DE" smtClean="0"/>
              <a:t>23.07.2024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259638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01FFE4C-24C2-420F-A936-EAB433A6BB86}" type="datetimeFigureOut">
              <a:rPr lang="de-DE" smtClean="0"/>
              <a:t>23.07.2024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5475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2"/>
            <a:ext cx="26082248" cy="17670461"/>
          </a:xfrm>
        </p:spPr>
        <p:txBody>
          <a:bodyPr anchor="b"/>
          <a:lstStyle>
            <a:lvl1pPr>
              <a:defRPr sz="19843"/>
            </a:lvl1pPr>
          </a:lstStyle>
          <a:p>
            <a:r>
              <a:rPr lang="de-DE"/>
              <a:t>Mastertitelformat bearbeiten</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solidFill>
              </a:defRPr>
            </a:lvl1pPr>
            <a:lvl2pPr marL="1512030" indent="0">
              <a:buNone/>
              <a:defRPr sz="6614">
                <a:solidFill>
                  <a:schemeClr val="tx1">
                    <a:tint val="75000"/>
                  </a:schemeClr>
                </a:solidFill>
              </a:defRPr>
            </a:lvl2pPr>
            <a:lvl3pPr marL="3024060" indent="0">
              <a:buNone/>
              <a:defRPr sz="5953">
                <a:solidFill>
                  <a:schemeClr val="tx1">
                    <a:tint val="75000"/>
                  </a:schemeClr>
                </a:solidFill>
              </a:defRPr>
            </a:lvl3pPr>
            <a:lvl4pPr marL="4536091" indent="0">
              <a:buNone/>
              <a:defRPr sz="5291">
                <a:solidFill>
                  <a:schemeClr val="tx1">
                    <a:tint val="75000"/>
                  </a:schemeClr>
                </a:solidFill>
              </a:defRPr>
            </a:lvl4pPr>
            <a:lvl5pPr marL="6048121" indent="0">
              <a:buNone/>
              <a:defRPr sz="5291">
                <a:solidFill>
                  <a:schemeClr val="tx1">
                    <a:tint val="75000"/>
                  </a:schemeClr>
                </a:solidFill>
              </a:defRPr>
            </a:lvl5pPr>
            <a:lvl6pPr marL="7560153" indent="0">
              <a:buNone/>
              <a:defRPr sz="5291">
                <a:solidFill>
                  <a:schemeClr val="tx1">
                    <a:tint val="75000"/>
                  </a:schemeClr>
                </a:solidFill>
              </a:defRPr>
            </a:lvl6pPr>
            <a:lvl7pPr marL="9072183" indent="0">
              <a:buNone/>
              <a:defRPr sz="5291">
                <a:solidFill>
                  <a:schemeClr val="tx1">
                    <a:tint val="75000"/>
                  </a:schemeClr>
                </a:solidFill>
              </a:defRPr>
            </a:lvl7pPr>
            <a:lvl8pPr marL="10584214" indent="0">
              <a:buNone/>
              <a:defRPr sz="5291">
                <a:solidFill>
                  <a:schemeClr val="tx1">
                    <a:tint val="75000"/>
                  </a:schemeClr>
                </a:solidFill>
              </a:defRPr>
            </a:lvl8pPr>
            <a:lvl9pPr marL="12096244" indent="0">
              <a:buNone/>
              <a:defRPr sz="5291">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01FFE4C-24C2-420F-A936-EAB433A6BB86}" type="datetimeFigureOut">
              <a:rPr lang="de-DE" smtClean="0"/>
              <a:t>23.07.2024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209550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01FFE4C-24C2-420F-A936-EAB433A6BB86}" type="datetimeFigureOut">
              <a:rPr lang="de-DE" smtClean="0"/>
              <a:t>23.07.2024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656276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de-DE"/>
              <a:t>Mastertitelformat bearbeiten</a:t>
            </a:r>
            <a:endParaRPr lang="en-US" dirty="0"/>
          </a:p>
        </p:txBody>
      </p:sp>
      <p:sp>
        <p:nvSpPr>
          <p:cNvPr id="3" name="Text Placeholder 2"/>
          <p:cNvSpPr>
            <a:spLocks noGrp="1"/>
          </p:cNvSpPr>
          <p:nvPr>
            <p:ph type="body" idx="1"/>
          </p:nvPr>
        </p:nvSpPr>
        <p:spPr>
          <a:xfrm>
            <a:off x="2082964" y="10413483"/>
            <a:ext cx="12793057" cy="5103486"/>
          </a:xfrm>
        </p:spPr>
        <p:txBody>
          <a:bodyPr anchor="b"/>
          <a:lstStyle>
            <a:lvl1pPr marL="0" indent="0">
              <a:buNone/>
              <a:defRPr sz="7937" b="1"/>
            </a:lvl1pPr>
            <a:lvl2pPr marL="1512030" indent="0">
              <a:buNone/>
              <a:defRPr sz="6614" b="1"/>
            </a:lvl2pPr>
            <a:lvl3pPr marL="3024060" indent="0">
              <a:buNone/>
              <a:defRPr sz="5953" b="1"/>
            </a:lvl3pPr>
            <a:lvl4pPr marL="4536091" indent="0">
              <a:buNone/>
              <a:defRPr sz="5291" b="1"/>
            </a:lvl4pPr>
            <a:lvl5pPr marL="6048121" indent="0">
              <a:buNone/>
              <a:defRPr sz="5291" b="1"/>
            </a:lvl5pPr>
            <a:lvl6pPr marL="7560153" indent="0">
              <a:buNone/>
              <a:defRPr sz="5291" b="1"/>
            </a:lvl6pPr>
            <a:lvl7pPr marL="9072183" indent="0">
              <a:buNone/>
              <a:defRPr sz="5291" b="1"/>
            </a:lvl7pPr>
            <a:lvl8pPr marL="10584214" indent="0">
              <a:buNone/>
              <a:defRPr sz="5291" b="1"/>
            </a:lvl8pPr>
            <a:lvl9pPr marL="12096244" indent="0">
              <a:buNone/>
              <a:defRPr sz="5291" b="1"/>
            </a:lvl9pPr>
          </a:lstStyle>
          <a:p>
            <a:pPr lvl="0"/>
            <a:r>
              <a:rPr lang="de-DE"/>
              <a:t>Mastertextformat bearbeiten</a:t>
            </a:r>
          </a:p>
        </p:txBody>
      </p:sp>
      <p:sp>
        <p:nvSpPr>
          <p:cNvPr id="4" name="Content Placeholder 3"/>
          <p:cNvSpPr>
            <a:spLocks noGrp="1"/>
          </p:cNvSpPr>
          <p:nvPr>
            <p:ph sz="half" idx="2"/>
          </p:nvPr>
        </p:nvSpPr>
        <p:spPr>
          <a:xfrm>
            <a:off x="2082964" y="15516968"/>
            <a:ext cx="12793057" cy="228231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09150" y="10413483"/>
            <a:ext cx="12856061" cy="5103486"/>
          </a:xfrm>
        </p:spPr>
        <p:txBody>
          <a:bodyPr anchor="b"/>
          <a:lstStyle>
            <a:lvl1pPr marL="0" indent="0">
              <a:buNone/>
              <a:defRPr sz="7937" b="1"/>
            </a:lvl1pPr>
            <a:lvl2pPr marL="1512030" indent="0">
              <a:buNone/>
              <a:defRPr sz="6614" b="1"/>
            </a:lvl2pPr>
            <a:lvl3pPr marL="3024060" indent="0">
              <a:buNone/>
              <a:defRPr sz="5953" b="1"/>
            </a:lvl3pPr>
            <a:lvl4pPr marL="4536091" indent="0">
              <a:buNone/>
              <a:defRPr sz="5291" b="1"/>
            </a:lvl4pPr>
            <a:lvl5pPr marL="6048121" indent="0">
              <a:buNone/>
              <a:defRPr sz="5291" b="1"/>
            </a:lvl5pPr>
            <a:lvl6pPr marL="7560153" indent="0">
              <a:buNone/>
              <a:defRPr sz="5291" b="1"/>
            </a:lvl6pPr>
            <a:lvl7pPr marL="9072183" indent="0">
              <a:buNone/>
              <a:defRPr sz="5291" b="1"/>
            </a:lvl7pPr>
            <a:lvl8pPr marL="10584214" indent="0">
              <a:buNone/>
              <a:defRPr sz="5291" b="1"/>
            </a:lvl8pPr>
            <a:lvl9pPr marL="12096244" indent="0">
              <a:buNone/>
              <a:defRPr sz="5291" b="1"/>
            </a:lvl9pPr>
          </a:lstStyle>
          <a:p>
            <a:pPr lvl="0"/>
            <a:r>
              <a:rPr lang="de-DE"/>
              <a:t>Mastertextformat bearbeiten</a:t>
            </a:r>
          </a:p>
        </p:txBody>
      </p:sp>
      <p:sp>
        <p:nvSpPr>
          <p:cNvPr id="6" name="Content Placeholder 5"/>
          <p:cNvSpPr>
            <a:spLocks noGrp="1"/>
          </p:cNvSpPr>
          <p:nvPr>
            <p:ph sz="quarter" idx="4"/>
          </p:nvPr>
        </p:nvSpPr>
        <p:spPr>
          <a:xfrm>
            <a:off x="15309150" y="15516968"/>
            <a:ext cx="12856061" cy="228231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01FFE4C-24C2-420F-A936-EAB433A6BB86}" type="datetimeFigureOut">
              <a:rPr lang="de-DE" smtClean="0"/>
              <a:t>23.07.2024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105210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01FFE4C-24C2-420F-A936-EAB433A6BB86}" type="datetimeFigureOut">
              <a:rPr lang="de-DE" smtClean="0"/>
              <a:t>23.07.2024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428928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FFE4C-24C2-420F-A936-EAB433A6BB86}" type="datetimeFigureOut">
              <a:rPr lang="de-DE" smtClean="0"/>
              <a:t>23.07.2024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381539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de-DE"/>
              <a:t>Mastertitelformat bearbeiten</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30" indent="0">
              <a:buNone/>
              <a:defRPr sz="4630"/>
            </a:lvl2pPr>
            <a:lvl3pPr marL="3024060" indent="0">
              <a:buNone/>
              <a:defRPr sz="3969"/>
            </a:lvl3pPr>
            <a:lvl4pPr marL="4536091" indent="0">
              <a:buNone/>
              <a:defRPr sz="3307"/>
            </a:lvl4pPr>
            <a:lvl5pPr marL="6048121" indent="0">
              <a:buNone/>
              <a:defRPr sz="3307"/>
            </a:lvl5pPr>
            <a:lvl6pPr marL="7560153" indent="0">
              <a:buNone/>
              <a:defRPr sz="3307"/>
            </a:lvl6pPr>
            <a:lvl7pPr marL="9072183" indent="0">
              <a:buNone/>
              <a:defRPr sz="3307"/>
            </a:lvl7pPr>
            <a:lvl8pPr marL="10584214" indent="0">
              <a:buNone/>
              <a:defRPr sz="3307"/>
            </a:lvl8pPr>
            <a:lvl9pPr marL="12096244" indent="0">
              <a:buNone/>
              <a:defRPr sz="3307"/>
            </a:lvl9pPr>
          </a:lstStyle>
          <a:p>
            <a:pPr lvl="0"/>
            <a:r>
              <a:rPr lang="de-DE"/>
              <a:t>Mastertextformat bearbeiten</a:t>
            </a:r>
          </a:p>
        </p:txBody>
      </p:sp>
      <p:sp>
        <p:nvSpPr>
          <p:cNvPr id="5" name="Date Placeholder 4"/>
          <p:cNvSpPr>
            <a:spLocks noGrp="1"/>
          </p:cNvSpPr>
          <p:nvPr>
            <p:ph type="dt" sz="half" idx="10"/>
          </p:nvPr>
        </p:nvSpPr>
        <p:spPr/>
        <p:txBody>
          <a:bodyPr/>
          <a:lstStyle/>
          <a:p>
            <a:fld id="{701FFE4C-24C2-420F-A936-EAB433A6BB86}" type="datetimeFigureOut">
              <a:rPr lang="de-DE" smtClean="0"/>
              <a:t>23.07.2024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178082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de-DE"/>
              <a:t>Mastertitelformat bearbeiten</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30" indent="0">
              <a:buNone/>
              <a:defRPr sz="9260"/>
            </a:lvl2pPr>
            <a:lvl3pPr marL="3024060" indent="0">
              <a:buNone/>
              <a:defRPr sz="7937"/>
            </a:lvl3pPr>
            <a:lvl4pPr marL="4536091" indent="0">
              <a:buNone/>
              <a:defRPr sz="6614"/>
            </a:lvl4pPr>
            <a:lvl5pPr marL="6048121" indent="0">
              <a:buNone/>
              <a:defRPr sz="6614"/>
            </a:lvl5pPr>
            <a:lvl6pPr marL="7560153" indent="0">
              <a:buNone/>
              <a:defRPr sz="6614"/>
            </a:lvl6pPr>
            <a:lvl7pPr marL="9072183" indent="0">
              <a:buNone/>
              <a:defRPr sz="6614"/>
            </a:lvl7pPr>
            <a:lvl8pPr marL="10584214" indent="0">
              <a:buNone/>
              <a:defRPr sz="6614"/>
            </a:lvl8pPr>
            <a:lvl9pPr marL="12096244" indent="0">
              <a:buNone/>
              <a:defRPr sz="6614"/>
            </a:lvl9pPr>
          </a:lstStyle>
          <a:p>
            <a:r>
              <a:rPr lang="de-DE"/>
              <a:t>Bild durch Klicken auf Symbol hinzufügen</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30" indent="0">
              <a:buNone/>
              <a:defRPr sz="4630"/>
            </a:lvl2pPr>
            <a:lvl3pPr marL="3024060" indent="0">
              <a:buNone/>
              <a:defRPr sz="3969"/>
            </a:lvl3pPr>
            <a:lvl4pPr marL="4536091" indent="0">
              <a:buNone/>
              <a:defRPr sz="3307"/>
            </a:lvl4pPr>
            <a:lvl5pPr marL="6048121" indent="0">
              <a:buNone/>
              <a:defRPr sz="3307"/>
            </a:lvl5pPr>
            <a:lvl6pPr marL="7560153" indent="0">
              <a:buNone/>
              <a:defRPr sz="3307"/>
            </a:lvl6pPr>
            <a:lvl7pPr marL="9072183" indent="0">
              <a:buNone/>
              <a:defRPr sz="3307"/>
            </a:lvl7pPr>
            <a:lvl8pPr marL="10584214" indent="0">
              <a:buNone/>
              <a:defRPr sz="3307"/>
            </a:lvl8pPr>
            <a:lvl9pPr marL="12096244" indent="0">
              <a:buNone/>
              <a:defRPr sz="3307"/>
            </a:lvl9pPr>
          </a:lstStyle>
          <a:p>
            <a:pPr lvl="0"/>
            <a:r>
              <a:rPr lang="de-DE"/>
              <a:t>Mastertextformat bearbeiten</a:t>
            </a:r>
          </a:p>
        </p:txBody>
      </p:sp>
      <p:sp>
        <p:nvSpPr>
          <p:cNvPr id="5" name="Date Placeholder 4"/>
          <p:cNvSpPr>
            <a:spLocks noGrp="1"/>
          </p:cNvSpPr>
          <p:nvPr>
            <p:ph type="dt" sz="half" idx="10"/>
          </p:nvPr>
        </p:nvSpPr>
        <p:spPr/>
        <p:txBody>
          <a:bodyPr/>
          <a:lstStyle/>
          <a:p>
            <a:fld id="{701FFE4C-24C2-420F-A936-EAB433A6BB86}" type="datetimeFigureOut">
              <a:rPr lang="de-DE" smtClean="0"/>
              <a:t>23.07.2024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97C17CA6-E904-4148-AFF5-9F661244CA02}" type="slidenum">
              <a:rPr lang="de-DE" smtClean="0"/>
              <a:t>‹Nr.›</a:t>
            </a:fld>
            <a:endParaRPr lang="de-DE"/>
          </a:p>
        </p:txBody>
      </p:sp>
    </p:spTree>
    <p:extLst>
      <p:ext uri="{BB962C8B-B14F-4D97-AF65-F5344CB8AC3E}">
        <p14:creationId xmlns:p14="http://schemas.microsoft.com/office/powerpoint/2010/main" val="488931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79022" y="39372595"/>
            <a:ext cx="6804065" cy="2261662"/>
          </a:xfrm>
          <a:prstGeom prst="rect">
            <a:avLst/>
          </a:prstGeom>
        </p:spPr>
        <p:txBody>
          <a:bodyPr vert="horz" lIns="91440" tIns="45720" rIns="91440" bIns="45720" rtlCol="0" anchor="ctr"/>
          <a:lstStyle>
            <a:lvl1pPr algn="l">
              <a:defRPr sz="3969">
                <a:solidFill>
                  <a:schemeClr val="tx1">
                    <a:tint val="75000"/>
                  </a:schemeClr>
                </a:solidFill>
              </a:defRPr>
            </a:lvl1pPr>
          </a:lstStyle>
          <a:p>
            <a:fld id="{701FFE4C-24C2-420F-A936-EAB433A6BB86}" type="datetimeFigureOut">
              <a:rPr lang="de-DE" smtClean="0"/>
              <a:t>23.07.2024</a:t>
            </a:fld>
            <a:endParaRPr lang="de-DE"/>
          </a:p>
        </p:txBody>
      </p:sp>
      <p:sp>
        <p:nvSpPr>
          <p:cNvPr id="5" name="Footer Placeholder 4"/>
          <p:cNvSpPr>
            <a:spLocks noGrp="1"/>
          </p:cNvSpPr>
          <p:nvPr>
            <p:ph type="ftr" sz="quarter" idx="3"/>
          </p:nvPr>
        </p:nvSpPr>
        <p:spPr>
          <a:xfrm>
            <a:off x="10017098" y="39372595"/>
            <a:ext cx="10206097" cy="2261662"/>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1357205" y="39372595"/>
            <a:ext cx="6804065" cy="2261662"/>
          </a:xfrm>
          <a:prstGeom prst="rect">
            <a:avLst/>
          </a:prstGeom>
        </p:spPr>
        <p:txBody>
          <a:bodyPr vert="horz" lIns="91440" tIns="45720" rIns="91440" bIns="45720" rtlCol="0" anchor="ctr"/>
          <a:lstStyle>
            <a:lvl1pPr algn="r">
              <a:defRPr sz="3969">
                <a:solidFill>
                  <a:schemeClr val="tx1">
                    <a:tint val="75000"/>
                  </a:schemeClr>
                </a:solidFill>
              </a:defRPr>
            </a:lvl1pPr>
          </a:lstStyle>
          <a:p>
            <a:fld id="{97C17CA6-E904-4148-AFF5-9F661244CA02}" type="slidenum">
              <a:rPr lang="de-DE" smtClean="0"/>
              <a:t>‹Nr.›</a:t>
            </a:fld>
            <a:endParaRPr lang="de-DE"/>
          </a:p>
        </p:txBody>
      </p:sp>
    </p:spTree>
    <p:extLst>
      <p:ext uri="{BB962C8B-B14F-4D97-AF65-F5344CB8AC3E}">
        <p14:creationId xmlns:p14="http://schemas.microsoft.com/office/powerpoint/2010/main" val="1415741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60"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15" indent="-756015" algn="l" defTabSz="3024060"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45" indent="-756015" algn="l" defTabSz="3024060"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76" indent="-756015" algn="l" defTabSz="3024060"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106" indent="-756015" algn="l" defTabSz="3024060"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137" indent="-756015" algn="l" defTabSz="3024060"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168" indent="-756015" algn="l" defTabSz="3024060"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199" indent="-756015" algn="l" defTabSz="3024060"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229" indent="-756015" algn="l" defTabSz="3024060"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259" indent="-756015" algn="l" defTabSz="3024060"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60" rtl="0" eaLnBrk="1" latinLnBrk="0" hangingPunct="1">
        <a:defRPr sz="5953" kern="1200">
          <a:solidFill>
            <a:schemeClr val="tx1"/>
          </a:solidFill>
          <a:latin typeface="+mn-lt"/>
          <a:ea typeface="+mn-ea"/>
          <a:cs typeface="+mn-cs"/>
        </a:defRPr>
      </a:lvl1pPr>
      <a:lvl2pPr marL="1512030" algn="l" defTabSz="3024060" rtl="0" eaLnBrk="1" latinLnBrk="0" hangingPunct="1">
        <a:defRPr sz="5953" kern="1200">
          <a:solidFill>
            <a:schemeClr val="tx1"/>
          </a:solidFill>
          <a:latin typeface="+mn-lt"/>
          <a:ea typeface="+mn-ea"/>
          <a:cs typeface="+mn-cs"/>
        </a:defRPr>
      </a:lvl2pPr>
      <a:lvl3pPr marL="3024060" algn="l" defTabSz="3024060" rtl="0" eaLnBrk="1" latinLnBrk="0" hangingPunct="1">
        <a:defRPr sz="5953" kern="1200">
          <a:solidFill>
            <a:schemeClr val="tx1"/>
          </a:solidFill>
          <a:latin typeface="+mn-lt"/>
          <a:ea typeface="+mn-ea"/>
          <a:cs typeface="+mn-cs"/>
        </a:defRPr>
      </a:lvl3pPr>
      <a:lvl4pPr marL="4536091" algn="l" defTabSz="3024060" rtl="0" eaLnBrk="1" latinLnBrk="0" hangingPunct="1">
        <a:defRPr sz="5953" kern="1200">
          <a:solidFill>
            <a:schemeClr val="tx1"/>
          </a:solidFill>
          <a:latin typeface="+mn-lt"/>
          <a:ea typeface="+mn-ea"/>
          <a:cs typeface="+mn-cs"/>
        </a:defRPr>
      </a:lvl4pPr>
      <a:lvl5pPr marL="6048121" algn="l" defTabSz="3024060" rtl="0" eaLnBrk="1" latinLnBrk="0" hangingPunct="1">
        <a:defRPr sz="5953" kern="1200">
          <a:solidFill>
            <a:schemeClr val="tx1"/>
          </a:solidFill>
          <a:latin typeface="+mn-lt"/>
          <a:ea typeface="+mn-ea"/>
          <a:cs typeface="+mn-cs"/>
        </a:defRPr>
      </a:lvl5pPr>
      <a:lvl6pPr marL="7560153" algn="l" defTabSz="3024060" rtl="0" eaLnBrk="1" latinLnBrk="0" hangingPunct="1">
        <a:defRPr sz="5953" kern="1200">
          <a:solidFill>
            <a:schemeClr val="tx1"/>
          </a:solidFill>
          <a:latin typeface="+mn-lt"/>
          <a:ea typeface="+mn-ea"/>
          <a:cs typeface="+mn-cs"/>
        </a:defRPr>
      </a:lvl6pPr>
      <a:lvl7pPr marL="9072183" algn="l" defTabSz="3024060" rtl="0" eaLnBrk="1" latinLnBrk="0" hangingPunct="1">
        <a:defRPr sz="5953" kern="1200">
          <a:solidFill>
            <a:schemeClr val="tx1"/>
          </a:solidFill>
          <a:latin typeface="+mn-lt"/>
          <a:ea typeface="+mn-ea"/>
          <a:cs typeface="+mn-cs"/>
        </a:defRPr>
      </a:lvl7pPr>
      <a:lvl8pPr marL="10584214" algn="l" defTabSz="3024060" rtl="0" eaLnBrk="1" latinLnBrk="0" hangingPunct="1">
        <a:defRPr sz="5953" kern="1200">
          <a:solidFill>
            <a:schemeClr val="tx1"/>
          </a:solidFill>
          <a:latin typeface="+mn-lt"/>
          <a:ea typeface="+mn-ea"/>
          <a:cs typeface="+mn-cs"/>
        </a:defRPr>
      </a:lvl8pPr>
      <a:lvl9pPr marL="12096244" algn="l" defTabSz="3024060"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1007/978-3-658-29995-8_3" TargetMode="External"/><Relationship Id="rId13" Type="http://schemas.openxmlformats.org/officeDocument/2006/relationships/hyperlink" Target="https://doi.org/10.1055/a-1948-8785" TargetMode="External"/><Relationship Id="rId3" Type="http://schemas.openxmlformats.org/officeDocument/2006/relationships/chart" Target="../charts/chart1.xml"/><Relationship Id="rId7" Type="http://schemas.openxmlformats.org/officeDocument/2006/relationships/hyperlink" Target="https://doi.org/10.1524/9783486598551.143" TargetMode="External"/><Relationship Id="rId12" Type="http://schemas.openxmlformats.org/officeDocument/2006/relationships/hyperlink" Target="https://doi.org/10.1007/978-3-322-86782-7_2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54097/fcis.v2i2.4465" TargetMode="External"/><Relationship Id="rId11" Type="http://schemas.openxmlformats.org/officeDocument/2006/relationships/hyperlink" Target="http://arxiv.org/abs/2402.07909" TargetMode="External"/><Relationship Id="rId5" Type="http://schemas.openxmlformats.org/officeDocument/2006/relationships/hyperlink" Target="https://doi.org/10.1007/s42979-024-02714-7" TargetMode="External"/><Relationship Id="rId15" Type="http://schemas.openxmlformats.org/officeDocument/2006/relationships/image" Target="../media/image2.png"/><Relationship Id="rId10" Type="http://schemas.openxmlformats.org/officeDocument/2006/relationships/hyperlink" Target="https://doi.org/10.1007/978-3-540-37226-4" TargetMode="External"/><Relationship Id="rId4" Type="http://schemas.openxmlformats.org/officeDocument/2006/relationships/image" Target="../media/image1.png"/><Relationship Id="rId9" Type="http://schemas.openxmlformats.org/officeDocument/2006/relationships/hyperlink" Target="http://arxiv.org/abs/2310.09617" TargetMode="External"/><Relationship Id="rId14" Type="http://schemas.openxmlformats.org/officeDocument/2006/relationships/hyperlink" Target="https://github.com/SarahBauhofer/DashboardM1/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6BC58404-4591-4CDF-93C9-531320C883CD}"/>
              </a:ext>
            </a:extLst>
          </p:cNvPr>
          <p:cNvSpPr txBox="1"/>
          <p:nvPr/>
        </p:nvSpPr>
        <p:spPr>
          <a:xfrm>
            <a:off x="4147065" y="796352"/>
            <a:ext cx="26388592" cy="1569660"/>
          </a:xfrm>
          <a:prstGeom prst="rect">
            <a:avLst/>
          </a:prstGeom>
          <a:noFill/>
        </p:spPr>
        <p:txBody>
          <a:bodyPr wrap="square">
            <a:spAutoFit/>
          </a:bodyPr>
          <a:lstStyle/>
          <a:p>
            <a:pPr algn="ctr"/>
            <a:r>
              <a:rPr lang="de-DE" sz="4800" b="1" dirty="0">
                <a:latin typeface="Arial" panose="020B0604020202020204" pitchFamily="34" charset="0"/>
                <a:ea typeface="Calibri" panose="020F0502020204030204" pitchFamily="34" charset="0"/>
                <a:cs typeface="Arial" panose="020B0604020202020204" pitchFamily="34" charset="0"/>
              </a:rPr>
              <a:t>Hindernisse und Möglichkeiten bei der Erstellung eines interaktiven Dashboards mit </a:t>
            </a:r>
            <a:r>
              <a:rPr lang="de-DE" sz="4800" b="1" dirty="0" err="1">
                <a:latin typeface="Arial" panose="020B0604020202020204" pitchFamily="34" charset="0"/>
                <a:ea typeface="Calibri" panose="020F0502020204030204" pitchFamily="34" charset="0"/>
                <a:cs typeface="Arial" panose="020B0604020202020204" pitchFamily="34" charset="0"/>
              </a:rPr>
              <a:t>ChatGPT</a:t>
            </a:r>
            <a:r>
              <a:rPr lang="de-DE" sz="4800" b="1" dirty="0">
                <a:latin typeface="Arial" panose="020B0604020202020204" pitchFamily="34" charset="0"/>
                <a:ea typeface="Calibri" panose="020F0502020204030204" pitchFamily="34" charset="0"/>
                <a:cs typeface="Arial" panose="020B0604020202020204" pitchFamily="34" charset="0"/>
              </a:rPr>
              <a:t> 3.5 und über dessen Usability</a:t>
            </a:r>
            <a:endParaRPr lang="de-DE" sz="4800" b="1" dirty="0">
              <a:latin typeface="Arial" panose="020B0604020202020204" pitchFamily="34" charset="0"/>
              <a:cs typeface="Arial" panose="020B0604020202020204" pitchFamily="34" charset="0"/>
            </a:endParaRPr>
          </a:p>
        </p:txBody>
      </p:sp>
      <p:sp>
        <p:nvSpPr>
          <p:cNvPr id="7" name="Textfeld 6">
            <a:extLst>
              <a:ext uri="{FF2B5EF4-FFF2-40B4-BE49-F238E27FC236}">
                <a16:creationId xmlns:a16="http://schemas.microsoft.com/office/drawing/2014/main" id="{5B1AE6C8-5EB6-465A-824C-D7AAE823CA5E}"/>
              </a:ext>
            </a:extLst>
          </p:cNvPr>
          <p:cNvSpPr txBox="1"/>
          <p:nvPr/>
        </p:nvSpPr>
        <p:spPr>
          <a:xfrm>
            <a:off x="344067" y="3210900"/>
            <a:ext cx="29552154" cy="4232505"/>
          </a:xfrm>
          <a:prstGeom prst="rect">
            <a:avLst/>
          </a:prstGeom>
          <a:noFill/>
          <a:ln w="57150" cap="rnd" cmpd="sng">
            <a:solidFill>
              <a:srgbClr val="FF0000"/>
            </a:solidFill>
            <a:miter lim="800000"/>
          </a:ln>
        </p:spPr>
        <p:txBody>
          <a:bodyPr wrap="square">
            <a:spAutoFit/>
          </a:bodyPr>
          <a:lstStyle/>
          <a:p>
            <a:pPr algn="just">
              <a:lnSpc>
                <a:spcPct val="150000"/>
              </a:lnSpc>
              <a:spcAft>
                <a:spcPts val="800"/>
              </a:spcAft>
            </a:pPr>
            <a:r>
              <a:rPr lang="de-DE" sz="2800" b="1" dirty="0">
                <a:latin typeface="Arial" panose="020B0604020202020204" pitchFamily="34" charset="0"/>
                <a:ea typeface="Calibri" panose="020F0502020204030204" pitchFamily="34" charset="0"/>
                <a:cs typeface="Arial" panose="020B0604020202020204" pitchFamily="34" charset="0"/>
              </a:rPr>
              <a:t>Motivation der Forschung und Ziel des Projekts </a:t>
            </a:r>
          </a:p>
          <a:p>
            <a:pPr algn="just">
              <a:lnSpc>
                <a:spcPct val="150000"/>
              </a:lnSpc>
              <a:spcAft>
                <a:spcPts val="800"/>
              </a:spcAft>
            </a:pPr>
            <a:r>
              <a:rPr lang="de-DE" sz="2500" b="0" i="0" dirty="0">
                <a:solidFill>
                  <a:srgbClr val="0D0D0D"/>
                </a:solidFill>
                <a:effectLst/>
                <a:highlight>
                  <a:srgbClr val="FFFFFF"/>
                </a:highlight>
                <a:latin typeface="Arial" panose="020B0604020202020204" pitchFamily="34" charset="0"/>
                <a:cs typeface="Arial" panose="020B0604020202020204" pitchFamily="34" charset="0"/>
              </a:rPr>
              <a:t>Softwaregestützte Visualisierungssysteme veranschaulichen große Datensätze, um Nutzende bei der effektiven Ausführung von Aufgaben zu unterstützen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Munzner</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o. J.). Sie helfen auch dabei, zugrunde liegende Muster in umfangreichen Datenanalysen aufzudecken (Li et al., 2024). Angesichts der steigenden Beliebtheit von Sprachmodellen, wie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ChatGPT</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a:t>
            </a:r>
            <a:r>
              <a:rPr lang="de-DE" sz="2500" dirty="0">
                <a:solidFill>
                  <a:srgbClr val="0D0D0D"/>
                </a:solidFill>
                <a:highlight>
                  <a:srgbClr val="FFFFFF"/>
                </a:highlight>
                <a:latin typeface="Arial" panose="020B0604020202020204" pitchFamily="34" charset="0"/>
                <a:cs typeface="Arial" panose="020B0604020202020204" pitchFamily="34" charset="0"/>
              </a:rPr>
              <a:t> </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ist es wichtig zu verstehen, wie gut dieses Tool in der Lage ist, mit Visualisierungen und großen Datensätzen zu arbeiten (Kim et al., 2024). Solche Erkenntnisse sind entscheidend für die zukünftige Entwicklung und Anwendung dieser Technologien in verschiedenen Domänen. Das Ziel dieses Projekts war es daher, zu erforschen, inwiefern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ChatGPT</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3.5 zur Erstellung von Visualisierungen und der Verarbeitung großer Datensätze eingesetzt werden kann. Hierfür wurde Ein domänenspezifisches Dashboard mit Hilfe von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ChatGPT</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3.5 erstellt, wobei die Möglichkeiten und Hindernisse dieses Prozesses dokumentiert wurden. Ein weiterer Schwerpunkt war die Bewertung der Nutzbarkeit des Dashboards durch einen Usability-Test, um den tatsächlichen Nutzen für potentielle Personen dieser Domäne zu ermitteln.</a:t>
            </a:r>
            <a:endParaRPr lang="de-DE" sz="2500" dirty="0">
              <a:latin typeface="Arial" panose="020B0604020202020204" pitchFamily="34" charset="0"/>
              <a:ea typeface="Calibri" panose="020F0502020204030204" pitchFamily="34" charset="0"/>
              <a:cs typeface="Arial" panose="020B0604020202020204" pitchFamily="34" charset="0"/>
            </a:endParaRPr>
          </a:p>
        </p:txBody>
      </p:sp>
      <p:sp>
        <p:nvSpPr>
          <p:cNvPr id="9" name="Textfeld 8">
            <a:extLst>
              <a:ext uri="{FF2B5EF4-FFF2-40B4-BE49-F238E27FC236}">
                <a16:creationId xmlns:a16="http://schemas.microsoft.com/office/drawing/2014/main" id="{5261DEA4-5177-4A3E-9DB0-38D0921AEBB2}"/>
              </a:ext>
            </a:extLst>
          </p:cNvPr>
          <p:cNvSpPr txBox="1"/>
          <p:nvPr/>
        </p:nvSpPr>
        <p:spPr>
          <a:xfrm>
            <a:off x="12365668" y="2534444"/>
            <a:ext cx="15385310" cy="579370"/>
          </a:xfrm>
          <a:prstGeom prst="rect">
            <a:avLst/>
          </a:prstGeom>
          <a:noFill/>
        </p:spPr>
        <p:txBody>
          <a:bodyPr wrap="square">
            <a:spAutoFit/>
          </a:bodyPr>
          <a:lstStyle/>
          <a:p>
            <a:pPr algn="r">
              <a:lnSpc>
                <a:spcPct val="107000"/>
              </a:lnSpc>
              <a:spcAft>
                <a:spcPts val="800"/>
              </a:spcAft>
            </a:pPr>
            <a:r>
              <a:rPr lang="de-DE" sz="3200" dirty="0">
                <a:latin typeface="Arial" panose="020B0604020202020204" pitchFamily="34" charset="0"/>
                <a:ea typeface="Calibri" panose="020F0502020204030204" pitchFamily="34" charset="0"/>
                <a:cs typeface="Arial" panose="020B0604020202020204" pitchFamily="34" charset="0"/>
              </a:rPr>
              <a:t>Sarah Bauhofer/ sarah.bauhofer@stud.ph-weingarten.de</a:t>
            </a:r>
          </a:p>
        </p:txBody>
      </p:sp>
      <p:sp>
        <p:nvSpPr>
          <p:cNvPr id="12" name="Textfeld 11">
            <a:extLst>
              <a:ext uri="{FF2B5EF4-FFF2-40B4-BE49-F238E27FC236}">
                <a16:creationId xmlns:a16="http://schemas.microsoft.com/office/drawing/2014/main" id="{3F876887-5D61-4D6B-AB8E-37CA88044A87}"/>
              </a:ext>
            </a:extLst>
          </p:cNvPr>
          <p:cNvSpPr txBox="1"/>
          <p:nvPr/>
        </p:nvSpPr>
        <p:spPr>
          <a:xfrm>
            <a:off x="344065" y="12365136"/>
            <a:ext cx="13805337" cy="9900724"/>
          </a:xfrm>
          <a:prstGeom prst="rect">
            <a:avLst/>
          </a:prstGeom>
          <a:noFill/>
          <a:ln w="57150">
            <a:solidFill>
              <a:srgbClr val="FF0000"/>
            </a:solidFill>
            <a:extLst>
              <a:ext uri="{C807C97D-BFC1-408E-A445-0C87EB9F89A2}">
                <ask:lineSketchStyleProps xmlns:ask="http://schemas.microsoft.com/office/drawing/2018/sketchyshapes">
                  <ask:type>
                    <ask:lineSketchNone/>
                  </ask:type>
                </ask:lineSketchStyleProps>
              </a:ext>
            </a:extLst>
          </a:ln>
          <a:effectLst>
            <a:softEdge rad="0"/>
          </a:effectLst>
        </p:spPr>
        <p:txBody>
          <a:bodyPr wrap="square">
            <a:spAutoFit/>
          </a:bodyPr>
          <a:lstStyle/>
          <a:p>
            <a:pPr algn="just">
              <a:lnSpc>
                <a:spcPct val="150000"/>
              </a:lnSpc>
            </a:pPr>
            <a:r>
              <a:rPr lang="de-DE" sz="2800" b="1" i="0" dirty="0">
                <a:solidFill>
                  <a:srgbClr val="0D0D0D"/>
                </a:solidFill>
                <a:effectLst/>
                <a:highlight>
                  <a:srgbClr val="FFFFFF"/>
                </a:highlight>
                <a:latin typeface="Arial" panose="020B0604020202020204" pitchFamily="34" charset="0"/>
                <a:cs typeface="Arial" panose="020B0604020202020204" pitchFamily="34" charset="0"/>
              </a:rPr>
              <a:t>Methode</a:t>
            </a:r>
            <a:r>
              <a:rPr lang="de-DE" sz="2800" b="1" dirty="0">
                <a:solidFill>
                  <a:srgbClr val="0D0D0D"/>
                </a:solidFill>
                <a:highlight>
                  <a:srgbClr val="FFFFFF"/>
                </a:highlight>
                <a:latin typeface="Arial" panose="020B0604020202020204" pitchFamily="34" charset="0"/>
                <a:cs typeface="Arial" panose="020B0604020202020204" pitchFamily="34" charset="0"/>
              </a:rPr>
              <a:t> </a:t>
            </a:r>
            <a:r>
              <a:rPr lang="de-DE" sz="2800" b="1" i="0" dirty="0">
                <a:solidFill>
                  <a:srgbClr val="0D0D0D"/>
                </a:solidFill>
                <a:effectLst/>
                <a:highlight>
                  <a:srgbClr val="FFFFFF"/>
                </a:highlight>
                <a:latin typeface="Arial" panose="020B0604020202020204" pitchFamily="34" charset="0"/>
                <a:cs typeface="Arial" panose="020B0604020202020204" pitchFamily="34" charset="0"/>
              </a:rPr>
              <a:t>Dashboard-Erstellung</a:t>
            </a:r>
          </a:p>
          <a:p>
            <a:pPr algn="just">
              <a:lnSpc>
                <a:spcPct val="150000"/>
              </a:lnSpc>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Vorgehen und Durchführung</a:t>
            </a:r>
          </a:p>
          <a:p>
            <a:pPr marL="342900" indent="-342900" algn="just">
              <a:lnSpc>
                <a:spcPct val="150000"/>
              </a:lnSpc>
              <a:buFont typeface="Arial" panose="020B0604020202020204" pitchFamily="34" charset="0"/>
              <a:buChar char="•"/>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Technische Anwendungen:</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RStudio</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ChatGPT</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3.5, GitHub.</a:t>
            </a:r>
          </a:p>
          <a:p>
            <a:pPr marL="342900" indent="-342900" algn="just">
              <a:lnSpc>
                <a:spcPct val="150000"/>
              </a:lnSpc>
              <a:buFont typeface="Arial" panose="020B0604020202020204" pitchFamily="34" charset="0"/>
              <a:buChar char="•"/>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Datensatz:</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Studentsperformance</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(1000 Studierende, diverse Einflussfaktoren).</a:t>
            </a:r>
          </a:p>
          <a:p>
            <a:pPr marL="342900" indent="-342900" algn="just">
              <a:lnSpc>
                <a:spcPct val="150000"/>
              </a:lnSpc>
              <a:buFont typeface="Arial" panose="020B0604020202020204" pitchFamily="34" charset="0"/>
              <a:buChar char="•"/>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Datenanalyse:</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Reinigung und Anpassung des Datensatzes, Ausschluss nicht relevanter Faktoren.</a:t>
            </a:r>
          </a:p>
          <a:p>
            <a:pPr marL="342900" indent="-342900" algn="just">
              <a:lnSpc>
                <a:spcPct val="150000"/>
              </a:lnSpc>
              <a:buFont typeface="Arial" panose="020B0604020202020204" pitchFamily="34" charset="0"/>
              <a:buChar char="•"/>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Erstellung des Dashboards:</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csv</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konvertiert und in R hochgeladen, </a:t>
            </a:r>
            <a:r>
              <a:rPr lang="de-DE" sz="2500" dirty="0" err="1">
                <a:solidFill>
                  <a:srgbClr val="0D0D0D"/>
                </a:solidFill>
                <a:highlight>
                  <a:srgbClr val="FFFFFF"/>
                </a:highlight>
                <a:latin typeface="Arial" panose="020B0604020202020204" pitchFamily="34" charset="0"/>
                <a:cs typeface="Arial" panose="020B0604020202020204" pitchFamily="34" charset="0"/>
              </a:rPr>
              <a:t>S</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hinyApp</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Projekt erstellt, GitHub Repository eingerichtet.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ChatGPT</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3.5 unterstützte bei der Visualisierung und Anpassung von Codes.</a:t>
            </a:r>
            <a:endParaRPr lang="de-DE" sz="2800" b="1" i="0" dirty="0">
              <a:solidFill>
                <a:srgbClr val="0D0D0D"/>
              </a:solidFill>
              <a:effectLst/>
              <a:highlight>
                <a:srgbClr val="FFFFFF"/>
              </a:highligh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Leitfragen:</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„Was“, „warum“ und „wie“ visualisiert werden soll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Munzner</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o. J.).</a:t>
            </a:r>
          </a:p>
          <a:p>
            <a:pPr marL="342900" indent="-342900" algn="just">
              <a:lnSpc>
                <a:spcPct val="150000"/>
              </a:lnSpc>
              <a:buFont typeface="Arial" panose="020B0604020202020204" pitchFamily="34" charset="0"/>
              <a:buChar char="•"/>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Wahl der Visualisierungen:</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Basierend auf Datensatz, Szenario und Interpretierbarkeit (Jacobs &amp; Hensel-Börner, 2020).</a:t>
            </a:r>
          </a:p>
          <a:p>
            <a:pPr marL="342900" indent="-342900" algn="just">
              <a:lnSpc>
                <a:spcPct val="150000"/>
              </a:lnSpc>
              <a:buFont typeface="Arial" panose="020B0604020202020204" pitchFamily="34" charset="0"/>
              <a:buChar char="•"/>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Designprinzipien:</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Effektivität und Effizienz (Jacobs &amp; Hensel-Börner, 2020).</a:t>
            </a:r>
          </a:p>
          <a:p>
            <a:pPr marL="342900" indent="-342900" algn="just">
              <a:lnSpc>
                <a:spcPct val="150000"/>
              </a:lnSpc>
              <a:buFont typeface="Arial" panose="020B0604020202020204" pitchFamily="34" charset="0"/>
              <a:buChar char="•"/>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Auswahl des Szenarios:</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Anhand des Datensatzes.</a:t>
            </a:r>
          </a:p>
          <a:p>
            <a:pPr marL="342900" indent="-342900" algn="just">
              <a:lnSpc>
                <a:spcPct val="150000"/>
              </a:lnSpc>
              <a:buFont typeface="Arial" panose="020B0604020202020204" pitchFamily="34" charset="0"/>
              <a:buChar char="•"/>
            </a:pPr>
            <a:r>
              <a:rPr lang="de-DE" sz="2500" b="1" i="0" dirty="0">
                <a:solidFill>
                  <a:srgbClr val="0D0D0D"/>
                </a:solidFill>
                <a:effectLst/>
                <a:highlight>
                  <a:srgbClr val="FFFFFF"/>
                </a:highlight>
                <a:latin typeface="Arial" panose="020B0604020202020204" pitchFamily="34" charset="0"/>
                <a:cs typeface="Arial" panose="020B0604020202020204" pitchFamily="34" charset="0"/>
              </a:rPr>
              <a:t>Visualisierungen:</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Basierend auf Teilszenarien.</a:t>
            </a:r>
          </a:p>
          <a:p>
            <a:pPr marL="342900" indent="-342900" algn="just">
              <a:lnSpc>
                <a:spcPct val="150000"/>
              </a:lnSpc>
              <a:buFont typeface="Arial" panose="020B0604020202020204" pitchFamily="34" charset="0"/>
              <a:buChar char="•"/>
            </a:pPr>
            <a:r>
              <a:rPr lang="de-DE" sz="2500" b="1" dirty="0">
                <a:solidFill>
                  <a:srgbClr val="0D0D0D"/>
                </a:solidFill>
                <a:highlight>
                  <a:srgbClr val="FFFFFF"/>
                </a:highlight>
                <a:latin typeface="Arial" panose="020B0604020202020204" pitchFamily="34" charset="0"/>
                <a:cs typeface="Arial" panose="020B0604020202020204" pitchFamily="34" charset="0"/>
              </a:rPr>
              <a:t>Interaktionen: </a:t>
            </a:r>
            <a:r>
              <a:rPr lang="de-DE" sz="2500" dirty="0" err="1">
                <a:solidFill>
                  <a:srgbClr val="0D0D0D"/>
                </a:solidFill>
                <a:highlight>
                  <a:srgbClr val="FFFFFF"/>
                </a:highlight>
                <a:latin typeface="Arial" panose="020B0604020202020204" pitchFamily="34" charset="0"/>
                <a:cs typeface="Arial" panose="020B0604020202020204" pitchFamily="34" charset="0"/>
              </a:rPr>
              <a:t>Shneiderman´s</a:t>
            </a:r>
            <a:r>
              <a:rPr lang="de-DE" sz="2500" dirty="0">
                <a:solidFill>
                  <a:srgbClr val="0D0D0D"/>
                </a:solidFill>
                <a:highlight>
                  <a:srgbClr val="FFFFFF"/>
                </a:highlight>
                <a:latin typeface="Arial" panose="020B0604020202020204" pitchFamily="34" charset="0"/>
                <a:cs typeface="Arial" panose="020B0604020202020204" pitchFamily="34" charset="0"/>
              </a:rPr>
              <a:t> Mantra: </a:t>
            </a:r>
            <a:r>
              <a:rPr lang="de-DE" sz="2500" dirty="0" err="1">
                <a:solidFill>
                  <a:srgbClr val="0D0D0D"/>
                </a:solidFill>
                <a:highlight>
                  <a:srgbClr val="FFFFFF"/>
                </a:highlight>
                <a:latin typeface="Arial" panose="020B0604020202020204" pitchFamily="34" charset="0"/>
                <a:cs typeface="Arial" panose="020B0604020202020204" pitchFamily="34" charset="0"/>
              </a:rPr>
              <a:t>Overview</a:t>
            </a:r>
            <a:r>
              <a:rPr lang="de-DE" sz="2500" dirty="0">
                <a:solidFill>
                  <a:srgbClr val="0D0D0D"/>
                </a:solidFill>
                <a:highlight>
                  <a:srgbClr val="FFFFFF"/>
                </a:highlight>
                <a:latin typeface="Arial" panose="020B0604020202020204" pitchFamily="34" charset="0"/>
                <a:cs typeface="Arial" panose="020B0604020202020204" pitchFamily="34" charset="0"/>
              </a:rPr>
              <a:t> </a:t>
            </a:r>
            <a:r>
              <a:rPr lang="de-DE" sz="2500" dirty="0" err="1">
                <a:solidFill>
                  <a:srgbClr val="0D0D0D"/>
                </a:solidFill>
                <a:highlight>
                  <a:srgbClr val="FFFFFF"/>
                </a:highlight>
                <a:latin typeface="Arial" panose="020B0604020202020204" pitchFamily="34" charset="0"/>
                <a:cs typeface="Arial" panose="020B0604020202020204" pitchFamily="34" charset="0"/>
              </a:rPr>
              <a:t>first</a:t>
            </a:r>
            <a:r>
              <a:rPr lang="de-DE" sz="2500" dirty="0">
                <a:solidFill>
                  <a:srgbClr val="0D0D0D"/>
                </a:solidFill>
                <a:highlight>
                  <a:srgbClr val="FFFFFF"/>
                </a:highlight>
                <a:latin typeface="Arial" panose="020B0604020202020204" pitchFamily="34" charset="0"/>
                <a:cs typeface="Arial" panose="020B0604020202020204" pitchFamily="34" charset="0"/>
              </a:rPr>
              <a:t>, zoom and </a:t>
            </a:r>
            <a:r>
              <a:rPr lang="de-DE" sz="2500" dirty="0" err="1">
                <a:solidFill>
                  <a:srgbClr val="0D0D0D"/>
                </a:solidFill>
                <a:highlight>
                  <a:srgbClr val="FFFFFF"/>
                </a:highlight>
                <a:latin typeface="Arial" panose="020B0604020202020204" pitchFamily="34" charset="0"/>
                <a:cs typeface="Arial" panose="020B0604020202020204" pitchFamily="34" charset="0"/>
              </a:rPr>
              <a:t>filter</a:t>
            </a:r>
            <a:r>
              <a:rPr lang="de-DE" sz="2500" dirty="0">
                <a:solidFill>
                  <a:srgbClr val="0D0D0D"/>
                </a:solidFill>
                <a:highlight>
                  <a:srgbClr val="FFFFFF"/>
                </a:highlight>
                <a:latin typeface="Arial" panose="020B0604020202020204" pitchFamily="34" charset="0"/>
                <a:cs typeface="Arial" panose="020B0604020202020204" pitchFamily="34" charset="0"/>
              </a:rPr>
              <a:t>, </a:t>
            </a:r>
            <a:r>
              <a:rPr lang="de-DE" sz="2500" dirty="0" err="1">
                <a:solidFill>
                  <a:srgbClr val="0D0D0D"/>
                </a:solidFill>
                <a:highlight>
                  <a:srgbClr val="FFFFFF"/>
                </a:highlight>
                <a:latin typeface="Arial" panose="020B0604020202020204" pitchFamily="34" charset="0"/>
                <a:cs typeface="Arial" panose="020B0604020202020204" pitchFamily="34" charset="0"/>
              </a:rPr>
              <a:t>details</a:t>
            </a:r>
            <a:r>
              <a:rPr lang="de-DE" sz="2500" dirty="0">
                <a:solidFill>
                  <a:srgbClr val="0D0D0D"/>
                </a:solidFill>
                <a:highlight>
                  <a:srgbClr val="FFFFFF"/>
                </a:highlight>
                <a:latin typeface="Arial" panose="020B0604020202020204" pitchFamily="34" charset="0"/>
                <a:cs typeface="Arial" panose="020B0604020202020204" pitchFamily="34" charset="0"/>
              </a:rPr>
              <a:t> on </a:t>
            </a:r>
            <a:r>
              <a:rPr lang="de-DE" sz="2500" dirty="0" err="1">
                <a:solidFill>
                  <a:srgbClr val="0D0D0D"/>
                </a:solidFill>
                <a:highlight>
                  <a:srgbClr val="FFFFFF"/>
                </a:highlight>
                <a:latin typeface="Arial" panose="020B0604020202020204" pitchFamily="34" charset="0"/>
                <a:cs typeface="Arial" panose="020B0604020202020204" pitchFamily="34" charset="0"/>
              </a:rPr>
              <a:t>demand</a:t>
            </a:r>
            <a:r>
              <a:rPr lang="de-DE" sz="2500" dirty="0">
                <a:solidFill>
                  <a:srgbClr val="0D0D0D"/>
                </a:solidFill>
                <a:highlight>
                  <a:srgbClr val="FFFFFF"/>
                </a:highlight>
                <a:latin typeface="Arial" panose="020B0604020202020204" pitchFamily="34" charset="0"/>
                <a:cs typeface="Arial" panose="020B0604020202020204" pitchFamily="34" charset="0"/>
              </a:rPr>
              <a:t> (1996).</a:t>
            </a:r>
          </a:p>
        </p:txBody>
      </p:sp>
      <p:sp>
        <p:nvSpPr>
          <p:cNvPr id="3" name="Textfeld 2">
            <a:extLst>
              <a:ext uri="{FF2B5EF4-FFF2-40B4-BE49-F238E27FC236}">
                <a16:creationId xmlns:a16="http://schemas.microsoft.com/office/drawing/2014/main" id="{237EFA71-55D0-7CF2-7B8D-27036CB414C8}"/>
              </a:ext>
            </a:extLst>
          </p:cNvPr>
          <p:cNvSpPr txBox="1"/>
          <p:nvPr/>
        </p:nvSpPr>
        <p:spPr>
          <a:xfrm>
            <a:off x="14565085" y="7887669"/>
            <a:ext cx="15331135" cy="17099394"/>
          </a:xfrm>
          <a:prstGeom prst="rect">
            <a:avLst/>
          </a:prstGeom>
          <a:noFill/>
          <a:ln w="57150">
            <a:solidFill>
              <a:srgbClr val="FF0000"/>
            </a:solidFill>
            <a:extLst>
              <a:ext uri="{C807C97D-BFC1-408E-A445-0C87EB9F89A2}">
                <ask:lineSketchStyleProps xmlns:ask="http://schemas.microsoft.com/office/drawing/2018/sketchyshapes">
                  <ask:type>
                    <ask:lineSketchNone/>
                  </ask:type>
                </ask:lineSketchStyleProps>
              </a:ext>
            </a:extLst>
          </a:ln>
          <a:effectLst>
            <a:softEdge rad="0"/>
          </a:effectLst>
        </p:spPr>
        <p:txBody>
          <a:bodyPr wrap="square">
            <a:noAutofit/>
          </a:bodyPr>
          <a:lstStyle>
            <a:defPPr>
              <a:defRPr lang="en-US"/>
            </a:defPPr>
            <a:lvl1pPr algn="just">
              <a:lnSpc>
                <a:spcPct val="150000"/>
              </a:lnSpc>
              <a:spcAft>
                <a:spcPts val="800"/>
              </a:spcAft>
              <a:defRPr sz="2800" b="1">
                <a:latin typeface="Arial" panose="020B0604020202020204" pitchFamily="34" charset="0"/>
                <a:ea typeface="Calibri" panose="020F0502020204030204" pitchFamily="34" charset="0"/>
                <a:cs typeface="Arial" panose="020B0604020202020204" pitchFamily="34" charset="0"/>
              </a:defRPr>
            </a:lvl1pPr>
          </a:lstStyle>
          <a:p>
            <a:r>
              <a:rPr lang="de-DE" dirty="0">
                <a:solidFill>
                  <a:srgbClr val="0D0D0D"/>
                </a:solidFill>
                <a:highlight>
                  <a:srgbClr val="FFFFFF"/>
                </a:highlight>
              </a:rPr>
              <a:t>Methode Usability Test </a:t>
            </a:r>
          </a:p>
          <a:p>
            <a:pPr marL="457200" indent="-457200">
              <a:buFont typeface="Arial" panose="020B0604020202020204" pitchFamily="34" charset="0"/>
              <a:buChar char="•"/>
            </a:pPr>
            <a:r>
              <a:rPr lang="de-DE" sz="2500" b="1" i="0" dirty="0">
                <a:solidFill>
                  <a:srgbClr val="0D0D0D"/>
                </a:solidFill>
                <a:effectLst/>
                <a:highlight>
                  <a:srgbClr val="FFFFFF"/>
                </a:highlight>
              </a:rPr>
              <a:t>Stichprobe:</a:t>
            </a:r>
            <a:r>
              <a:rPr lang="de-DE" sz="2500" b="0" i="0" dirty="0">
                <a:solidFill>
                  <a:srgbClr val="0D0D0D"/>
                </a:solidFill>
                <a:effectLst/>
                <a:highlight>
                  <a:srgbClr val="FFFFFF"/>
                </a:highlight>
              </a:rPr>
              <a:t> Da die Durchführung in einem Büro stattfand, wurden Personen aus näherer Umgebung rekrutiert (N = 10).</a:t>
            </a:r>
          </a:p>
          <a:p>
            <a:pPr marL="457200" indent="-457200">
              <a:buFont typeface="Arial" panose="020B0604020202020204" pitchFamily="34" charset="0"/>
              <a:buChar char="•"/>
            </a:pPr>
            <a:r>
              <a:rPr lang="de-DE" sz="2500" b="1" i="0" dirty="0">
                <a:solidFill>
                  <a:srgbClr val="0D0D0D"/>
                </a:solidFill>
                <a:effectLst/>
                <a:highlight>
                  <a:srgbClr val="FFFFFF"/>
                </a:highlight>
              </a:rPr>
              <a:t>Befragungszeitraum:</a:t>
            </a:r>
            <a:r>
              <a:rPr lang="de-DE" sz="2500" b="0" i="0" dirty="0">
                <a:solidFill>
                  <a:srgbClr val="0D0D0D"/>
                </a:solidFill>
                <a:effectLst/>
                <a:highlight>
                  <a:srgbClr val="FFFFFF"/>
                </a:highlight>
              </a:rPr>
              <a:t> April 2024.</a:t>
            </a:r>
          </a:p>
          <a:p>
            <a:pPr marL="457200" indent="-457200">
              <a:buFont typeface="Arial" panose="020B0604020202020204" pitchFamily="34" charset="0"/>
              <a:buChar char="•"/>
            </a:pPr>
            <a:r>
              <a:rPr lang="de-DE" sz="2500" b="1" i="0" dirty="0">
                <a:solidFill>
                  <a:srgbClr val="0D0D0D"/>
                </a:solidFill>
                <a:effectLst/>
                <a:highlight>
                  <a:srgbClr val="FFFFFF"/>
                </a:highlight>
              </a:rPr>
              <a:t>Demographie:</a:t>
            </a:r>
            <a:r>
              <a:rPr lang="de-DE" sz="2500" b="0" i="0" dirty="0">
                <a:solidFill>
                  <a:srgbClr val="0D0D0D"/>
                </a:solidFill>
                <a:effectLst/>
                <a:highlight>
                  <a:srgbClr val="FFFFFF"/>
                </a:highlight>
              </a:rPr>
              <a:t> 80% der Befragten waren männlich. Das Alter betrug zwischen 19 und 26 Jahren.</a:t>
            </a:r>
          </a:p>
          <a:p>
            <a:pPr marL="457200" indent="-457200">
              <a:buFont typeface="Arial" panose="020B0604020202020204" pitchFamily="34" charset="0"/>
              <a:buChar char="•"/>
            </a:pPr>
            <a:r>
              <a:rPr lang="de-DE" sz="2500" b="1" i="0" dirty="0">
                <a:solidFill>
                  <a:srgbClr val="0D0D0D"/>
                </a:solidFill>
                <a:effectLst/>
                <a:highlight>
                  <a:srgbClr val="FFFFFF"/>
                </a:highlight>
              </a:rPr>
              <a:t>Messinstrument:</a:t>
            </a:r>
            <a:r>
              <a:rPr lang="de-DE" sz="2500" b="0" dirty="0">
                <a:solidFill>
                  <a:srgbClr val="0D0D0D"/>
                </a:solidFill>
                <a:highlight>
                  <a:srgbClr val="FFFFFF"/>
                </a:highlight>
              </a:rPr>
              <a:t> </a:t>
            </a:r>
            <a:r>
              <a:rPr lang="de-DE" sz="2500" b="0" i="0" dirty="0">
                <a:solidFill>
                  <a:srgbClr val="0D0D0D"/>
                </a:solidFill>
                <a:effectLst/>
                <a:highlight>
                  <a:srgbClr val="FFFFFF"/>
                </a:highlight>
              </a:rPr>
              <a:t>ISONORM 9241/10 Fragebogen. </a:t>
            </a:r>
          </a:p>
          <a:p>
            <a:pPr marL="457200" indent="-457200">
              <a:buFont typeface="Arial" panose="020B0604020202020204" pitchFamily="34" charset="0"/>
              <a:buChar char="•"/>
            </a:pPr>
            <a:r>
              <a:rPr lang="de-DE" sz="2500" b="1" i="0" dirty="0">
                <a:solidFill>
                  <a:srgbClr val="0D0D0D"/>
                </a:solidFill>
                <a:effectLst/>
                <a:highlight>
                  <a:srgbClr val="FFFFFF"/>
                </a:highlight>
              </a:rPr>
              <a:t>Grundprinzipien und Items:</a:t>
            </a:r>
            <a:r>
              <a:rPr lang="de-DE" sz="2500" b="0" i="0" dirty="0">
                <a:solidFill>
                  <a:srgbClr val="0D0D0D"/>
                </a:solidFill>
                <a:effectLst/>
                <a:highlight>
                  <a:srgbClr val="FFFFFF"/>
                </a:highlight>
              </a:rPr>
              <a:t> Untersucht wurden sechs Grundprinzipien mit 26 Items, die auf einer siebenstufigen Skala von sehr negativ ("-3") bis sehr positiv ("+3") bewertet wurden.</a:t>
            </a:r>
          </a:p>
          <a:p>
            <a:r>
              <a:rPr lang="de-DE" sz="2600" b="1" i="0" dirty="0">
                <a:solidFill>
                  <a:srgbClr val="0D0D0D"/>
                </a:solidFill>
                <a:effectLst/>
                <a:highlight>
                  <a:srgbClr val="FFFFFF"/>
                </a:highlight>
              </a:rPr>
              <a:t>Durchführung</a:t>
            </a:r>
            <a:endParaRPr lang="de-DE" sz="2600" b="0" i="0" dirty="0">
              <a:solidFill>
                <a:srgbClr val="0D0D0D"/>
              </a:solidFill>
              <a:effectLst/>
              <a:highlight>
                <a:srgbClr val="FFFFFF"/>
              </a:highlight>
            </a:endParaRPr>
          </a:p>
          <a:p>
            <a:pPr marL="457200" indent="-457200">
              <a:buFont typeface="Arial" panose="020B0604020202020204" pitchFamily="34" charset="0"/>
              <a:buChar char="•"/>
            </a:pPr>
            <a:r>
              <a:rPr lang="de-DE" sz="2500" b="0" dirty="0">
                <a:solidFill>
                  <a:srgbClr val="0D0D0D"/>
                </a:solidFill>
                <a:highlight>
                  <a:srgbClr val="FFFFFF"/>
                </a:highlight>
              </a:rPr>
              <a:t>Bearbeitung</a:t>
            </a:r>
            <a:r>
              <a:rPr lang="de-DE" sz="2500" b="0" i="0" dirty="0">
                <a:solidFill>
                  <a:srgbClr val="0D0D0D"/>
                </a:solidFill>
                <a:effectLst/>
                <a:highlight>
                  <a:srgbClr val="FFFFFF"/>
                </a:highlight>
              </a:rPr>
              <a:t> der Aufgaben (Szenarien) am Dashboard und anschließende Befragung (durchschnittlich 20 Minuten).</a:t>
            </a:r>
          </a:p>
          <a:p>
            <a:r>
              <a:rPr lang="de-DE" sz="2600" dirty="0">
                <a:solidFill>
                  <a:srgbClr val="0D0D0D"/>
                </a:solidFill>
                <a:highlight>
                  <a:srgbClr val="FFFFFF"/>
                </a:highlight>
              </a:rPr>
              <a:t>Ergebnisse</a:t>
            </a:r>
          </a:p>
          <a:p>
            <a:endParaRPr lang="de-DE" sz="2500" b="0" i="0" dirty="0">
              <a:solidFill>
                <a:srgbClr val="0D0D0D"/>
              </a:solidFill>
              <a:effectLst/>
              <a:highlight>
                <a:srgbClr val="FFFFFF"/>
              </a:highlight>
            </a:endParaRPr>
          </a:p>
          <a:p>
            <a:endParaRPr lang="de-DE" sz="2500" b="0" i="0" dirty="0">
              <a:solidFill>
                <a:srgbClr val="0D0D0D"/>
              </a:solidFill>
              <a:effectLst/>
              <a:highlight>
                <a:srgbClr val="FFFFFF"/>
              </a:highlight>
            </a:endParaRPr>
          </a:p>
          <a:p>
            <a:endParaRPr lang="de-DE" sz="2500" b="0" i="0" dirty="0">
              <a:solidFill>
                <a:srgbClr val="0D0D0D"/>
              </a:solidFill>
              <a:effectLst/>
              <a:highlight>
                <a:srgbClr val="FFFFFF"/>
              </a:highlight>
            </a:endParaRPr>
          </a:p>
        </p:txBody>
      </p:sp>
      <p:graphicFrame>
        <p:nvGraphicFramePr>
          <p:cNvPr id="25" name="Diagramm 24">
            <a:extLst>
              <a:ext uri="{FF2B5EF4-FFF2-40B4-BE49-F238E27FC236}">
                <a16:creationId xmlns:a16="http://schemas.microsoft.com/office/drawing/2014/main" id="{FCC5C34A-8966-2633-E276-58B8F315C144}"/>
              </a:ext>
            </a:extLst>
          </p:cNvPr>
          <p:cNvGraphicFramePr/>
          <p:nvPr>
            <p:extLst>
              <p:ext uri="{D42A27DB-BD31-4B8C-83A1-F6EECF244321}">
                <p14:modId xmlns:p14="http://schemas.microsoft.com/office/powerpoint/2010/main" val="2360950082"/>
              </p:ext>
            </p:extLst>
          </p:nvPr>
        </p:nvGraphicFramePr>
        <p:xfrm>
          <a:off x="16567705" y="15861151"/>
          <a:ext cx="12543415" cy="837871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feld 1">
            <a:extLst>
              <a:ext uri="{FF2B5EF4-FFF2-40B4-BE49-F238E27FC236}">
                <a16:creationId xmlns:a16="http://schemas.microsoft.com/office/drawing/2014/main" id="{FA1A0915-5CCC-E317-89E5-C54B720D9186}"/>
              </a:ext>
            </a:extLst>
          </p:cNvPr>
          <p:cNvSpPr txBox="1"/>
          <p:nvPr/>
        </p:nvSpPr>
        <p:spPr>
          <a:xfrm>
            <a:off x="344065" y="7887669"/>
            <a:ext cx="13805337" cy="4232505"/>
          </a:xfrm>
          <a:prstGeom prst="rect">
            <a:avLst/>
          </a:prstGeom>
          <a:noFill/>
          <a:ln w="57150">
            <a:solidFill>
              <a:srgbClr val="FF0000"/>
            </a:solidFill>
            <a:extLst>
              <a:ext uri="{C807C97D-BFC1-408E-A445-0C87EB9F89A2}">
                <ask:lineSketchStyleProps xmlns:ask="http://schemas.microsoft.com/office/drawing/2018/sketchyshapes">
                  <ask:type>
                    <ask:lineSketchNone/>
                  </ask:type>
                </ask:lineSketchStyleProps>
              </a:ext>
            </a:extLst>
          </a:ln>
          <a:effectLst>
            <a:softEdge rad="0"/>
          </a:effectLst>
        </p:spPr>
        <p:txBody>
          <a:bodyPr wrap="square">
            <a:spAutoFit/>
          </a:bodyPr>
          <a:lstStyle/>
          <a:p>
            <a:pPr algn="just">
              <a:lnSpc>
                <a:spcPct val="150000"/>
              </a:lnSpc>
              <a:spcAft>
                <a:spcPts val="800"/>
              </a:spcAft>
            </a:pPr>
            <a:r>
              <a:rPr lang="de-DE" sz="2800" b="1" kern="0" dirty="0" err="1">
                <a:solidFill>
                  <a:srgbClr val="0D0D0D"/>
                </a:solidFill>
                <a:latin typeface="Arial" panose="020B0604020202020204" pitchFamily="34" charset="0"/>
                <a:ea typeface="Aptos" panose="020B0004020202020204" pitchFamily="34" charset="0"/>
                <a:cs typeface="Arial" panose="020B0604020202020204" pitchFamily="34" charset="0"/>
              </a:rPr>
              <a:t>Related</a:t>
            </a:r>
            <a:r>
              <a:rPr lang="de-DE" sz="2800" b="1" kern="0" dirty="0">
                <a:solidFill>
                  <a:srgbClr val="0D0D0D"/>
                </a:solidFill>
                <a:latin typeface="Arial" panose="020B0604020202020204" pitchFamily="34" charset="0"/>
                <a:ea typeface="Aptos" panose="020B0004020202020204" pitchFamily="34" charset="0"/>
                <a:cs typeface="Arial" panose="020B0604020202020204" pitchFamily="34" charset="0"/>
              </a:rPr>
              <a:t> </a:t>
            </a:r>
            <a:r>
              <a:rPr lang="de-DE" sz="2800" b="1" kern="0" dirty="0" err="1">
                <a:solidFill>
                  <a:srgbClr val="0D0D0D"/>
                </a:solidFill>
                <a:latin typeface="Arial" panose="020B0604020202020204" pitchFamily="34" charset="0"/>
                <a:ea typeface="Aptos" panose="020B0004020202020204" pitchFamily="34" charset="0"/>
                <a:cs typeface="Arial" panose="020B0604020202020204" pitchFamily="34" charset="0"/>
              </a:rPr>
              <a:t>work</a:t>
            </a:r>
            <a:r>
              <a:rPr lang="de-DE" sz="2800" b="1" kern="0" dirty="0">
                <a:solidFill>
                  <a:srgbClr val="0D0D0D"/>
                </a:solidFill>
                <a:latin typeface="Arial" panose="020B0604020202020204" pitchFamily="34" charset="0"/>
                <a:ea typeface="Aptos" panose="020B0004020202020204" pitchFamily="34" charset="0"/>
                <a:cs typeface="Arial" panose="020B0604020202020204" pitchFamily="34" charset="0"/>
              </a:rPr>
              <a:t> </a:t>
            </a:r>
          </a:p>
          <a:p>
            <a:pPr algn="just">
              <a:lnSpc>
                <a:spcPct val="150000"/>
              </a:lnSpc>
              <a:spcAft>
                <a:spcPts val="800"/>
              </a:spcAft>
            </a:pPr>
            <a:r>
              <a:rPr lang="de-DE" sz="2500" b="0" i="0" dirty="0">
                <a:solidFill>
                  <a:srgbClr val="0D0D0D"/>
                </a:solidFill>
                <a:effectLst/>
                <a:highlight>
                  <a:srgbClr val="FFFFFF"/>
                </a:highlight>
                <a:latin typeface="Arial" panose="020B0604020202020204" pitchFamily="34" charset="0"/>
                <a:cs typeface="Arial" panose="020B0604020202020204" pitchFamily="34" charset="0"/>
              </a:rPr>
              <a:t>Bisherige Studien haben sich auf die allgemeinen Fähigkeiten von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ChatGPT</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konzentriert, menschenähnliche Konversationen zu generieren und Aufgaben autonom auszuführen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Bukar</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et al., 2024; Spitzer, 2023; Deng &amp; Lin, 2023; Gentil &amp; Merle, 2023). Allerdings gibt es noch wenige Arbeiten, die sich speziell mit der Integration von </a:t>
            </a:r>
            <a:r>
              <a:rPr lang="de-DE" sz="2500" b="0" i="0" dirty="0" err="1">
                <a:solidFill>
                  <a:srgbClr val="0D0D0D"/>
                </a:solidFill>
                <a:effectLst/>
                <a:highlight>
                  <a:srgbClr val="FFFFFF"/>
                </a:highlight>
                <a:latin typeface="Arial" panose="020B0604020202020204" pitchFamily="34" charset="0"/>
                <a:cs typeface="Arial" panose="020B0604020202020204" pitchFamily="34" charset="0"/>
              </a:rPr>
              <a:t>ChatGPT</a:t>
            </a:r>
            <a:r>
              <a:rPr lang="de-DE" sz="2500" b="0" i="0" dirty="0">
                <a:solidFill>
                  <a:srgbClr val="0D0D0D"/>
                </a:solidFill>
                <a:effectLst/>
                <a:highlight>
                  <a:srgbClr val="FFFFFF"/>
                </a:highlight>
                <a:latin typeface="Arial" panose="020B0604020202020204" pitchFamily="34" charset="0"/>
                <a:cs typeface="Arial" panose="020B0604020202020204" pitchFamily="34" charset="0"/>
              </a:rPr>
              <a:t> in Visualisierungssysteme befassen. Kim et al. (2024) haben erste Untersuchungen zur Beratung bei der Visualisierungsgestaltung durchgeführt, was die Grundlage für unsere Forschung bildet.</a:t>
            </a:r>
            <a:endParaRPr lang="de-DE" sz="2500" kern="0" dirty="0">
              <a:solidFill>
                <a:srgbClr val="0D0D0D"/>
              </a:solidFill>
              <a:latin typeface="Arial" panose="020B0604020202020204" pitchFamily="34" charset="0"/>
              <a:ea typeface="Aptos" panose="020B0004020202020204" pitchFamily="34" charset="0"/>
              <a:cs typeface="Arial" panose="020B0604020202020204" pitchFamily="34" charset="0"/>
            </a:endParaRPr>
          </a:p>
        </p:txBody>
      </p:sp>
      <p:sp>
        <p:nvSpPr>
          <p:cNvPr id="6" name="Textfeld 5">
            <a:extLst>
              <a:ext uri="{FF2B5EF4-FFF2-40B4-BE49-F238E27FC236}">
                <a16:creationId xmlns:a16="http://schemas.microsoft.com/office/drawing/2014/main" id="{B25D2749-D78D-E5A0-347F-A23E182E7841}"/>
              </a:ext>
            </a:extLst>
          </p:cNvPr>
          <p:cNvSpPr txBox="1"/>
          <p:nvPr/>
        </p:nvSpPr>
        <p:spPr>
          <a:xfrm>
            <a:off x="344066" y="22533904"/>
            <a:ext cx="13805336" cy="13817180"/>
          </a:xfrm>
          <a:prstGeom prst="rect">
            <a:avLst/>
          </a:prstGeom>
          <a:noFill/>
          <a:ln w="57150">
            <a:solidFill>
              <a:srgbClr val="FF0000"/>
            </a:solidFill>
            <a:extLst>
              <a:ext uri="{C807C97D-BFC1-408E-A445-0C87EB9F89A2}">
                <ask:lineSketchStyleProps xmlns:ask="http://schemas.microsoft.com/office/drawing/2018/sketchyshapes">
                  <ask:type>
                    <ask:lineSketchNone/>
                  </ask:type>
                </ask:lineSketchStyleProps>
              </a:ext>
            </a:extLst>
          </a:ln>
          <a:effectLst>
            <a:softEdge rad="0"/>
          </a:effectLst>
        </p:spPr>
        <p:txBody>
          <a:bodyPr wrap="square">
            <a:spAutoFit/>
          </a:bodyPr>
          <a:lstStyle/>
          <a:p>
            <a:pPr algn="just">
              <a:lnSpc>
                <a:spcPct val="150000"/>
              </a:lnSpc>
            </a:pPr>
            <a:r>
              <a:rPr lang="de-DE" sz="2800" b="1" i="0" dirty="0">
                <a:solidFill>
                  <a:srgbClr val="0D0D0D"/>
                </a:solidFill>
                <a:effectLst/>
                <a:highlight>
                  <a:srgbClr val="FFFFFF"/>
                </a:highlight>
                <a:latin typeface="Arial" panose="020B0604020202020204" pitchFamily="34" charset="0"/>
                <a:cs typeface="Arial" panose="020B0604020202020204" pitchFamily="34" charset="0"/>
              </a:rPr>
              <a:t>Möglichkeiten und Hindernisse </a:t>
            </a:r>
          </a:p>
          <a:p>
            <a:pPr algn="just">
              <a:lnSpc>
                <a:spcPct val="150000"/>
              </a:lnSpc>
              <a:spcAft>
                <a:spcPts val="800"/>
              </a:spcAft>
            </a:pPr>
            <a:r>
              <a:rPr lang="de-DE" sz="2600" b="1" kern="100" dirty="0">
                <a:effectLst/>
                <a:latin typeface="Arial" panose="020B0604020202020204" pitchFamily="34" charset="0"/>
                <a:ea typeface="Aptos" panose="020B0004020202020204" pitchFamily="34" charset="0"/>
                <a:cs typeface="Arial" panose="020B0604020202020204" pitchFamily="34" charset="0"/>
              </a:rPr>
              <a:t>Zusammenarbeit mit </a:t>
            </a:r>
            <a:r>
              <a:rPr lang="de-DE" sz="2600" b="1" kern="100" dirty="0" err="1">
                <a:effectLst/>
                <a:latin typeface="Arial" panose="020B0604020202020204" pitchFamily="34" charset="0"/>
                <a:ea typeface="Aptos" panose="020B0004020202020204" pitchFamily="34" charset="0"/>
                <a:cs typeface="Arial" panose="020B0604020202020204" pitchFamily="34" charset="0"/>
              </a:rPr>
              <a:t>ChatGPT</a:t>
            </a:r>
            <a:r>
              <a:rPr lang="de-DE" sz="2600" b="1" kern="100" dirty="0">
                <a:effectLst/>
                <a:latin typeface="Arial" panose="020B0604020202020204" pitchFamily="34" charset="0"/>
                <a:ea typeface="Aptos" panose="020B0004020202020204" pitchFamily="34" charset="0"/>
                <a:cs typeface="Arial" panose="020B0604020202020204" pitchFamily="34" charset="0"/>
              </a:rPr>
              <a:t> 3.5</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latin typeface="Arial" panose="020B0604020202020204" pitchFamily="34" charset="0"/>
                <a:ea typeface="Aptos" panose="020B0004020202020204" pitchFamily="34" charset="0"/>
                <a:cs typeface="Arial" panose="020B0604020202020204" pitchFamily="34" charset="0"/>
              </a:rPr>
              <a:t>B</a:t>
            </a:r>
            <a:r>
              <a:rPr lang="de-DE" sz="2500" kern="100" dirty="0">
                <a:effectLst/>
                <a:latin typeface="Arial" panose="020B0604020202020204" pitchFamily="34" charset="0"/>
                <a:ea typeface="Aptos" panose="020B0004020202020204" pitchFamily="34" charset="0"/>
                <a:cs typeface="Arial" panose="020B0604020202020204" pitchFamily="34" charset="0"/>
              </a:rPr>
              <a:t>ietet verschiedene Möglichkeiten zur Erstellung eines Dashboards in </a:t>
            </a:r>
            <a:r>
              <a:rPr lang="de-DE" sz="2500" kern="100" dirty="0" err="1">
                <a:effectLst/>
                <a:latin typeface="Arial" panose="020B0604020202020204" pitchFamily="34" charset="0"/>
                <a:ea typeface="Aptos" panose="020B0004020202020204" pitchFamily="34" charset="0"/>
                <a:cs typeface="Arial" panose="020B0604020202020204" pitchFamily="34" charset="0"/>
              </a:rPr>
              <a:t>R</a:t>
            </a:r>
            <a:r>
              <a:rPr lang="de-DE" sz="2500" kern="100" dirty="0" err="1">
                <a:latin typeface="Arial" panose="020B0604020202020204" pitchFamily="34" charset="0"/>
                <a:ea typeface="Aptos" panose="020B0004020202020204" pitchFamily="34" charset="0"/>
                <a:cs typeface="Arial" panose="020B0604020202020204" pitchFamily="34" charset="0"/>
              </a:rPr>
              <a:t>S</a:t>
            </a:r>
            <a:r>
              <a:rPr lang="de-DE" sz="2500" kern="100" dirty="0" err="1">
                <a:effectLst/>
                <a:latin typeface="Arial" panose="020B0604020202020204" pitchFamily="34" charset="0"/>
                <a:ea typeface="Aptos" panose="020B0004020202020204" pitchFamily="34" charset="0"/>
                <a:cs typeface="Arial" panose="020B0604020202020204" pitchFamily="34" charset="0"/>
              </a:rPr>
              <a:t>tudio</a:t>
            </a:r>
            <a:r>
              <a:rPr lang="de-DE" sz="2500" kern="100" dirty="0">
                <a:effectLst/>
                <a:latin typeface="Arial" panose="020B0604020202020204" pitchFamily="34" charset="0"/>
                <a:ea typeface="Aptos" panose="020B0004020202020204" pitchFamily="34" charset="0"/>
                <a:cs typeface="Arial" panose="020B0604020202020204" pitchFamily="34" charset="0"/>
              </a:rPr>
              <a:t>.</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Zugriff auf R-Datensätze möglich.</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Geduld und Aufmerksamkeit bei der Arbeit mit </a:t>
            </a:r>
            <a:r>
              <a:rPr lang="de-DE" sz="2500" kern="100" dirty="0" err="1">
                <a:effectLst/>
                <a:latin typeface="Arial" panose="020B0604020202020204" pitchFamily="34" charset="0"/>
                <a:ea typeface="Aptos" panose="020B0004020202020204" pitchFamily="34" charset="0"/>
                <a:cs typeface="Arial" panose="020B0604020202020204" pitchFamily="34" charset="0"/>
              </a:rPr>
              <a:t>ChatGPT</a:t>
            </a:r>
            <a:r>
              <a:rPr lang="de-DE" sz="2500" kern="100" dirty="0">
                <a:effectLst/>
                <a:latin typeface="Arial" panose="020B0604020202020204" pitchFamily="34" charset="0"/>
                <a:ea typeface="Aptos" panose="020B0004020202020204" pitchFamily="34" charset="0"/>
                <a:cs typeface="Arial" panose="020B0604020202020204" pitchFamily="34" charset="0"/>
              </a:rPr>
              <a:t> 3.5 erforderlich.</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Bekannte Richtlinien: Präzise Ausdrucksweise, Schritt-für-Schritt-Ansätze, eigenes Verständnis für Coding-Fehler notwendig.</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Gelegentliche Schwierigkeiten bei der Code-Generierung und Interaktionsanpassung.</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Unterstützt bei Ideenfindung und Dashboard-Gestaltung.</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Kein Zugriff auf Templates oder externe Codes.</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Kompatibilitätsprobleme mit aktuellen Softwareversionen.</a:t>
            </a:r>
          </a:p>
          <a:p>
            <a:pPr algn="just">
              <a:lnSpc>
                <a:spcPct val="150000"/>
              </a:lnSpc>
              <a:spcAft>
                <a:spcPts val="800"/>
              </a:spcAft>
            </a:pPr>
            <a:r>
              <a:rPr lang="de-DE" sz="2600" b="1" kern="100" dirty="0">
                <a:effectLst/>
                <a:latin typeface="Arial" panose="020B0604020202020204" pitchFamily="34" charset="0"/>
                <a:ea typeface="Aptos" panose="020B0004020202020204" pitchFamily="34" charset="0"/>
                <a:cs typeface="Arial" panose="020B0604020202020204" pitchFamily="34" charset="0"/>
              </a:rPr>
              <a:t>Datensatz und </a:t>
            </a:r>
            <a:r>
              <a:rPr lang="de-DE" sz="2600" b="1" kern="100" dirty="0" err="1">
                <a:effectLst/>
                <a:latin typeface="Arial" panose="020B0604020202020204" pitchFamily="34" charset="0"/>
                <a:ea typeface="Aptos" panose="020B0004020202020204" pitchFamily="34" charset="0"/>
                <a:cs typeface="Arial" panose="020B0604020202020204" pitchFamily="34" charset="0"/>
              </a:rPr>
              <a:t>ChatGPT</a:t>
            </a:r>
            <a:r>
              <a:rPr lang="de-DE" sz="2600" b="1" kern="100" dirty="0">
                <a:effectLst/>
                <a:latin typeface="Arial" panose="020B0604020202020204" pitchFamily="34" charset="0"/>
                <a:ea typeface="Aptos" panose="020B0004020202020204" pitchFamily="34" charset="0"/>
                <a:cs typeface="Arial" panose="020B0604020202020204" pitchFamily="34" charset="0"/>
              </a:rPr>
              <a:t> 3.5</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Ermöglicht Anpassung des Datensatzes, z.B. Spalten entfernen</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Zugriff nur auf vorhandenen Datensatz</a:t>
            </a:r>
            <a:r>
              <a:rPr lang="de-DE" sz="2500" kern="100" dirty="0">
                <a:latin typeface="Arial" panose="020B0604020202020204" pitchFamily="34" charset="0"/>
                <a:ea typeface="Aptos" panose="020B0004020202020204" pitchFamily="34" charset="0"/>
                <a:cs typeface="Arial" panose="020B0604020202020204" pitchFamily="34" charset="0"/>
              </a:rPr>
              <a:t> und </a:t>
            </a:r>
            <a:r>
              <a:rPr lang="de-DE" sz="2500" kern="100" dirty="0">
                <a:effectLst/>
                <a:latin typeface="Arial" panose="020B0604020202020204" pitchFamily="34" charset="0"/>
                <a:ea typeface="Aptos" panose="020B0004020202020204" pitchFamily="34" charset="0"/>
                <a:cs typeface="Arial" panose="020B0604020202020204" pitchFamily="34" charset="0"/>
              </a:rPr>
              <a:t>seiner Variablenbezeichnung. Es ist nicht möglich, den Datensatz in einer anderen Sprache übersetzen zu lassen und Berechnungen durchzuführen.</a:t>
            </a:r>
          </a:p>
          <a:p>
            <a:pPr lvl="0" algn="just">
              <a:lnSpc>
                <a:spcPct val="150000"/>
              </a:lnSpc>
              <a:spcAft>
                <a:spcPts val="800"/>
              </a:spcAft>
              <a:tabLst>
                <a:tab pos="457200" algn="l"/>
              </a:tabLst>
            </a:pPr>
            <a:r>
              <a:rPr lang="de-DE" sz="2600" b="1" kern="100" dirty="0">
                <a:effectLst/>
                <a:latin typeface="Arial" panose="020B0604020202020204" pitchFamily="34" charset="0"/>
                <a:ea typeface="Aptos" panose="020B0004020202020204" pitchFamily="34" charset="0"/>
                <a:cs typeface="Arial" panose="020B0604020202020204" pitchFamily="34" charset="0"/>
              </a:rPr>
              <a:t>Interaktionen und Gestaltung des Dashboards mit </a:t>
            </a:r>
            <a:r>
              <a:rPr lang="de-DE" sz="2600" b="1" kern="100" dirty="0" err="1">
                <a:effectLst/>
                <a:latin typeface="Arial" panose="020B0604020202020204" pitchFamily="34" charset="0"/>
                <a:ea typeface="Aptos" panose="020B0004020202020204" pitchFamily="34" charset="0"/>
                <a:cs typeface="Arial" panose="020B0604020202020204" pitchFamily="34" charset="0"/>
              </a:rPr>
              <a:t>ChatGPT</a:t>
            </a:r>
            <a:r>
              <a:rPr lang="de-DE" sz="2600" b="1" kern="100" dirty="0">
                <a:effectLst/>
                <a:latin typeface="Arial" panose="020B0604020202020204" pitchFamily="34" charset="0"/>
                <a:ea typeface="Aptos" panose="020B0004020202020204" pitchFamily="34" charset="0"/>
                <a:cs typeface="Arial" panose="020B0604020202020204" pitchFamily="34" charset="0"/>
              </a:rPr>
              <a:t> 3.5</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latin typeface="Arial" panose="020B0604020202020204" pitchFamily="34" charset="0"/>
                <a:ea typeface="Aptos" panose="020B0004020202020204" pitchFamily="34" charset="0"/>
                <a:cs typeface="Arial" panose="020B0604020202020204" pitchFamily="34" charset="0"/>
              </a:rPr>
              <a:t>U</a:t>
            </a:r>
            <a:r>
              <a:rPr lang="de-DE" sz="2500" kern="100" dirty="0">
                <a:effectLst/>
                <a:latin typeface="Arial" panose="020B0604020202020204" pitchFamily="34" charset="0"/>
                <a:ea typeface="Aptos" panose="020B0004020202020204" pitchFamily="34" charset="0"/>
                <a:cs typeface="Arial" panose="020B0604020202020204" pitchFamily="34" charset="0"/>
              </a:rPr>
              <a:t>nterstützt bei verschiedenen Interaktionen.</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Schwierigkeiten bei der Anpassung von Interaktionen und Voreinstellungen von </a:t>
            </a:r>
            <a:r>
              <a:rPr lang="de-DE" sz="2500" kern="100" dirty="0" err="1">
                <a:effectLst/>
                <a:latin typeface="Arial" panose="020B0604020202020204" pitchFamily="34" charset="0"/>
                <a:ea typeface="Aptos" panose="020B0004020202020204" pitchFamily="34" charset="0"/>
                <a:cs typeface="Arial" panose="020B0604020202020204" pitchFamily="34" charset="0"/>
              </a:rPr>
              <a:t>ShinyApp</a:t>
            </a:r>
            <a:r>
              <a:rPr lang="de-DE" sz="2500" kern="100" dirty="0">
                <a:effectLst/>
                <a:latin typeface="Arial" panose="020B0604020202020204" pitchFamily="34" charset="0"/>
                <a:ea typeface="Aptos" panose="020B0004020202020204" pitchFamily="34" charset="0"/>
                <a:cs typeface="Arial" panose="020B0604020202020204" pitchFamily="34" charset="0"/>
              </a:rPr>
              <a:t> (Farbgebung der Balken).</a:t>
            </a:r>
          </a:p>
          <a:p>
            <a:pPr marL="342900" lvl="0" indent="-342900" algn="just">
              <a:lnSpc>
                <a:spcPct val="150000"/>
              </a:lnSpc>
              <a:spcAft>
                <a:spcPts val="800"/>
              </a:spcAft>
              <a:buFont typeface="Arial" panose="020B0604020202020204" pitchFamily="34" charset="0"/>
              <a:buChar char="•"/>
              <a:tabLst>
                <a:tab pos="457200" algn="l"/>
              </a:tabLst>
            </a:pPr>
            <a:r>
              <a:rPr lang="de-DE" sz="2500" kern="100" dirty="0">
                <a:effectLst/>
                <a:latin typeface="Arial" panose="020B0604020202020204" pitchFamily="34" charset="0"/>
                <a:ea typeface="Aptos" panose="020B0004020202020204" pitchFamily="34" charset="0"/>
                <a:cs typeface="Arial" panose="020B0604020202020204" pitchFamily="34" charset="0"/>
              </a:rPr>
              <a:t>Hilfe bei der Auswahl von Farben und der Integration Icons und Symbolen.</a:t>
            </a:r>
          </a:p>
        </p:txBody>
      </p:sp>
      <p:pic>
        <p:nvPicPr>
          <p:cNvPr id="10" name="Grafik 9">
            <a:extLst>
              <a:ext uri="{FF2B5EF4-FFF2-40B4-BE49-F238E27FC236}">
                <a16:creationId xmlns:a16="http://schemas.microsoft.com/office/drawing/2014/main" id="{31589B0C-FC2A-A07A-A0E9-35CD2F6B8016}"/>
              </a:ext>
            </a:extLst>
          </p:cNvPr>
          <p:cNvPicPr>
            <a:picLocks noChangeAspect="1"/>
          </p:cNvPicPr>
          <p:nvPr/>
        </p:nvPicPr>
        <p:blipFill>
          <a:blip r:embed="rId4"/>
          <a:stretch>
            <a:fillRect/>
          </a:stretch>
        </p:blipFill>
        <p:spPr>
          <a:xfrm>
            <a:off x="1314450" y="94120"/>
            <a:ext cx="2347365" cy="2271892"/>
          </a:xfrm>
          <a:prstGeom prst="rect">
            <a:avLst/>
          </a:prstGeom>
          <a:noFill/>
        </p:spPr>
      </p:pic>
      <p:sp>
        <p:nvSpPr>
          <p:cNvPr id="8" name="Textfeld 7">
            <a:extLst>
              <a:ext uri="{FF2B5EF4-FFF2-40B4-BE49-F238E27FC236}">
                <a16:creationId xmlns:a16="http://schemas.microsoft.com/office/drawing/2014/main" id="{913C833F-394D-9105-439C-2C111B16AA2F}"/>
              </a:ext>
            </a:extLst>
          </p:cNvPr>
          <p:cNvSpPr txBox="1"/>
          <p:nvPr/>
        </p:nvSpPr>
        <p:spPr>
          <a:xfrm>
            <a:off x="14565085" y="25471084"/>
            <a:ext cx="15331134" cy="8278613"/>
          </a:xfrm>
          <a:prstGeom prst="rect">
            <a:avLst/>
          </a:prstGeom>
          <a:noFill/>
          <a:ln w="57150">
            <a:solidFill>
              <a:srgbClr val="FF0000"/>
            </a:solidFill>
          </a:ln>
        </p:spPr>
        <p:txBody>
          <a:bodyPr wrap="square">
            <a:spAutoFit/>
          </a:bodyPr>
          <a:lstStyle/>
          <a:p>
            <a:pPr algn="just">
              <a:lnSpc>
                <a:spcPct val="150000"/>
              </a:lnSpc>
              <a:spcAft>
                <a:spcPts val="800"/>
              </a:spcAft>
            </a:pPr>
            <a:r>
              <a:rPr lang="de-DE" sz="2800" b="1" dirty="0">
                <a:latin typeface="Arial" panose="020B0604020202020204" pitchFamily="34" charset="0"/>
                <a:ea typeface="Calibri" panose="020F0502020204030204" pitchFamily="34" charset="0"/>
                <a:cs typeface="Arial" panose="020B0604020202020204" pitchFamily="34" charset="0"/>
              </a:rPr>
              <a:t>Diskussion und Ausblick</a:t>
            </a:r>
          </a:p>
          <a:p>
            <a:pPr algn="just">
              <a:lnSpc>
                <a:spcPct val="150000"/>
              </a:lnSpc>
              <a:spcAft>
                <a:spcPts val="800"/>
              </a:spcAft>
            </a:pPr>
            <a:r>
              <a:rPr lang="de-DE" sz="2502" dirty="0">
                <a:latin typeface="Arial" panose="020B0604020202020204" pitchFamily="34" charset="0"/>
                <a:ea typeface="Calibri" panose="020F0502020204030204" pitchFamily="34" charset="0"/>
                <a:cs typeface="Arial" panose="020B0604020202020204" pitchFamily="34" charset="0"/>
              </a:rPr>
              <a:t>Die Kollaboration mit </a:t>
            </a:r>
            <a:r>
              <a:rPr lang="de-DE" sz="2502" dirty="0" err="1">
                <a:latin typeface="Arial" panose="020B0604020202020204" pitchFamily="34" charset="0"/>
                <a:ea typeface="Calibri" panose="020F0502020204030204" pitchFamily="34" charset="0"/>
                <a:cs typeface="Arial" panose="020B0604020202020204" pitchFamily="34" charset="0"/>
              </a:rPr>
              <a:t>RStudio</a:t>
            </a:r>
            <a:r>
              <a:rPr lang="de-DE" sz="2502" dirty="0">
                <a:latin typeface="Arial" panose="020B0604020202020204" pitchFamily="34" charset="0"/>
                <a:ea typeface="Calibri" panose="020F0502020204030204" pitchFamily="34" charset="0"/>
                <a:cs typeface="Arial" panose="020B0604020202020204" pitchFamily="34" charset="0"/>
              </a:rPr>
              <a:t> und </a:t>
            </a:r>
            <a:r>
              <a:rPr lang="de-DE" sz="2502" dirty="0" err="1">
                <a:latin typeface="Arial" panose="020B0604020202020204" pitchFamily="34" charset="0"/>
                <a:ea typeface="Calibri" panose="020F0502020204030204" pitchFamily="34" charset="0"/>
                <a:cs typeface="Arial" panose="020B0604020202020204" pitchFamily="34" charset="0"/>
              </a:rPr>
              <a:t>ShinyApp</a:t>
            </a:r>
            <a:r>
              <a:rPr lang="de-DE" sz="2502" dirty="0">
                <a:latin typeface="Arial" panose="020B0604020202020204" pitchFamily="34" charset="0"/>
                <a:ea typeface="Calibri" panose="020F0502020204030204" pitchFamily="34" charset="0"/>
                <a:cs typeface="Arial" panose="020B0604020202020204" pitchFamily="34" charset="0"/>
              </a:rPr>
              <a:t> ist zuverlässig. Allerdings gibt es Hindernisse, gerade Fehlerbehandlungen, die es zu beachten gilt. Allein durch die Arbeit mit </a:t>
            </a:r>
            <a:r>
              <a:rPr lang="de-DE" sz="2502" dirty="0" err="1">
                <a:latin typeface="Arial" panose="020B0604020202020204" pitchFamily="34" charset="0"/>
                <a:ea typeface="Calibri" panose="020F0502020204030204" pitchFamily="34" charset="0"/>
                <a:cs typeface="Arial" panose="020B0604020202020204" pitchFamily="34" charset="0"/>
              </a:rPr>
              <a:t>ChatGPT</a:t>
            </a:r>
            <a:r>
              <a:rPr lang="de-DE" sz="2502" dirty="0">
                <a:latin typeface="Arial" panose="020B0604020202020204" pitchFamily="34" charset="0"/>
                <a:ea typeface="Calibri" panose="020F0502020204030204" pitchFamily="34" charset="0"/>
                <a:cs typeface="Arial" panose="020B0604020202020204" pitchFamily="34" charset="0"/>
              </a:rPr>
              <a:t> 3.5 wird vermutlich nie das gewünschte Ziel (Dashboard) erreicht werden. Die Ergebnisse des Usability Tests zeigen ebenfalls, dass Anpassungen nötig sind, um eine bessere Usability zu gewährleisten. Die Ergebnisse könnten durch die Hindernisse durch </a:t>
            </a:r>
            <a:r>
              <a:rPr lang="de-DE" sz="2502" dirty="0" err="1">
                <a:latin typeface="Arial" panose="020B0604020202020204" pitchFamily="34" charset="0"/>
                <a:ea typeface="Calibri" panose="020F0502020204030204" pitchFamily="34" charset="0"/>
                <a:cs typeface="Arial" panose="020B0604020202020204" pitchFamily="34" charset="0"/>
              </a:rPr>
              <a:t>ChatGPT</a:t>
            </a:r>
            <a:r>
              <a:rPr lang="de-DE" sz="2502" dirty="0">
                <a:latin typeface="Arial" panose="020B0604020202020204" pitchFamily="34" charset="0"/>
                <a:ea typeface="Calibri" panose="020F0502020204030204" pitchFamily="34" charset="0"/>
                <a:cs typeface="Arial" panose="020B0604020202020204" pitchFamily="34" charset="0"/>
              </a:rPr>
              <a:t> 3.5 beeinflusst worden sein. Dennoch konnte sich das Dashboard als nützlich in dieser Domäne herausstellen. Die Stichprobengröße ist ebenfalls zu bemängeln. Hier könnten Optimierungen am Design und der Erhebung vorgenommen werden, die zu einer größeren Stichprobenreichweite führen kann. Zukünftige Forschungen könnten an dieser Arbeit anknüpfen, um zu testen, ob und inwiefern </a:t>
            </a:r>
            <a:r>
              <a:rPr lang="de-DE" sz="2502" dirty="0" err="1">
                <a:latin typeface="Arial" panose="020B0604020202020204" pitchFamily="34" charset="0"/>
                <a:ea typeface="Calibri" panose="020F0502020204030204" pitchFamily="34" charset="0"/>
                <a:cs typeface="Arial" panose="020B0604020202020204" pitchFamily="34" charset="0"/>
              </a:rPr>
              <a:t>ChatGPT</a:t>
            </a:r>
            <a:r>
              <a:rPr lang="de-DE" sz="2502" dirty="0">
                <a:latin typeface="Arial" panose="020B0604020202020204" pitchFamily="34" charset="0"/>
                <a:ea typeface="Calibri" panose="020F0502020204030204" pitchFamily="34" charset="0"/>
                <a:cs typeface="Arial" panose="020B0604020202020204" pitchFamily="34" charset="0"/>
              </a:rPr>
              <a:t> 4 in der Lage ist, solche Anpassungen vorzunehmen. Hier gibt es nun die Möglichkeit, Dokumente und Bilder hochzuladen, was die Arbeit mit Visualisierungen oder großen Datensätzen verbessern könnte. Im Arbeitskontext könnten diese Ergebnisse interessant sein, da </a:t>
            </a:r>
            <a:r>
              <a:rPr lang="de-DE" sz="2502" dirty="0" err="1">
                <a:latin typeface="Arial" panose="020B0604020202020204" pitchFamily="34" charset="0"/>
                <a:ea typeface="Calibri" panose="020F0502020204030204" pitchFamily="34" charset="0"/>
                <a:cs typeface="Arial" panose="020B0604020202020204" pitchFamily="34" charset="0"/>
              </a:rPr>
              <a:t>ChatGPT</a:t>
            </a:r>
            <a:r>
              <a:rPr lang="de-DE" sz="2502" dirty="0">
                <a:latin typeface="Arial" panose="020B0604020202020204" pitchFamily="34" charset="0"/>
                <a:ea typeface="Calibri" panose="020F0502020204030204" pitchFamily="34" charset="0"/>
                <a:cs typeface="Arial" panose="020B0604020202020204" pitchFamily="34" charset="0"/>
              </a:rPr>
              <a:t> 4 dabei unterstützen könnte, große Datenmengen zu analysieren und diese aufzubereiten, was zeitliche und finanzielle Ressourcen sparen könnte.  </a:t>
            </a:r>
          </a:p>
        </p:txBody>
      </p:sp>
      <p:sp>
        <p:nvSpPr>
          <p:cNvPr id="11" name="Textfeld 10">
            <a:extLst>
              <a:ext uri="{FF2B5EF4-FFF2-40B4-BE49-F238E27FC236}">
                <a16:creationId xmlns:a16="http://schemas.microsoft.com/office/drawing/2014/main" id="{66473E20-44EF-97B0-46AB-E446C894C617}"/>
              </a:ext>
            </a:extLst>
          </p:cNvPr>
          <p:cNvSpPr txBox="1"/>
          <p:nvPr/>
        </p:nvSpPr>
        <p:spPr>
          <a:xfrm>
            <a:off x="344065" y="36596046"/>
            <a:ext cx="29552155" cy="5754268"/>
          </a:xfrm>
          <a:prstGeom prst="rect">
            <a:avLst/>
          </a:prstGeom>
          <a:noFill/>
          <a:ln>
            <a:solidFill>
              <a:srgbClr val="FF0000"/>
            </a:solidFill>
          </a:ln>
        </p:spPr>
        <p:txBody>
          <a:bodyPr wrap="square">
            <a:spAutoFit/>
          </a:bodyPr>
          <a:lstStyle/>
          <a:p>
            <a:pPr>
              <a:lnSpc>
                <a:spcPct val="107000"/>
              </a:lnSpc>
              <a:spcAft>
                <a:spcPts val="800"/>
              </a:spcAft>
            </a:pPr>
            <a:r>
              <a:rPr lang="de-DE" sz="1800" b="1" dirty="0">
                <a:effectLst/>
                <a:latin typeface="Arial" panose="020B0604020202020204" pitchFamily="34" charset="0"/>
                <a:ea typeface="Calibri" panose="020F0502020204030204" pitchFamily="34" charset="0"/>
                <a:cs typeface="Arial" panose="020B0604020202020204" pitchFamily="34" charset="0"/>
              </a:rPr>
              <a:t>Literatur </a:t>
            </a:r>
          </a:p>
          <a:p>
            <a:pPr marR="0" lvl="0" indent="0" fontAlgn="base">
              <a:lnSpc>
                <a:spcPct val="100000"/>
              </a:lnSpc>
              <a:spcBef>
                <a:spcPct val="0"/>
              </a:spcBef>
              <a:spcAft>
                <a:spcPct val="0"/>
              </a:spcAft>
              <a:buClrTx/>
              <a:buSzTx/>
              <a:buFontTx/>
              <a:buNone/>
              <a:tabLst/>
            </a:pPr>
            <a:r>
              <a:rPr lang="de-DE" altLang="de-DE" dirty="0" err="1"/>
              <a:t>Bukar</a:t>
            </a:r>
            <a:r>
              <a:rPr lang="de-DE" altLang="de-DE" dirty="0"/>
              <a:t>, Umar Ali, Md </a:t>
            </a:r>
            <a:r>
              <a:rPr lang="de-DE" altLang="de-DE" dirty="0" err="1"/>
              <a:t>Shohel</a:t>
            </a:r>
            <a:r>
              <a:rPr lang="de-DE" altLang="de-DE" dirty="0"/>
              <a:t> </a:t>
            </a:r>
            <a:r>
              <a:rPr lang="de-DE" altLang="de-DE" dirty="0" err="1"/>
              <a:t>Sayeed</a:t>
            </a:r>
            <a:r>
              <a:rPr lang="de-DE" altLang="de-DE" dirty="0"/>
              <a:t>, </a:t>
            </a:r>
            <a:r>
              <a:rPr lang="de-DE" altLang="de-DE" dirty="0" err="1"/>
              <a:t>Siti</a:t>
            </a:r>
            <a:r>
              <a:rPr lang="de-DE" altLang="de-DE" dirty="0"/>
              <a:t> Fatimah Abdul Razak, </a:t>
            </a:r>
            <a:r>
              <a:rPr lang="de-DE" altLang="de-DE" dirty="0" err="1"/>
              <a:t>Sumendra</a:t>
            </a:r>
            <a:r>
              <a:rPr lang="de-DE" altLang="de-DE" dirty="0"/>
              <a:t> </a:t>
            </a:r>
            <a:r>
              <a:rPr lang="de-DE" altLang="de-DE" dirty="0" err="1"/>
              <a:t>Yogarayan</a:t>
            </a:r>
            <a:r>
              <a:rPr lang="de-DE" altLang="de-DE" dirty="0"/>
              <a:t>, </a:t>
            </a:r>
            <a:r>
              <a:rPr lang="de-DE" altLang="de-DE" dirty="0" err="1"/>
              <a:t>Oluwatosin</a:t>
            </a:r>
            <a:r>
              <a:rPr lang="de-DE" altLang="de-DE" dirty="0"/>
              <a:t> Ahmed </a:t>
            </a:r>
            <a:r>
              <a:rPr lang="de-DE" altLang="de-DE" dirty="0" err="1"/>
              <a:t>Amodu</a:t>
            </a:r>
            <a:r>
              <a:rPr lang="de-DE" altLang="de-DE" dirty="0"/>
              <a:t>, und Raja </a:t>
            </a:r>
            <a:r>
              <a:rPr lang="de-DE" altLang="de-DE" dirty="0" err="1"/>
              <a:t>Azlina</a:t>
            </a:r>
            <a:r>
              <a:rPr lang="de-DE" altLang="de-DE" dirty="0"/>
              <a:t> Raja Mahmood. „Text Analysis on Early </a:t>
            </a:r>
            <a:r>
              <a:rPr lang="de-DE" altLang="de-DE" dirty="0" err="1"/>
              <a:t>Reactions</a:t>
            </a:r>
            <a:r>
              <a:rPr lang="de-DE" altLang="de-DE" dirty="0"/>
              <a:t> </a:t>
            </a:r>
            <a:r>
              <a:rPr lang="de-DE" altLang="de-DE" dirty="0" err="1"/>
              <a:t>to</a:t>
            </a:r>
            <a:r>
              <a:rPr lang="de-DE" altLang="de-DE" dirty="0"/>
              <a:t> </a:t>
            </a:r>
            <a:r>
              <a:rPr lang="de-DE" altLang="de-DE" dirty="0" err="1"/>
              <a:t>ChatGPT</a:t>
            </a:r>
            <a:r>
              <a:rPr lang="de-DE" altLang="de-DE" dirty="0"/>
              <a:t> </a:t>
            </a:r>
            <a:r>
              <a:rPr lang="de-DE" altLang="de-DE" dirty="0" err="1"/>
              <a:t>as</a:t>
            </a:r>
            <a:r>
              <a:rPr lang="de-DE" altLang="de-DE" dirty="0"/>
              <a:t> a Tool </a:t>
            </a:r>
            <a:r>
              <a:rPr lang="de-DE" altLang="de-DE" dirty="0" err="1"/>
              <a:t>for</a:t>
            </a:r>
            <a:r>
              <a:rPr lang="de-DE" altLang="de-DE" dirty="0"/>
              <a:t> Academic Progress </a:t>
            </a:r>
            <a:r>
              <a:rPr lang="de-DE" altLang="de-DE" dirty="0" err="1"/>
              <a:t>or</a:t>
            </a:r>
            <a:r>
              <a:rPr lang="de-DE" altLang="de-DE" dirty="0"/>
              <a:t> Exploitation“. SN Computer Science 5, Nr. 4 (29. März 2024): 366. </a:t>
            </a:r>
            <a:r>
              <a:rPr lang="de-DE" altLang="de-DE" dirty="0">
                <a:hlinkClick r:id="rId5">
                  <a:extLst>
                    <a:ext uri="{A12FA001-AC4F-418D-AE19-62706E023703}">
                      <ahyp:hlinkClr xmlns:ahyp="http://schemas.microsoft.com/office/drawing/2018/hyperlinkcolor" val="tx"/>
                    </a:ext>
                  </a:extLst>
                </a:hlinkClick>
              </a:rPr>
              <a:t>https://doi.org/10.1007/s42979-024-02714-7</a:t>
            </a:r>
            <a:r>
              <a:rPr lang="de-DE" altLang="de-DE" dirty="0"/>
              <a:t>.</a:t>
            </a:r>
          </a:p>
          <a:p>
            <a:pPr marR="0" lvl="0" indent="0" fontAlgn="base">
              <a:lnSpc>
                <a:spcPct val="100000"/>
              </a:lnSpc>
              <a:spcBef>
                <a:spcPct val="0"/>
              </a:spcBef>
              <a:spcAft>
                <a:spcPct val="0"/>
              </a:spcAft>
              <a:buClrTx/>
              <a:buSzTx/>
              <a:buFontTx/>
              <a:buNone/>
              <a:tabLst/>
            </a:pPr>
            <a:r>
              <a:rPr lang="de-DE" altLang="de-DE" dirty="0"/>
              <a:t>Deng, </a:t>
            </a:r>
            <a:r>
              <a:rPr lang="de-DE" altLang="de-DE" dirty="0" err="1"/>
              <a:t>Jianyang</a:t>
            </a:r>
            <a:r>
              <a:rPr lang="de-DE" altLang="de-DE" dirty="0"/>
              <a:t>, und </a:t>
            </a:r>
            <a:r>
              <a:rPr lang="de-DE" altLang="de-DE" dirty="0" err="1"/>
              <a:t>Yijia</a:t>
            </a:r>
            <a:r>
              <a:rPr lang="de-DE" altLang="de-DE" dirty="0"/>
              <a:t> Lin. „The Benefits and Challenges </a:t>
            </a:r>
            <a:r>
              <a:rPr lang="de-DE" altLang="de-DE" dirty="0" err="1"/>
              <a:t>of</a:t>
            </a:r>
            <a:r>
              <a:rPr lang="de-DE" altLang="de-DE" dirty="0"/>
              <a:t> </a:t>
            </a:r>
            <a:r>
              <a:rPr lang="de-DE" altLang="de-DE" dirty="0" err="1"/>
              <a:t>ChatGPT</a:t>
            </a:r>
            <a:r>
              <a:rPr lang="de-DE" altLang="de-DE" dirty="0"/>
              <a:t>: An </a:t>
            </a:r>
            <a:r>
              <a:rPr lang="de-DE" altLang="de-DE" dirty="0" err="1"/>
              <a:t>Overview</a:t>
            </a:r>
            <a:r>
              <a:rPr lang="de-DE" altLang="de-DE" dirty="0"/>
              <a:t>“. Frontiers in Computing and Intelligent Systems 2, Nr. 2 (5. Januar 2023): 81–83. </a:t>
            </a:r>
            <a:r>
              <a:rPr lang="de-DE" altLang="de-DE" dirty="0">
                <a:hlinkClick r:id="rId6">
                  <a:extLst>
                    <a:ext uri="{A12FA001-AC4F-418D-AE19-62706E023703}">
                      <ahyp:hlinkClr xmlns:ahyp="http://schemas.microsoft.com/office/drawing/2018/hyperlinkcolor" val="tx"/>
                    </a:ext>
                  </a:extLst>
                </a:hlinkClick>
              </a:rPr>
              <a:t>https://doi.org/10.54097/fcis.v2i2.4465</a:t>
            </a:r>
            <a:r>
              <a:rPr lang="de-DE" altLang="de-DE" dirty="0"/>
              <a:t>.</a:t>
            </a:r>
          </a:p>
          <a:p>
            <a:pPr marR="0" lvl="0" indent="0" fontAlgn="base">
              <a:lnSpc>
                <a:spcPct val="100000"/>
              </a:lnSpc>
              <a:spcBef>
                <a:spcPct val="0"/>
              </a:spcBef>
              <a:spcAft>
                <a:spcPct val="0"/>
              </a:spcAft>
              <a:buClrTx/>
              <a:buSzTx/>
              <a:buFontTx/>
              <a:buNone/>
              <a:tabLst/>
            </a:pPr>
            <a:r>
              <a:rPr lang="de-DE" altLang="de-DE" dirty="0" err="1"/>
              <a:t>Few</a:t>
            </a:r>
            <a:r>
              <a:rPr lang="de-DE" altLang="de-DE" dirty="0"/>
              <a:t>, S. (2006) Information Dashboard Design: </a:t>
            </a:r>
            <a:r>
              <a:rPr lang="de-DE" altLang="de-DE" dirty="0" err="1"/>
              <a:t>the</a:t>
            </a:r>
            <a:r>
              <a:rPr lang="de-DE" altLang="de-DE" dirty="0"/>
              <a:t> </a:t>
            </a:r>
            <a:r>
              <a:rPr lang="de-DE" altLang="de-DE" dirty="0" err="1"/>
              <a:t>Effective</a:t>
            </a:r>
            <a:r>
              <a:rPr lang="de-DE" altLang="de-DE" dirty="0"/>
              <a:t> Visual Communication </a:t>
            </a:r>
            <a:r>
              <a:rPr lang="de-DE" altLang="de-DE" dirty="0" err="1"/>
              <a:t>of</a:t>
            </a:r>
            <a:r>
              <a:rPr lang="de-DE" altLang="de-DE" dirty="0"/>
              <a:t> Data, pp. 40–46. O’Reilly Media, </a:t>
            </a:r>
            <a:r>
              <a:rPr lang="de-DE" altLang="de-DE" dirty="0" err="1"/>
              <a:t>Inc</a:t>
            </a:r>
            <a:r>
              <a:rPr lang="de-DE" altLang="de-DE" dirty="0"/>
              <a:t>, Sebastopol </a:t>
            </a:r>
          </a:p>
          <a:p>
            <a:pPr marR="0" lvl="0" indent="0" fontAlgn="base">
              <a:lnSpc>
                <a:spcPct val="100000"/>
              </a:lnSpc>
              <a:spcBef>
                <a:spcPct val="0"/>
              </a:spcBef>
              <a:spcAft>
                <a:spcPct val="0"/>
              </a:spcAft>
              <a:buClrTx/>
              <a:buSzTx/>
              <a:buFontTx/>
              <a:buNone/>
              <a:tabLst/>
            </a:pPr>
            <a:r>
              <a:rPr lang="de-DE" altLang="de-DE" dirty="0"/>
              <a:t>Figl, Kathrin. „ISONORM 9241/10 und </a:t>
            </a:r>
            <a:r>
              <a:rPr lang="de-DE" altLang="de-DE" dirty="0" err="1"/>
              <a:t>Isometrics</a:t>
            </a:r>
            <a:r>
              <a:rPr lang="de-DE" altLang="de-DE" dirty="0"/>
              <a:t>: Usability-Fragebögen im Vergleich“. In Mensch &amp; Computer 2009, von Hartmut </a:t>
            </a:r>
            <a:r>
              <a:rPr lang="de-DE" altLang="de-DE" dirty="0" err="1"/>
              <a:t>Wandke</a:t>
            </a:r>
            <a:r>
              <a:rPr lang="de-DE" altLang="de-DE" dirty="0"/>
              <a:t>, Saskia </a:t>
            </a:r>
            <a:r>
              <a:rPr lang="de-DE" altLang="de-DE" dirty="0" err="1"/>
              <a:t>Kain</a:t>
            </a:r>
            <a:r>
              <a:rPr lang="de-DE" altLang="de-DE" dirty="0"/>
              <a:t>, und Doreen Struve, 143–52. </a:t>
            </a:r>
            <a:r>
              <a:rPr lang="de-DE" altLang="de-DE" dirty="0" err="1"/>
              <a:t>Oldenbourg</a:t>
            </a:r>
            <a:r>
              <a:rPr lang="de-DE" altLang="de-DE" dirty="0"/>
              <a:t> Verlag, 2009. </a:t>
            </a:r>
            <a:r>
              <a:rPr lang="de-DE" altLang="de-DE" dirty="0">
                <a:hlinkClick r:id="rId7">
                  <a:extLst>
                    <a:ext uri="{A12FA001-AC4F-418D-AE19-62706E023703}">
                      <ahyp:hlinkClr xmlns:ahyp="http://schemas.microsoft.com/office/drawing/2018/hyperlinkcolor" val="tx"/>
                    </a:ext>
                  </a:extLst>
                </a:hlinkClick>
              </a:rPr>
              <a:t>https://doi.org/10.1524/9783486598551.143</a:t>
            </a:r>
            <a:r>
              <a:rPr lang="de-DE" altLang="de-DE" dirty="0"/>
              <a:t>.</a:t>
            </a:r>
          </a:p>
          <a:p>
            <a:pPr marR="0" lvl="0" indent="0" fontAlgn="base">
              <a:lnSpc>
                <a:spcPct val="100000"/>
              </a:lnSpc>
              <a:spcBef>
                <a:spcPct val="0"/>
              </a:spcBef>
              <a:spcAft>
                <a:spcPct val="0"/>
              </a:spcAft>
              <a:buClrTx/>
              <a:buSzTx/>
              <a:buFontTx/>
              <a:buNone/>
              <a:tabLst/>
            </a:pPr>
            <a:r>
              <a:rPr lang="de-DE" altLang="de-DE" dirty="0"/>
              <a:t>Gentil, Marie-Hélène, und Catherine Merle. „The Use </a:t>
            </a:r>
            <a:r>
              <a:rPr lang="de-DE" altLang="de-DE" dirty="0" err="1"/>
              <a:t>of</a:t>
            </a:r>
            <a:r>
              <a:rPr lang="de-DE" altLang="de-DE" dirty="0"/>
              <a:t> Quality Tools, </a:t>
            </a:r>
            <a:r>
              <a:rPr lang="de-DE" altLang="de-DE" dirty="0" err="1"/>
              <a:t>Concepts</a:t>
            </a:r>
            <a:r>
              <a:rPr lang="de-DE" altLang="de-DE" dirty="0"/>
              <a:t> and Methods </a:t>
            </a:r>
            <a:r>
              <a:rPr lang="de-DE" altLang="de-DE" dirty="0" err="1"/>
              <a:t>to</a:t>
            </a:r>
            <a:r>
              <a:rPr lang="de-DE" altLang="de-DE" dirty="0"/>
              <a:t> Help </a:t>
            </a:r>
            <a:r>
              <a:rPr lang="de-DE" altLang="de-DE" dirty="0" err="1"/>
              <a:t>the</a:t>
            </a:r>
            <a:r>
              <a:rPr lang="de-DE" altLang="de-DE" dirty="0"/>
              <a:t> Transition </a:t>
            </a:r>
            <a:r>
              <a:rPr lang="de-DE" altLang="de-DE" dirty="0" err="1"/>
              <a:t>to</a:t>
            </a:r>
            <a:r>
              <a:rPr lang="de-DE" altLang="de-DE" dirty="0"/>
              <a:t> Industry 4.0:On </a:t>
            </a:r>
            <a:r>
              <a:rPr lang="de-DE" altLang="de-DE" dirty="0" err="1"/>
              <a:t>the</a:t>
            </a:r>
            <a:r>
              <a:rPr lang="de-DE" altLang="de-DE" dirty="0"/>
              <a:t> Way </a:t>
            </a:r>
            <a:r>
              <a:rPr lang="de-DE" altLang="de-DE" dirty="0" err="1"/>
              <a:t>to</a:t>
            </a:r>
            <a:r>
              <a:rPr lang="de-DE" altLang="de-DE" dirty="0"/>
              <a:t> Quality 4.0“, 2023.</a:t>
            </a:r>
          </a:p>
          <a:p>
            <a:pPr marR="0" lvl="0" indent="0" fontAlgn="base">
              <a:lnSpc>
                <a:spcPct val="100000"/>
              </a:lnSpc>
              <a:spcBef>
                <a:spcPct val="0"/>
              </a:spcBef>
              <a:spcAft>
                <a:spcPct val="0"/>
              </a:spcAft>
              <a:buClrTx/>
              <a:buSzTx/>
              <a:buFontTx/>
              <a:buNone/>
              <a:tabLst/>
            </a:pPr>
            <a:r>
              <a:rPr lang="de-DE" altLang="de-DE" dirty="0"/>
              <a:t>Jacobs, Luise, und Susanne Hensel-Börner. „Die Kraft effektiver Daten-Visualisierung – CLEAR(I): Ein Leitfaden zur wirkungsvollen Dashboard-Gestaltung“. In Data-</a:t>
            </a:r>
            <a:r>
              <a:rPr lang="de-DE" altLang="de-DE" dirty="0" err="1"/>
              <a:t>driven</a:t>
            </a:r>
            <a:r>
              <a:rPr lang="de-DE" altLang="de-DE" dirty="0"/>
              <a:t> Marketing, herausgegeben von Silvia </a:t>
            </a:r>
            <a:r>
              <a:rPr lang="de-DE" altLang="de-DE" dirty="0" err="1"/>
              <a:t>Boßow</a:t>
            </a:r>
            <a:r>
              <a:rPr lang="de-DE" altLang="de-DE" dirty="0"/>
              <a:t>-Thies, Christina Hofmann-Stölting, und Heike </a:t>
            </a:r>
            <a:r>
              <a:rPr lang="de-DE" altLang="de-DE" dirty="0" err="1"/>
              <a:t>Jochims</a:t>
            </a:r>
            <a:r>
              <a:rPr lang="de-DE" altLang="de-DE" dirty="0"/>
              <a:t>, 43–75. Wiesbaden: Springer Fachmedien Wiesbaden, 2020. </a:t>
            </a:r>
            <a:r>
              <a:rPr lang="de-DE" altLang="de-DE" dirty="0">
                <a:hlinkClick r:id="rId8">
                  <a:extLst>
                    <a:ext uri="{A12FA001-AC4F-418D-AE19-62706E023703}">
                      <ahyp:hlinkClr xmlns:ahyp="http://schemas.microsoft.com/office/drawing/2018/hyperlinkcolor" val="tx"/>
                    </a:ext>
                  </a:extLst>
                </a:hlinkClick>
              </a:rPr>
              <a:t>https://doi.org/10.1007/978-3-658-29995-8_3</a:t>
            </a:r>
            <a:r>
              <a:rPr lang="de-DE" altLang="de-DE" dirty="0"/>
              <a:t>.</a:t>
            </a:r>
          </a:p>
          <a:p>
            <a:pPr marR="0" lvl="0" indent="0" fontAlgn="base">
              <a:lnSpc>
                <a:spcPct val="100000"/>
              </a:lnSpc>
              <a:spcBef>
                <a:spcPct val="0"/>
              </a:spcBef>
              <a:spcAft>
                <a:spcPct val="0"/>
              </a:spcAft>
              <a:buClrTx/>
              <a:buSzTx/>
              <a:buFontTx/>
              <a:buNone/>
              <a:tabLst/>
            </a:pPr>
            <a:r>
              <a:rPr lang="de-DE" altLang="de-DE" dirty="0"/>
              <a:t>Kim, Nam </a:t>
            </a:r>
            <a:r>
              <a:rPr lang="de-DE" altLang="de-DE" dirty="0" err="1"/>
              <a:t>Wook</a:t>
            </a:r>
            <a:r>
              <a:rPr lang="de-DE" altLang="de-DE" dirty="0"/>
              <a:t>, Grace Myers, und Benjamin Bach. „</a:t>
            </a:r>
            <a:r>
              <a:rPr lang="de-DE" altLang="de-DE" dirty="0" err="1"/>
              <a:t>How</a:t>
            </a:r>
            <a:r>
              <a:rPr lang="de-DE" altLang="de-DE" dirty="0"/>
              <a:t> </a:t>
            </a:r>
            <a:r>
              <a:rPr lang="de-DE" altLang="de-DE" dirty="0" err="1"/>
              <a:t>Good</a:t>
            </a:r>
            <a:r>
              <a:rPr lang="de-DE" altLang="de-DE" dirty="0"/>
              <a:t> </a:t>
            </a:r>
            <a:r>
              <a:rPr lang="de-DE" altLang="de-DE" dirty="0" err="1"/>
              <a:t>Is</a:t>
            </a:r>
            <a:r>
              <a:rPr lang="de-DE" altLang="de-DE" dirty="0"/>
              <a:t> </a:t>
            </a:r>
            <a:r>
              <a:rPr lang="de-DE" altLang="de-DE" dirty="0" err="1"/>
              <a:t>ChatGPT</a:t>
            </a:r>
            <a:r>
              <a:rPr lang="de-DE" altLang="de-DE" dirty="0"/>
              <a:t> in </a:t>
            </a:r>
            <a:r>
              <a:rPr lang="de-DE" altLang="de-DE" dirty="0" err="1"/>
              <a:t>Giving</a:t>
            </a:r>
            <a:r>
              <a:rPr lang="de-DE" altLang="de-DE" dirty="0"/>
              <a:t> </a:t>
            </a:r>
            <a:r>
              <a:rPr lang="de-DE" altLang="de-DE" dirty="0" err="1"/>
              <a:t>Advice</a:t>
            </a:r>
            <a:r>
              <a:rPr lang="de-DE" altLang="de-DE" dirty="0"/>
              <a:t> on </a:t>
            </a:r>
            <a:r>
              <a:rPr lang="de-DE" altLang="de-DE" dirty="0" err="1"/>
              <a:t>Your</a:t>
            </a:r>
            <a:r>
              <a:rPr lang="de-DE" altLang="de-DE" dirty="0"/>
              <a:t> </a:t>
            </a:r>
            <a:r>
              <a:rPr lang="de-DE" altLang="de-DE" dirty="0" err="1"/>
              <a:t>Visualization</a:t>
            </a:r>
            <a:r>
              <a:rPr lang="de-DE" altLang="de-DE" dirty="0"/>
              <a:t> Design?“ </a:t>
            </a:r>
            <a:r>
              <a:rPr lang="de-DE" altLang="de-DE" dirty="0" err="1"/>
              <a:t>arXiv</a:t>
            </a:r>
            <a:r>
              <a:rPr lang="de-DE" altLang="de-DE" dirty="0"/>
              <a:t>, 30. Januar 2024. </a:t>
            </a:r>
            <a:r>
              <a:rPr lang="de-DE" altLang="de-DE" dirty="0">
                <a:hlinkClick r:id="rId9">
                  <a:extLst>
                    <a:ext uri="{A12FA001-AC4F-418D-AE19-62706E023703}">
                      <ahyp:hlinkClr xmlns:ahyp="http://schemas.microsoft.com/office/drawing/2018/hyperlinkcolor" val="tx"/>
                    </a:ext>
                  </a:extLst>
                </a:hlinkClick>
              </a:rPr>
              <a:t>http://arxiv.org/abs/2310.09617</a:t>
            </a:r>
            <a:r>
              <a:rPr lang="de-DE" altLang="de-DE" dirty="0"/>
              <a:t>.</a:t>
            </a:r>
          </a:p>
          <a:p>
            <a:pPr marR="0" lvl="0" indent="0" fontAlgn="base">
              <a:lnSpc>
                <a:spcPct val="100000"/>
              </a:lnSpc>
              <a:spcBef>
                <a:spcPct val="0"/>
              </a:spcBef>
              <a:spcAft>
                <a:spcPct val="0"/>
              </a:spcAft>
              <a:buClrTx/>
              <a:buSzTx/>
              <a:buFontTx/>
              <a:buNone/>
              <a:tabLst/>
            </a:pPr>
            <a:r>
              <a:rPr lang="de-DE" altLang="de-DE" dirty="0"/>
              <a:t>Kompendium multimediales Lernen. </a:t>
            </a:r>
            <a:r>
              <a:rPr lang="de-DE" altLang="de-DE" dirty="0" err="1"/>
              <a:t>X.media.press</a:t>
            </a:r>
            <a:r>
              <a:rPr lang="de-DE" altLang="de-DE" dirty="0"/>
              <a:t>. Berlin, Heidelberg: Springer Berlin Heidelberg, 2008. </a:t>
            </a:r>
            <a:r>
              <a:rPr lang="de-DE" altLang="de-DE" dirty="0">
                <a:hlinkClick r:id="rId10">
                  <a:extLst>
                    <a:ext uri="{A12FA001-AC4F-418D-AE19-62706E023703}">
                      <ahyp:hlinkClr xmlns:ahyp="http://schemas.microsoft.com/office/drawing/2018/hyperlinkcolor" val="tx"/>
                    </a:ext>
                  </a:extLst>
                </a:hlinkClick>
              </a:rPr>
              <a:t>https://doi.org/10.1007/978-3-540-37226-4</a:t>
            </a:r>
            <a:r>
              <a:rPr lang="de-DE" altLang="de-DE" dirty="0"/>
              <a:t>.</a:t>
            </a:r>
          </a:p>
          <a:p>
            <a:pPr marR="0" lvl="0" indent="0" fontAlgn="base">
              <a:lnSpc>
                <a:spcPct val="100000"/>
              </a:lnSpc>
              <a:spcBef>
                <a:spcPct val="0"/>
              </a:spcBef>
              <a:spcAft>
                <a:spcPct val="0"/>
              </a:spcAft>
              <a:buClrTx/>
              <a:buSzTx/>
              <a:buFontTx/>
              <a:buNone/>
              <a:tabLst/>
            </a:pPr>
            <a:r>
              <a:rPr lang="de-DE" altLang="de-DE" dirty="0"/>
              <a:t>Li, </a:t>
            </a:r>
            <a:r>
              <a:rPr lang="de-DE" altLang="de-DE" dirty="0" err="1"/>
              <a:t>Shuaimin</a:t>
            </a:r>
            <a:r>
              <a:rPr lang="de-DE" altLang="de-DE" dirty="0"/>
              <a:t>, </a:t>
            </a:r>
            <a:r>
              <a:rPr lang="de-DE" altLang="de-DE" dirty="0" err="1"/>
              <a:t>Xuanang</a:t>
            </a:r>
            <a:r>
              <a:rPr lang="de-DE" altLang="de-DE" dirty="0"/>
              <a:t> Chen, </a:t>
            </a:r>
            <a:r>
              <a:rPr lang="de-DE" altLang="de-DE" dirty="0" err="1"/>
              <a:t>Yuanfeng</a:t>
            </a:r>
            <a:r>
              <a:rPr lang="de-DE" altLang="de-DE" dirty="0"/>
              <a:t> Song, </a:t>
            </a:r>
            <a:r>
              <a:rPr lang="de-DE" altLang="de-DE" dirty="0" err="1"/>
              <a:t>Yunze</a:t>
            </a:r>
            <a:r>
              <a:rPr lang="de-DE" altLang="de-DE" dirty="0"/>
              <a:t> Song, und Chen Zhang. „Prompt4Vis: </a:t>
            </a:r>
            <a:r>
              <a:rPr lang="de-DE" altLang="de-DE" dirty="0" err="1"/>
              <a:t>Prompting</a:t>
            </a:r>
            <a:r>
              <a:rPr lang="de-DE" altLang="de-DE" dirty="0"/>
              <a:t> Large Language Models </a:t>
            </a:r>
            <a:r>
              <a:rPr lang="de-DE" altLang="de-DE" dirty="0" err="1"/>
              <a:t>with</a:t>
            </a:r>
            <a:r>
              <a:rPr lang="de-DE" altLang="de-DE" dirty="0"/>
              <a:t> </a:t>
            </a:r>
            <a:r>
              <a:rPr lang="de-DE" altLang="de-DE" dirty="0" err="1"/>
              <a:t>Example</a:t>
            </a:r>
            <a:r>
              <a:rPr lang="de-DE" altLang="de-DE" dirty="0"/>
              <a:t> Mining and Schema </a:t>
            </a:r>
            <a:r>
              <a:rPr lang="de-DE" altLang="de-DE" dirty="0" err="1"/>
              <a:t>Filtering</a:t>
            </a:r>
            <a:r>
              <a:rPr lang="de-DE" altLang="de-DE" dirty="0"/>
              <a:t> </a:t>
            </a:r>
            <a:r>
              <a:rPr lang="de-DE" altLang="de-DE" dirty="0" err="1"/>
              <a:t>for</a:t>
            </a:r>
            <a:r>
              <a:rPr lang="de-DE" altLang="de-DE" dirty="0"/>
              <a:t> </a:t>
            </a:r>
            <a:r>
              <a:rPr lang="de-DE" altLang="de-DE" dirty="0" err="1"/>
              <a:t>Tabular</a:t>
            </a:r>
            <a:r>
              <a:rPr lang="de-DE" altLang="de-DE" dirty="0"/>
              <a:t> Data </a:t>
            </a:r>
            <a:r>
              <a:rPr lang="de-DE" altLang="de-DE" dirty="0" err="1"/>
              <a:t>Visualization</a:t>
            </a:r>
            <a:r>
              <a:rPr lang="de-DE" altLang="de-DE" dirty="0"/>
              <a:t>“. </a:t>
            </a:r>
            <a:r>
              <a:rPr lang="de-DE" altLang="de-DE" dirty="0" err="1"/>
              <a:t>arXiv</a:t>
            </a:r>
            <a:r>
              <a:rPr lang="de-DE" altLang="de-DE" dirty="0"/>
              <a:t>, 29. Januar 2024. </a:t>
            </a:r>
            <a:r>
              <a:rPr lang="de-DE" altLang="de-DE" dirty="0">
                <a:hlinkClick r:id="rId11">
                  <a:extLst>
                    <a:ext uri="{A12FA001-AC4F-418D-AE19-62706E023703}">
                      <ahyp:hlinkClr xmlns:ahyp="http://schemas.microsoft.com/office/drawing/2018/hyperlinkcolor" val="tx"/>
                    </a:ext>
                  </a:extLst>
                </a:hlinkClick>
              </a:rPr>
              <a:t>http://arxiv.org/abs/2402.07909</a:t>
            </a:r>
            <a:endParaRPr lang="de-DE" altLang="de-DE" dirty="0"/>
          </a:p>
          <a:p>
            <a:pPr marR="0" lvl="0" indent="0" fontAlgn="base">
              <a:lnSpc>
                <a:spcPct val="100000"/>
              </a:lnSpc>
              <a:spcBef>
                <a:spcPct val="0"/>
              </a:spcBef>
              <a:spcAft>
                <a:spcPct val="0"/>
              </a:spcAft>
              <a:buClrTx/>
              <a:buSzTx/>
              <a:buFontTx/>
              <a:buNone/>
              <a:tabLst/>
            </a:pPr>
            <a:r>
              <a:rPr lang="de-DE" altLang="de-DE" dirty="0" err="1"/>
              <a:t>Munzner</a:t>
            </a:r>
            <a:r>
              <a:rPr lang="de-DE" altLang="de-DE" dirty="0"/>
              <a:t>, Tamara. „</a:t>
            </a:r>
            <a:r>
              <a:rPr lang="de-DE" altLang="de-DE" dirty="0" err="1"/>
              <a:t>Visualization</a:t>
            </a:r>
            <a:r>
              <a:rPr lang="de-DE" altLang="de-DE" dirty="0"/>
              <a:t> Analysis &amp; Design“, 2015</a:t>
            </a:r>
          </a:p>
          <a:p>
            <a:pPr marR="0" lvl="0" indent="0" fontAlgn="base">
              <a:lnSpc>
                <a:spcPct val="100000"/>
              </a:lnSpc>
              <a:spcBef>
                <a:spcPct val="0"/>
              </a:spcBef>
              <a:spcAft>
                <a:spcPct val="0"/>
              </a:spcAft>
              <a:buClrTx/>
              <a:buSzTx/>
              <a:buFontTx/>
              <a:buNone/>
              <a:tabLst/>
            </a:pPr>
            <a:r>
              <a:rPr lang="de-DE" altLang="de-DE" dirty="0" err="1"/>
              <a:t>Pappas</a:t>
            </a:r>
            <a:r>
              <a:rPr lang="de-DE" altLang="de-DE" dirty="0"/>
              <a:t>, L., Whitman, L. (2011). </a:t>
            </a:r>
            <a:r>
              <a:rPr lang="de-DE" altLang="de-DE" dirty="0" err="1"/>
              <a:t>Riding</a:t>
            </a:r>
            <a:r>
              <a:rPr lang="de-DE" altLang="de-DE" dirty="0"/>
              <a:t> </a:t>
            </a:r>
            <a:r>
              <a:rPr lang="de-DE" altLang="de-DE" dirty="0" err="1"/>
              <a:t>the</a:t>
            </a:r>
            <a:r>
              <a:rPr lang="de-DE" altLang="de-DE" dirty="0"/>
              <a:t> Technology Wave: </a:t>
            </a:r>
            <a:r>
              <a:rPr lang="de-DE" altLang="de-DE" dirty="0" err="1"/>
              <a:t>Effective</a:t>
            </a:r>
            <a:r>
              <a:rPr lang="de-DE" altLang="de-DE" dirty="0"/>
              <a:t> Dashboard Data </a:t>
            </a:r>
            <a:r>
              <a:rPr lang="de-DE" altLang="de-DE" dirty="0" err="1"/>
              <a:t>Visualization</a:t>
            </a:r>
            <a:r>
              <a:rPr lang="de-DE" altLang="de-DE" dirty="0"/>
              <a:t>. In: Smith, M.J., </a:t>
            </a:r>
            <a:r>
              <a:rPr lang="de-DE" altLang="de-DE" dirty="0" err="1"/>
              <a:t>Salvendy</a:t>
            </a:r>
            <a:r>
              <a:rPr lang="de-DE" altLang="de-DE" dirty="0"/>
              <a:t>, G. (</a:t>
            </a:r>
            <a:r>
              <a:rPr lang="de-DE" altLang="de-DE" dirty="0" err="1"/>
              <a:t>eds</a:t>
            </a:r>
            <a:r>
              <a:rPr lang="de-DE" altLang="de-DE" dirty="0"/>
              <a:t>) Human Interface and </a:t>
            </a:r>
            <a:r>
              <a:rPr lang="de-DE" altLang="de-DE" dirty="0" err="1"/>
              <a:t>the</a:t>
            </a:r>
            <a:r>
              <a:rPr lang="de-DE" altLang="de-DE" dirty="0"/>
              <a:t> Management </a:t>
            </a:r>
            <a:r>
              <a:rPr lang="de-DE" altLang="de-DE" dirty="0" err="1"/>
              <a:t>of</a:t>
            </a:r>
            <a:r>
              <a:rPr lang="de-DE" altLang="de-DE" dirty="0"/>
              <a:t> Information. </a:t>
            </a:r>
            <a:r>
              <a:rPr lang="de-DE" altLang="de-DE" dirty="0" err="1"/>
              <a:t>Interacting</a:t>
            </a:r>
            <a:r>
              <a:rPr lang="de-DE" altLang="de-DE" dirty="0"/>
              <a:t> </a:t>
            </a:r>
            <a:r>
              <a:rPr lang="de-DE" altLang="de-DE" dirty="0" err="1"/>
              <a:t>with</a:t>
            </a:r>
            <a:r>
              <a:rPr lang="de-DE" altLang="de-DE" dirty="0"/>
              <a:t> Information. Human Interface 2011. </a:t>
            </a:r>
            <a:r>
              <a:rPr lang="de-DE" altLang="de-DE" dirty="0" err="1"/>
              <a:t>Lecture</a:t>
            </a:r>
            <a:r>
              <a:rPr lang="de-DE" altLang="de-DE" dirty="0"/>
              <a:t> Notes in Computer Science, </a:t>
            </a:r>
            <a:r>
              <a:rPr lang="de-DE" altLang="de-DE" dirty="0" err="1"/>
              <a:t>vol</a:t>
            </a:r>
            <a:r>
              <a:rPr lang="de-DE" altLang="de-DE" dirty="0"/>
              <a:t> 6771. Springer, Berlin, Heidelberg. https://doi.org/10.1007/978-3-642-21793-7_29</a:t>
            </a:r>
          </a:p>
          <a:p>
            <a:pPr marR="0" lvl="0" indent="0" fontAlgn="base">
              <a:lnSpc>
                <a:spcPct val="100000"/>
              </a:lnSpc>
              <a:spcBef>
                <a:spcPct val="0"/>
              </a:spcBef>
              <a:spcAft>
                <a:spcPct val="0"/>
              </a:spcAft>
              <a:buClrTx/>
              <a:buSzTx/>
              <a:buFontTx/>
              <a:buNone/>
              <a:tabLst/>
            </a:pPr>
            <a:r>
              <a:rPr lang="de-DE" altLang="de-DE" dirty="0" err="1"/>
              <a:t>Prümper</a:t>
            </a:r>
            <a:r>
              <a:rPr lang="de-DE" altLang="de-DE" dirty="0"/>
              <a:t>, Jochen. „Der Benutzungsfragebogen ISONORM 9241/10: Ergebnisse zur Reliabilität und Validität“. In Software-Ergonomie ’97, herausgegeben von Rüdiger </a:t>
            </a:r>
            <a:r>
              <a:rPr lang="de-DE" altLang="de-DE" dirty="0" err="1"/>
              <a:t>Liskowsky</a:t>
            </a:r>
            <a:r>
              <a:rPr lang="de-DE" altLang="de-DE" dirty="0"/>
              <a:t>, Boris M. </a:t>
            </a:r>
            <a:r>
              <a:rPr lang="de-DE" altLang="de-DE" dirty="0" err="1"/>
              <a:t>Velichkovsky</a:t>
            </a:r>
            <a:r>
              <a:rPr lang="de-DE" altLang="de-DE" dirty="0"/>
              <a:t>, und Wolfgang Wünschmann, 49:253–62. Berichte des German Chapter </a:t>
            </a:r>
            <a:r>
              <a:rPr lang="de-DE" altLang="de-DE" dirty="0" err="1"/>
              <a:t>of</a:t>
            </a:r>
            <a:r>
              <a:rPr lang="de-DE" altLang="de-DE" dirty="0"/>
              <a:t> </a:t>
            </a:r>
            <a:r>
              <a:rPr lang="de-DE" altLang="de-DE" dirty="0" err="1"/>
              <a:t>the</a:t>
            </a:r>
            <a:r>
              <a:rPr lang="de-DE" altLang="de-DE" dirty="0"/>
              <a:t> ACM. Wiesbaden: </a:t>
            </a:r>
            <a:r>
              <a:rPr lang="de-DE" altLang="de-DE" dirty="0" err="1"/>
              <a:t>Vieweg+Teubner</a:t>
            </a:r>
            <a:r>
              <a:rPr lang="de-DE" altLang="de-DE" dirty="0"/>
              <a:t> Verlag, 1997. </a:t>
            </a:r>
            <a:r>
              <a:rPr lang="de-DE" altLang="de-DE" dirty="0">
                <a:hlinkClick r:id="rId12">
                  <a:extLst>
                    <a:ext uri="{A12FA001-AC4F-418D-AE19-62706E023703}">
                      <ahyp:hlinkClr xmlns:ahyp="http://schemas.microsoft.com/office/drawing/2018/hyperlinkcolor" val="tx"/>
                    </a:ext>
                  </a:extLst>
                </a:hlinkClick>
              </a:rPr>
              <a:t>https://doi.org/10.1007/978-3-322-86782-7_21</a:t>
            </a:r>
            <a:r>
              <a:rPr lang="de-DE" altLang="de-DE" dirty="0"/>
              <a:t>.</a:t>
            </a:r>
          </a:p>
          <a:p>
            <a:pPr marR="0" lvl="0" indent="0" fontAlgn="base">
              <a:lnSpc>
                <a:spcPct val="100000"/>
              </a:lnSpc>
              <a:spcBef>
                <a:spcPct val="0"/>
              </a:spcBef>
              <a:spcAft>
                <a:spcPct val="0"/>
              </a:spcAft>
              <a:buClrTx/>
              <a:buSzTx/>
              <a:buFontTx/>
              <a:buNone/>
              <a:tabLst/>
            </a:pPr>
            <a:r>
              <a:rPr lang="de-DE" altLang="de-DE" dirty="0" err="1"/>
              <a:t>Prümper</a:t>
            </a:r>
            <a:r>
              <a:rPr lang="de-DE" altLang="de-DE" dirty="0"/>
              <a:t>, Jochen, und Michael </a:t>
            </a:r>
            <a:r>
              <a:rPr lang="de-DE" altLang="de-DE" dirty="0" err="1"/>
              <a:t>Anft</a:t>
            </a:r>
            <a:r>
              <a:rPr lang="de-DE" altLang="de-DE" dirty="0"/>
              <a:t>. „Die Evaluation von Software auf Grundlage des Entwurfs zur internationalen Ergonomie-Norm ISO 9241 Teil 10 als Beitrag zur partizipativen Systemgestaltung - ein </a:t>
            </a:r>
            <a:r>
              <a:rPr lang="de-DE" altLang="de-DE" dirty="0" err="1"/>
              <a:t>Fallbeispiell</a:t>
            </a:r>
            <a:r>
              <a:rPr lang="de-DE" altLang="de-DE" dirty="0"/>
              <a:t>“, o. J.</a:t>
            </a:r>
          </a:p>
          <a:p>
            <a:pPr marR="0" lvl="0" indent="0" fontAlgn="base">
              <a:lnSpc>
                <a:spcPct val="100000"/>
              </a:lnSpc>
              <a:spcBef>
                <a:spcPct val="0"/>
              </a:spcBef>
              <a:spcAft>
                <a:spcPct val="0"/>
              </a:spcAft>
              <a:buClrTx/>
              <a:buSzTx/>
              <a:buFontTx/>
              <a:buNone/>
              <a:tabLst/>
            </a:pPr>
            <a:r>
              <a:rPr lang="de-DE" altLang="de-DE" dirty="0" err="1"/>
              <a:t>Shneiderman</a:t>
            </a:r>
            <a:r>
              <a:rPr lang="de-DE" altLang="de-DE" dirty="0"/>
              <a:t>, B. (1996). The Eyes </a:t>
            </a:r>
            <a:r>
              <a:rPr lang="de-DE" altLang="de-DE" dirty="0" err="1"/>
              <a:t>Have</a:t>
            </a:r>
            <a:r>
              <a:rPr lang="de-DE" altLang="de-DE" dirty="0"/>
              <a:t> </a:t>
            </a:r>
            <a:r>
              <a:rPr lang="de-DE" altLang="de-DE" dirty="0" err="1"/>
              <a:t>It</a:t>
            </a:r>
            <a:r>
              <a:rPr lang="de-DE" altLang="de-DE" dirty="0"/>
              <a:t>: A Task </a:t>
            </a:r>
            <a:r>
              <a:rPr lang="de-DE" altLang="de-DE" dirty="0" err="1"/>
              <a:t>by</a:t>
            </a:r>
            <a:r>
              <a:rPr lang="de-DE" altLang="de-DE" dirty="0"/>
              <a:t> Data Type </a:t>
            </a:r>
            <a:r>
              <a:rPr lang="de-DE" altLang="de-DE" dirty="0" err="1"/>
              <a:t>Taxonomy</a:t>
            </a:r>
            <a:r>
              <a:rPr lang="de-DE" altLang="de-DE" dirty="0"/>
              <a:t> </a:t>
            </a:r>
            <a:r>
              <a:rPr lang="de-DE" altLang="de-DE" dirty="0" err="1"/>
              <a:t>for</a:t>
            </a:r>
            <a:r>
              <a:rPr lang="de-DE" altLang="de-DE" dirty="0"/>
              <a:t> Information </a:t>
            </a:r>
            <a:r>
              <a:rPr lang="de-DE" altLang="de-DE" dirty="0" err="1"/>
              <a:t>Visualizations</a:t>
            </a:r>
            <a:r>
              <a:rPr lang="de-DE" altLang="de-DE" dirty="0"/>
              <a:t>. In: </a:t>
            </a:r>
            <a:r>
              <a:rPr lang="de-DE" altLang="de-DE" dirty="0" err="1"/>
              <a:t>Proc</a:t>
            </a:r>
            <a:r>
              <a:rPr lang="de-DE" altLang="de-DE" dirty="0"/>
              <a:t>. </a:t>
            </a:r>
            <a:r>
              <a:rPr lang="de-DE" altLang="de-DE" dirty="0" err="1"/>
              <a:t>of</a:t>
            </a:r>
            <a:r>
              <a:rPr lang="de-DE" altLang="de-DE" dirty="0"/>
              <a:t> </a:t>
            </a:r>
            <a:r>
              <a:rPr lang="de-DE" altLang="de-DE" dirty="0" err="1"/>
              <a:t>the</a:t>
            </a:r>
            <a:r>
              <a:rPr lang="de-DE" altLang="de-DE" dirty="0"/>
              <a:t> IEEE Symposium on Visual </a:t>
            </a:r>
            <a:r>
              <a:rPr lang="de-DE" altLang="de-DE" dirty="0" err="1"/>
              <a:t>Languages</a:t>
            </a:r>
            <a:r>
              <a:rPr lang="de-DE" altLang="de-DE" dirty="0"/>
              <a:t>, Washington, 1996 (pp. 336--343). IEEE Computer Society Press.</a:t>
            </a:r>
          </a:p>
          <a:p>
            <a:pPr marR="0" lvl="0" indent="0" fontAlgn="base">
              <a:lnSpc>
                <a:spcPct val="100000"/>
              </a:lnSpc>
              <a:spcBef>
                <a:spcPct val="0"/>
              </a:spcBef>
              <a:spcAft>
                <a:spcPct val="0"/>
              </a:spcAft>
              <a:buClrTx/>
              <a:buSzTx/>
              <a:buFontTx/>
              <a:buNone/>
              <a:tabLst/>
            </a:pPr>
            <a:r>
              <a:rPr lang="de-DE" altLang="de-DE" dirty="0"/>
              <a:t>Spitzer, Manfred. „</a:t>
            </a:r>
            <a:r>
              <a:rPr lang="de-DE" altLang="de-DE" dirty="0" err="1"/>
              <a:t>ChatGPT</a:t>
            </a:r>
            <a:r>
              <a:rPr lang="de-DE" altLang="de-DE" dirty="0"/>
              <a:t>: Nur ein weiterer Trend oder eine Revolution?“ Nervenheilkunde 42, Nr. 04 (April 2023): 192–99. </a:t>
            </a:r>
            <a:r>
              <a:rPr lang="de-DE" altLang="de-DE" dirty="0">
                <a:hlinkClick r:id="rId13">
                  <a:extLst>
                    <a:ext uri="{A12FA001-AC4F-418D-AE19-62706E023703}">
                      <ahyp:hlinkClr xmlns:ahyp="http://schemas.microsoft.com/office/drawing/2018/hyperlinkcolor" val="tx"/>
                    </a:ext>
                  </a:extLst>
                </a:hlinkClick>
              </a:rPr>
              <a:t>https://doi.org/10.1055/a-1948-8785</a:t>
            </a:r>
            <a:r>
              <a:rPr lang="de-DE" altLang="de-DE" dirty="0"/>
              <a:t>.</a:t>
            </a:r>
          </a:p>
        </p:txBody>
      </p:sp>
      <p:sp>
        <p:nvSpPr>
          <p:cNvPr id="4" name="Textfeld 3">
            <a:extLst>
              <a:ext uri="{FF2B5EF4-FFF2-40B4-BE49-F238E27FC236}">
                <a16:creationId xmlns:a16="http://schemas.microsoft.com/office/drawing/2014/main" id="{B9B4212D-6434-0B19-7013-0B3A0DA37FDF}"/>
              </a:ext>
            </a:extLst>
          </p:cNvPr>
          <p:cNvSpPr txBox="1"/>
          <p:nvPr/>
        </p:nvSpPr>
        <p:spPr>
          <a:xfrm>
            <a:off x="17659525" y="34233718"/>
            <a:ext cx="5179888" cy="1495113"/>
          </a:xfrm>
          <a:prstGeom prst="rect">
            <a:avLst/>
          </a:prstGeom>
          <a:noFill/>
          <a:ln w="57150">
            <a:solidFill>
              <a:srgbClr val="FF0000"/>
            </a:solidFill>
          </a:ln>
        </p:spPr>
        <p:txBody>
          <a:bodyPr wrap="square">
            <a:noAutofit/>
          </a:bodyPr>
          <a:lstStyle/>
          <a:p>
            <a:pPr algn="just">
              <a:lnSpc>
                <a:spcPct val="150000"/>
              </a:lnSpc>
              <a:spcAft>
                <a:spcPts val="800"/>
              </a:spcAft>
            </a:pPr>
            <a:r>
              <a:rPr lang="de-DE" sz="4800" dirty="0">
                <a:latin typeface="Arial" panose="020B0604020202020204" pitchFamily="34" charset="0"/>
                <a:ea typeface="Calibri" panose="020F0502020204030204" pitchFamily="34" charset="0"/>
                <a:cs typeface="Arial" panose="020B0604020202020204" pitchFamily="34" charset="0"/>
                <a:hlinkClick r:id="rId14"/>
              </a:rPr>
              <a:t>GitHub</a:t>
            </a:r>
            <a:endParaRPr lang="de-DE" sz="4800" dirty="0">
              <a:latin typeface="Arial" panose="020B0604020202020204" pitchFamily="34" charset="0"/>
              <a:ea typeface="Calibri" panose="020F0502020204030204" pitchFamily="34" charset="0"/>
              <a:cs typeface="Arial" panose="020B0604020202020204" pitchFamily="34" charset="0"/>
            </a:endParaRPr>
          </a:p>
        </p:txBody>
      </p:sp>
      <p:pic>
        <p:nvPicPr>
          <p:cNvPr id="16" name="Grafik 15" descr="Ein Bild, das Katze, Säugetier, Silhouette enthält.&#10;&#10;Automatisch generierte Beschreibung">
            <a:extLst>
              <a:ext uri="{FF2B5EF4-FFF2-40B4-BE49-F238E27FC236}">
                <a16:creationId xmlns:a16="http://schemas.microsoft.com/office/drawing/2014/main" id="{0C55821B-ADAA-FC29-CD96-ABB151B3032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249469" y="34333323"/>
            <a:ext cx="1295901" cy="1295901"/>
          </a:xfrm>
          <a:prstGeom prst="rect">
            <a:avLst/>
          </a:prstGeom>
        </p:spPr>
      </p:pic>
    </p:spTree>
    <p:extLst>
      <p:ext uri="{BB962C8B-B14F-4D97-AF65-F5344CB8AC3E}">
        <p14:creationId xmlns:p14="http://schemas.microsoft.com/office/powerpoint/2010/main" val="17265792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1587</Words>
  <Application>Microsoft Office PowerPoint</Application>
  <PresentationFormat>Benutzerdefiniert</PresentationFormat>
  <Paragraphs>65</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sarah bauhofer</dc:creator>
  <cp:lastModifiedBy>Sarah Bauhofer</cp:lastModifiedBy>
  <cp:revision>47</cp:revision>
  <dcterms:created xsi:type="dcterms:W3CDTF">2021-12-18T10:14:33Z</dcterms:created>
  <dcterms:modified xsi:type="dcterms:W3CDTF">2024-07-23T15:45:29Z</dcterms:modified>
</cp:coreProperties>
</file>