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7" r:id="rId2"/>
    <p:sldId id="259" r:id="rId3"/>
    <p:sldId id="260" r:id="rId4"/>
    <p:sldId id="261" r:id="rId5"/>
    <p:sldId id="263" r:id="rId6"/>
    <p:sldId id="264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B420-1CC8-400D-8A09-0509FF2B3B78}" type="datetimeFigureOut">
              <a:rPr lang="de-DE" smtClean="0"/>
              <a:t>10.09.2019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CD77-CAB0-4B8E-89CD-FC7476DE07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559597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inotype Syntax Com Regular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Linotype Syntax Com Regular"/>
              </a:defRPr>
            </a:lvl1pPr>
            <a:lvl2pPr>
              <a:defRPr>
                <a:latin typeface="Linotype Syntax Com Regular"/>
              </a:defRPr>
            </a:lvl2pPr>
            <a:lvl3pPr>
              <a:defRPr>
                <a:latin typeface="Linotype Syntax Com Regular"/>
              </a:defRPr>
            </a:lvl3pPr>
            <a:lvl4pPr>
              <a:defRPr>
                <a:latin typeface="Linotype Syntax Com Regular"/>
              </a:defRPr>
            </a:lvl4pPr>
            <a:lvl5pPr>
              <a:defRPr>
                <a:latin typeface="Linotype Syntax Com Regular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B420-1CC8-400D-8A09-0509FF2B3B78}" type="datetimeFigureOut">
              <a:rPr lang="de-DE" smtClean="0"/>
              <a:t>10.09.2019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CD77-CAB0-4B8E-89CD-FC7476DE07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7567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Linotype Syntax Com Regular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Linotype Syntax Com Regular"/>
              </a:defRPr>
            </a:lvl1pPr>
            <a:lvl2pPr>
              <a:defRPr>
                <a:latin typeface="Linotype Syntax Com Regular"/>
              </a:defRPr>
            </a:lvl2pPr>
            <a:lvl3pPr>
              <a:defRPr>
                <a:latin typeface="Linotype Syntax Com Regular"/>
              </a:defRPr>
            </a:lvl3pPr>
            <a:lvl4pPr>
              <a:defRPr>
                <a:latin typeface="Linotype Syntax Com Regular"/>
              </a:defRPr>
            </a:lvl4pPr>
            <a:lvl5pPr>
              <a:defRPr>
                <a:latin typeface="Linotype Syntax Com Regular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B420-1CC8-400D-8A09-0509FF2B3B78}" type="datetimeFigureOut">
              <a:rPr lang="de-DE" smtClean="0"/>
              <a:t>10.09.2019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CD77-CAB0-4B8E-89CD-FC7476DE07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78798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>
            <a:spLocks noChangeArrowheads="1"/>
          </p:cNvSpPr>
          <p:nvPr userDrawn="1"/>
        </p:nvSpPr>
        <p:spPr bwMode="auto">
          <a:xfrm>
            <a:off x="-2117" y="1484313"/>
            <a:ext cx="12192001" cy="39608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altLang="de-DE" sz="800" smtClean="0">
              <a:solidFill>
                <a:srgbClr val="FFFFFF"/>
              </a:solidFill>
              <a:latin typeface="LTSyntax Regular" pitchFamily="2" charset="0"/>
            </a:endParaRPr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2255574" y="1700809"/>
            <a:ext cx="7296149" cy="352839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Linotype Syntax Com Regular" panose="020B0604020202020204" pitchFamily="34" charset="0"/>
              </a:defRPr>
            </a:lvl1pPr>
            <a:lvl2pPr>
              <a:defRPr sz="2000">
                <a:latin typeface="Linotype Syntax Com Regular" panose="020B0604020202020204" pitchFamily="34" charset="0"/>
              </a:defRPr>
            </a:lvl2pPr>
            <a:lvl3pPr>
              <a:defRPr sz="1800">
                <a:latin typeface="Linotype Syntax Com Regular" panose="020B0604020202020204" pitchFamily="34" charset="0"/>
              </a:defRPr>
            </a:lvl3pPr>
            <a:lvl4pPr>
              <a:defRPr sz="1600">
                <a:latin typeface="Linotype Syntax Com Regular" panose="020B0604020202020204" pitchFamily="34" charset="0"/>
              </a:defRPr>
            </a:lvl4pPr>
            <a:lvl5pPr>
              <a:defRPr sz="1400">
                <a:latin typeface="Linotype Syntax Com Regular" panose="020B060402020202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111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4"/>
          <p:cNvSpPr>
            <a:spLocks noChangeArrowheads="1"/>
          </p:cNvSpPr>
          <p:nvPr userDrawn="1"/>
        </p:nvSpPr>
        <p:spPr bwMode="auto">
          <a:xfrm>
            <a:off x="2351618" y="0"/>
            <a:ext cx="6913033" cy="68849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altLang="de-DE" sz="800" smtClean="0">
              <a:solidFill>
                <a:srgbClr val="FFFFFF"/>
              </a:solidFill>
              <a:latin typeface="LTSyntax Regular" pitchFamily="2" charset="0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689606" y="404664"/>
            <a:ext cx="6236725" cy="5334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Linotype Syntax Com Regular" panose="020B0604020202020204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2735627" y="1484784"/>
            <a:ext cx="6144683" cy="352839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Linotype Syntax Com Regular" panose="020B0604020202020204" pitchFamily="34" charset="0"/>
              </a:defRPr>
            </a:lvl1pPr>
            <a:lvl2pPr>
              <a:defRPr sz="2000">
                <a:latin typeface="Linotype Syntax Com Regular" panose="020B0604020202020204" pitchFamily="34" charset="0"/>
              </a:defRPr>
            </a:lvl2pPr>
            <a:lvl3pPr>
              <a:defRPr sz="1800">
                <a:latin typeface="Linotype Syntax Com Regular" panose="020B0604020202020204" pitchFamily="34" charset="0"/>
              </a:defRPr>
            </a:lvl3pPr>
            <a:lvl4pPr>
              <a:defRPr sz="1600">
                <a:latin typeface="Linotype Syntax Com Regular" panose="020B0604020202020204" pitchFamily="34" charset="0"/>
              </a:defRPr>
            </a:lvl4pPr>
            <a:lvl5pPr>
              <a:defRPr sz="1400">
                <a:latin typeface="Linotype Syntax Com Regular" panose="020B060402020202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8066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rrowheads="1"/>
          </p:cNvSpPr>
          <p:nvPr userDrawn="1"/>
        </p:nvSpPr>
        <p:spPr bwMode="auto">
          <a:xfrm>
            <a:off x="912285" y="692151"/>
            <a:ext cx="10560049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altLang="de-DE" sz="800" smtClean="0">
              <a:solidFill>
                <a:srgbClr val="FFFFFF"/>
              </a:solidFill>
              <a:latin typeface="LTSyntax Regular" pitchFamily="2" charset="0"/>
            </a:endParaRPr>
          </a:p>
        </p:txBody>
      </p:sp>
      <p:pic>
        <p:nvPicPr>
          <p:cNvPr id="5" name="Picture 4" descr="\\in.uni-weimar.de\fs\pjg\uk\PowerPointPräsentatition Studium.Bauhaus\Bauing-04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33" y="1"/>
            <a:ext cx="12244917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eck 14"/>
          <p:cNvSpPr>
            <a:spLocks noChangeArrowheads="1"/>
          </p:cNvSpPr>
          <p:nvPr userDrawn="1"/>
        </p:nvSpPr>
        <p:spPr bwMode="auto">
          <a:xfrm>
            <a:off x="922867" y="650876"/>
            <a:ext cx="9723967" cy="56165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altLang="de-DE" sz="800" smtClean="0">
              <a:solidFill>
                <a:srgbClr val="FFFFFF"/>
              </a:solidFill>
              <a:latin typeface="LTSyntax Regular" pitchFamily="2" charset="0"/>
            </a:endParaRPr>
          </a:p>
        </p:txBody>
      </p:sp>
      <p:sp>
        <p:nvSpPr>
          <p:cNvPr id="7" name="Rechteck 6"/>
          <p:cNvSpPr>
            <a:spLocks noChangeArrowheads="1"/>
          </p:cNvSpPr>
          <p:nvPr userDrawn="1"/>
        </p:nvSpPr>
        <p:spPr bwMode="auto">
          <a:xfrm>
            <a:off x="10378018" y="1628775"/>
            <a:ext cx="1813983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altLang="de-DE" sz="800" smtClean="0">
              <a:solidFill>
                <a:srgbClr val="FFFFFF"/>
              </a:solidFill>
              <a:latin typeface="LTSyntax Regular" pitchFamily="2" charset="0"/>
            </a:endParaRPr>
          </a:p>
        </p:txBody>
      </p:sp>
      <p:sp>
        <p:nvSpPr>
          <p:cNvPr id="8" name="Rechteck 7"/>
          <p:cNvSpPr>
            <a:spLocks noChangeArrowheads="1"/>
          </p:cNvSpPr>
          <p:nvPr userDrawn="1"/>
        </p:nvSpPr>
        <p:spPr bwMode="auto">
          <a:xfrm>
            <a:off x="-817033" y="692151"/>
            <a:ext cx="385233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altLang="de-DE" sz="800" smtClean="0">
              <a:solidFill>
                <a:srgbClr val="FFFFFF"/>
              </a:solidFill>
              <a:latin typeface="LTSyntax Regular" pitchFamily="2" charset="0"/>
            </a:endParaRPr>
          </a:p>
        </p:txBody>
      </p:sp>
      <p:pic>
        <p:nvPicPr>
          <p:cNvPr id="9" name="Picture 10" descr="\\in.uni-weimar.de\fs\pjg\uk\PowerPointPräsentatition Studium.Bauhaus\Logos\2-zeilig\PNG RGB\R0_G155_B180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518" y="5445126"/>
            <a:ext cx="2745316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1199456" y="2200920"/>
            <a:ext cx="9409045" cy="352839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Linotype Syntax Com Regular" panose="020B0604020202020204" pitchFamily="34" charset="0"/>
              </a:defRPr>
            </a:lvl1pPr>
            <a:lvl2pPr>
              <a:defRPr sz="2000">
                <a:latin typeface="Linotype Syntax Com Regular" panose="020B0604020202020204" pitchFamily="34" charset="0"/>
              </a:defRPr>
            </a:lvl2pPr>
            <a:lvl3pPr>
              <a:defRPr sz="1800">
                <a:latin typeface="Linotype Syntax Com Regular" panose="020B0604020202020204" pitchFamily="34" charset="0"/>
              </a:defRPr>
            </a:lvl3pPr>
            <a:lvl4pPr>
              <a:defRPr sz="1600">
                <a:latin typeface="Linotype Syntax Com Regular" panose="020B0604020202020204" pitchFamily="34" charset="0"/>
              </a:defRPr>
            </a:lvl4pPr>
            <a:lvl5pPr>
              <a:defRPr sz="1400">
                <a:latin typeface="Linotype Syntax Com Regular" panose="020B060402020202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199456" y="1120800"/>
            <a:ext cx="9313035" cy="5334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Linotype Syntax Com Regular" panose="020B0604020202020204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6484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B420-1CC8-400D-8A09-0509FF2B3B78}" type="datetimeFigureOut">
              <a:rPr lang="de-DE" smtClean="0"/>
              <a:t>10.09.2019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CD77-CAB0-4B8E-89CD-FC7476DE07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0592302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Linotype Syntax Com Regular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Linotype Syntax Com Regular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B420-1CC8-400D-8A09-0509FF2B3B78}" type="datetimeFigureOut">
              <a:rPr lang="de-DE" smtClean="0"/>
              <a:t>10.09.2019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Group 11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CD77-CAB0-4B8E-89CD-FC7476DE07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675818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inotype Syntax Com Regular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Linotype Syntax Com Regular"/>
              </a:defRPr>
            </a:lvl1pPr>
            <a:lvl2pPr>
              <a:defRPr>
                <a:latin typeface="Linotype Syntax Com Regular"/>
              </a:defRPr>
            </a:lvl2pPr>
            <a:lvl3pPr>
              <a:defRPr>
                <a:latin typeface="Linotype Syntax Com Regular"/>
              </a:defRPr>
            </a:lvl3pPr>
            <a:lvl4pPr>
              <a:defRPr>
                <a:latin typeface="Linotype Syntax Com Regular"/>
              </a:defRPr>
            </a:lvl4pPr>
            <a:lvl5pPr>
              <a:defRPr>
                <a:latin typeface="Linotype Syntax Com Regular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Linotype Syntax Com Regular"/>
              </a:defRPr>
            </a:lvl1pPr>
            <a:lvl2pPr>
              <a:defRPr>
                <a:latin typeface="Linotype Syntax Com Regular"/>
              </a:defRPr>
            </a:lvl2pPr>
            <a:lvl3pPr>
              <a:defRPr>
                <a:latin typeface="Linotype Syntax Com Regular"/>
              </a:defRPr>
            </a:lvl3pPr>
            <a:lvl4pPr>
              <a:defRPr>
                <a:latin typeface="Linotype Syntax Com Regular"/>
              </a:defRPr>
            </a:lvl4pPr>
            <a:lvl5pPr>
              <a:defRPr>
                <a:latin typeface="Linotype Syntax Com Regular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B420-1CC8-400D-8A09-0509FF2B3B78}" type="datetimeFigureOut">
              <a:rPr lang="de-DE" smtClean="0"/>
              <a:t>10.09.2019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CD77-CAB0-4B8E-89CD-FC7476DE07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325434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Linotype Syntax Com Regular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Linotype Syntax Com Regular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Linotype Syntax Com Regular"/>
              </a:defRPr>
            </a:lvl1pPr>
            <a:lvl2pPr>
              <a:defRPr>
                <a:latin typeface="Linotype Syntax Com Regular"/>
              </a:defRPr>
            </a:lvl2pPr>
            <a:lvl3pPr>
              <a:defRPr>
                <a:latin typeface="Linotype Syntax Com Regular"/>
              </a:defRPr>
            </a:lvl3pPr>
            <a:lvl4pPr>
              <a:defRPr>
                <a:latin typeface="Linotype Syntax Com Regular"/>
              </a:defRPr>
            </a:lvl4pPr>
            <a:lvl5pPr>
              <a:defRPr>
                <a:latin typeface="Linotype Syntax Com Regular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Linotype Syntax Com Regular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Linotype Syntax Com Regular"/>
              </a:defRPr>
            </a:lvl1pPr>
            <a:lvl2pPr>
              <a:defRPr>
                <a:latin typeface="Linotype Syntax Com Regular"/>
              </a:defRPr>
            </a:lvl2pPr>
            <a:lvl3pPr>
              <a:defRPr>
                <a:latin typeface="Linotype Syntax Com Regular"/>
              </a:defRPr>
            </a:lvl3pPr>
            <a:lvl4pPr>
              <a:defRPr>
                <a:latin typeface="Linotype Syntax Com Regular"/>
              </a:defRPr>
            </a:lvl4pPr>
            <a:lvl5pPr>
              <a:defRPr>
                <a:latin typeface="Linotype Syntax Com Regular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B420-1CC8-400D-8A09-0509FF2B3B78}" type="datetimeFigureOut">
              <a:rPr lang="de-DE" smtClean="0"/>
              <a:t>10.09.2019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CD77-CAB0-4B8E-89CD-FC7476DE07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705978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inotype Syntax Com Regular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B420-1CC8-400D-8A09-0509FF2B3B78}" type="datetimeFigureOut">
              <a:rPr lang="de-DE" smtClean="0"/>
              <a:t>10.09.2019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CD77-CAB0-4B8E-89CD-FC7476DE07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96717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B420-1CC8-400D-8A09-0509FF2B3B78}" type="datetimeFigureOut">
              <a:rPr lang="de-DE" smtClean="0"/>
              <a:t>10.09.2019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CD77-CAB0-4B8E-89CD-FC7476DE07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374227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inotype Syntax Com Regular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Linotype Syntax Com Regular"/>
              </a:defRPr>
            </a:lvl1pPr>
            <a:lvl2pPr>
              <a:defRPr sz="2800">
                <a:latin typeface="Linotype Syntax Com Regular"/>
              </a:defRPr>
            </a:lvl2pPr>
            <a:lvl3pPr>
              <a:defRPr sz="2400">
                <a:latin typeface="Linotype Syntax Com Regular"/>
              </a:defRPr>
            </a:lvl3pPr>
            <a:lvl4pPr>
              <a:defRPr sz="2000">
                <a:latin typeface="Linotype Syntax Com Regular"/>
              </a:defRPr>
            </a:lvl4pPr>
            <a:lvl5pPr>
              <a:defRPr sz="2000">
                <a:latin typeface="Linotype Syntax Com Regular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inotype Syntax Com Regular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B420-1CC8-400D-8A09-0509FF2B3B78}" type="datetimeFigureOut">
              <a:rPr lang="de-DE" smtClean="0"/>
              <a:t>10.09.2019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CD77-CAB0-4B8E-89CD-FC7476DE07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83894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inotype Syntax Com Regular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inotype Syntax Com Regular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B420-1CC8-400D-8A09-0509FF2B3B78}" type="datetimeFigureOut">
              <a:rPr lang="de-DE" smtClean="0"/>
              <a:t>10.09.2019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CD77-CAB0-4B8E-89CD-FC7476DE07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403566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6B420-1CC8-400D-8A09-0509FF2B3B78}" type="datetimeFigureOut">
              <a:rPr lang="de-DE" smtClean="0"/>
              <a:t>10.09.2019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9CD77-CAB0-4B8E-89CD-FC7476DE0784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\\in.uni-weimar.de\fs\pjg\uk\PowerPointPräsentatition Studium.Bauhaus\Logos\2-zeilig\PNG RGB\R0_G155_B180.pn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900" y="412751"/>
            <a:ext cx="2745317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4193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2" r:id="rId12"/>
    <p:sldLayoutId id="2147483663" r:id="rId13"/>
    <p:sldLayoutId id="2147483665" r:id="rId14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inotype Syntax Com Regular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inotype Syntax Com Regular" panose="020B0604020202020204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inotype Syntax Com Regular" panose="020B0604020202020204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inotype Syntax Com Regular" panose="020B0604020202020204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otype Syntax Com Regular" panose="020B0604020202020204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otype Syntax Com Regular" panose="020B0604020202020204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43250" y="3435351"/>
            <a:ext cx="6121400" cy="162771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de-DE" sz="3200" dirty="0">
                <a:latin typeface="Linotype Syntax Com Regular"/>
              </a:rPr>
              <a:t>Digital </a:t>
            </a:r>
            <a:r>
              <a:rPr lang="de-DE" sz="3200" dirty="0" err="1">
                <a:latin typeface="Linotype Syntax Com Regular"/>
              </a:rPr>
              <a:t>Watermarking</a:t>
            </a:r>
            <a:r>
              <a:rPr lang="de-DE" sz="3200" dirty="0">
                <a:latin typeface="Linotype Syntax Com Regular"/>
              </a:rPr>
              <a:t> </a:t>
            </a:r>
            <a:r>
              <a:rPr lang="de-DE" sz="3200" dirty="0" err="1">
                <a:latin typeface="Linotype Syntax Com Regular"/>
              </a:rPr>
              <a:t>and</a:t>
            </a:r>
            <a:r>
              <a:rPr lang="de-DE" sz="3200" dirty="0">
                <a:latin typeface="Linotype Syntax Com Regular"/>
              </a:rPr>
              <a:t> </a:t>
            </a:r>
            <a:r>
              <a:rPr lang="de-DE" sz="3200" dirty="0" err="1" smtClean="0">
                <a:latin typeface="Linotype Syntax Com Regular"/>
              </a:rPr>
              <a:t>Steganography</a:t>
            </a:r>
            <a:r>
              <a:rPr lang="de-DE" sz="3200" dirty="0" smtClean="0">
                <a:latin typeface="Linotype Syntax Com Regular"/>
              </a:rPr>
              <a:t> - Mini </a:t>
            </a:r>
            <a:r>
              <a:rPr lang="de-DE" sz="3200" dirty="0">
                <a:latin typeface="Linotype Syntax Com Regular"/>
              </a:rPr>
              <a:t>Project </a:t>
            </a:r>
            <a:br>
              <a:rPr lang="de-DE" sz="3200" dirty="0">
                <a:latin typeface="Linotype Syntax Com Regular"/>
              </a:rPr>
            </a:br>
            <a:r>
              <a:rPr lang="de-DE" sz="3200" dirty="0" err="1" smtClean="0">
                <a:latin typeface="Linotype Syntax Com Regular"/>
              </a:rPr>
              <a:t>SoSe</a:t>
            </a:r>
            <a:r>
              <a:rPr lang="de-DE" sz="3200" dirty="0" smtClean="0">
                <a:latin typeface="Linotype Syntax Com Regular"/>
              </a:rPr>
              <a:t> </a:t>
            </a:r>
            <a:r>
              <a:rPr lang="de-DE" sz="3200" dirty="0">
                <a:latin typeface="Linotype Syntax Com Regular"/>
              </a:rPr>
              <a:t>2019</a:t>
            </a:r>
          </a:p>
        </p:txBody>
      </p:sp>
      <p:sp>
        <p:nvSpPr>
          <p:cNvPr id="7171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3143251" y="1844675"/>
            <a:ext cx="6048375" cy="15001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Linotype Syntax Com Regular"/>
              </a:rPr>
              <a:t>Group 11: Sarah Böning, </a:t>
            </a:r>
            <a:r>
              <a:rPr lang="de-DE" dirty="0" err="1" smtClean="0">
                <a:latin typeface="Linotype Syntax Com Regular"/>
              </a:rPr>
              <a:t>Anh</a:t>
            </a:r>
            <a:r>
              <a:rPr lang="de-DE" dirty="0" smtClean="0">
                <a:latin typeface="Linotype Syntax Com Regular"/>
              </a:rPr>
              <a:t> </a:t>
            </a:r>
            <a:r>
              <a:rPr lang="de-DE" dirty="0" err="1" smtClean="0">
                <a:latin typeface="Linotype Syntax Com Regular"/>
              </a:rPr>
              <a:t>Phoung</a:t>
            </a:r>
            <a:r>
              <a:rPr lang="de-DE" dirty="0" smtClean="0">
                <a:latin typeface="Linotype Syntax Com Regular"/>
              </a:rPr>
              <a:t> </a:t>
            </a:r>
            <a:r>
              <a:rPr lang="de-DE" dirty="0">
                <a:latin typeface="Linotype Syntax Com Regular"/>
              </a:rPr>
              <a:t>Lee, </a:t>
            </a:r>
            <a:r>
              <a:rPr lang="de-DE" dirty="0" smtClean="0">
                <a:latin typeface="Linotype Syntax Com Regular"/>
              </a:rPr>
              <a:t>Kai Gerrit </a:t>
            </a:r>
            <a:r>
              <a:rPr lang="de-DE" dirty="0" err="1" smtClean="0">
                <a:latin typeface="Linotype Syntax Com Regular"/>
              </a:rPr>
              <a:t>Lünsdorf</a:t>
            </a:r>
            <a:endParaRPr lang="de-DE" dirty="0">
              <a:latin typeface="Linotype Syntax Com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9852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Exercise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06B0-EB9B-47EB-87FD-D32F23F1AF9B}" type="datetime1">
              <a:rPr lang="de-DE" smtClean="0"/>
              <a:t>10.09.2019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CD77-CAB0-4B8E-89CD-FC7476DE0784}" type="slidenum">
              <a:rPr lang="de-DE" smtClean="0"/>
              <a:t>2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834" y="2607734"/>
            <a:ext cx="7188033" cy="278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57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Our</a:t>
            </a:r>
            <a:r>
              <a:rPr lang="de-DE" dirty="0" smtClean="0"/>
              <a:t> Interpretation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Implement</a:t>
            </a:r>
            <a:r>
              <a:rPr lang="de-DE" dirty="0" smtClean="0"/>
              <a:t> 3 </a:t>
            </a:r>
            <a:r>
              <a:rPr lang="de-DE" dirty="0" err="1" smtClean="0"/>
              <a:t>algorithms</a:t>
            </a:r>
            <a:r>
              <a:rPr lang="de-DE" dirty="0" smtClean="0"/>
              <a:t>: </a:t>
            </a:r>
            <a:r>
              <a:rPr lang="de-DE" dirty="0" err="1" smtClean="0"/>
              <a:t>Embedder</a:t>
            </a:r>
            <a:r>
              <a:rPr lang="de-DE" dirty="0" smtClean="0"/>
              <a:t>, </a:t>
            </a:r>
            <a:r>
              <a:rPr lang="de-DE" dirty="0" err="1" smtClean="0"/>
              <a:t>Attacker</a:t>
            </a:r>
            <a:r>
              <a:rPr lang="de-DE" dirty="0" smtClean="0"/>
              <a:t>, </a:t>
            </a:r>
            <a:r>
              <a:rPr lang="de-DE" dirty="0" err="1" smtClean="0"/>
              <a:t>Detector</a:t>
            </a:r>
            <a:endParaRPr lang="de-DE" dirty="0" smtClean="0"/>
          </a:p>
          <a:p>
            <a:pPr lvl="1"/>
            <a:r>
              <a:rPr lang="de-DE" dirty="0" err="1" smtClean="0"/>
              <a:t>Embedder</a:t>
            </a:r>
            <a:r>
              <a:rPr lang="de-DE" dirty="0" smtClean="0"/>
              <a:t>: follow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given</a:t>
            </a:r>
            <a:r>
              <a:rPr lang="de-DE" dirty="0" smtClean="0"/>
              <a:t> </a:t>
            </a:r>
            <a:r>
              <a:rPr lang="de-DE" dirty="0" err="1" smtClean="0"/>
              <a:t>algorithm</a:t>
            </a:r>
            <a:r>
              <a:rPr lang="de-DE" dirty="0" smtClean="0"/>
              <a:t>, but </a:t>
            </a:r>
            <a:r>
              <a:rPr lang="de-DE" dirty="0" err="1" smtClean="0"/>
              <a:t>embed</a:t>
            </a:r>
            <a:r>
              <a:rPr lang="de-DE" dirty="0" smtClean="0"/>
              <a:t> </a:t>
            </a:r>
            <a:r>
              <a:rPr lang="de-DE" dirty="0" err="1" smtClean="0"/>
              <a:t>watermark</a:t>
            </a:r>
            <a:r>
              <a:rPr lang="de-DE" dirty="0" smtClean="0"/>
              <a:t> on a </a:t>
            </a:r>
            <a:r>
              <a:rPr lang="de-DE" dirty="0" err="1" smtClean="0"/>
              <a:t>random</a:t>
            </a:r>
            <a:r>
              <a:rPr lang="de-DE" dirty="0" smtClean="0"/>
              <a:t> </a:t>
            </a:r>
            <a:r>
              <a:rPr lang="de-DE" dirty="0" err="1" smtClean="0"/>
              <a:t>path</a:t>
            </a:r>
            <a:r>
              <a:rPr lang="de-DE" dirty="0" smtClean="0"/>
              <a:t> (</a:t>
            </a:r>
            <a:r>
              <a:rPr lang="de-DE" dirty="0" err="1" smtClean="0"/>
              <a:t>generated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BBS)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upper</a:t>
            </a:r>
            <a:r>
              <a:rPr lang="de-DE" dirty="0" smtClean="0"/>
              <a:t> </a:t>
            </a:r>
            <a:r>
              <a:rPr lang="de-DE" dirty="0" err="1" smtClean="0"/>
              <a:t>left</a:t>
            </a:r>
            <a:r>
              <a:rPr lang="de-DE" dirty="0" smtClean="0"/>
              <a:t> </a:t>
            </a:r>
            <a:r>
              <a:rPr lang="de-DE" dirty="0" err="1" smtClean="0"/>
              <a:t>corner</a:t>
            </a:r>
            <a:r>
              <a:rPr lang="de-DE" dirty="0" smtClean="0"/>
              <a:t> DCT </a:t>
            </a:r>
            <a:r>
              <a:rPr lang="de-DE" dirty="0" err="1" smtClean="0"/>
              <a:t>coefficients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Cb</a:t>
            </a:r>
            <a:r>
              <a:rPr lang="de-DE" dirty="0" smtClean="0"/>
              <a:t> </a:t>
            </a:r>
            <a:r>
              <a:rPr lang="de-DE" dirty="0" err="1" smtClean="0"/>
              <a:t>colour</a:t>
            </a:r>
            <a:r>
              <a:rPr lang="de-DE" dirty="0" smtClean="0"/>
              <a:t> </a:t>
            </a:r>
            <a:r>
              <a:rPr lang="de-DE" dirty="0" err="1" smtClean="0"/>
              <a:t>channel</a:t>
            </a:r>
            <a:endParaRPr lang="de-DE" dirty="0" smtClean="0"/>
          </a:p>
          <a:p>
            <a:pPr lvl="1"/>
            <a:r>
              <a:rPr lang="de-DE" dirty="0" err="1" smtClean="0"/>
              <a:t>Detector</a:t>
            </a:r>
            <a:r>
              <a:rPr lang="de-DE" dirty="0" smtClean="0"/>
              <a:t>: Takes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watermarked</a:t>
            </a:r>
            <a:r>
              <a:rPr lang="de-DE" dirty="0" smtClean="0"/>
              <a:t> &amp; original </a:t>
            </a:r>
            <a:r>
              <a:rPr lang="de-DE" dirty="0" err="1" smtClean="0"/>
              <a:t>images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computes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similarity</a:t>
            </a:r>
            <a:endParaRPr lang="de-DE" dirty="0" smtClean="0"/>
          </a:p>
          <a:p>
            <a:pPr lvl="1"/>
            <a:r>
              <a:rPr lang="de-DE" dirty="0" err="1" smtClean="0"/>
              <a:t>Attacker</a:t>
            </a:r>
            <a:r>
              <a:rPr lang="de-DE" dirty="0" smtClean="0"/>
              <a:t>: </a:t>
            </a:r>
            <a:r>
              <a:rPr lang="de-DE" dirty="0" err="1" smtClean="0"/>
              <a:t>tries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embed</a:t>
            </a:r>
            <a:r>
              <a:rPr lang="de-DE" dirty="0" smtClean="0"/>
              <a:t> </a:t>
            </a:r>
            <a:r>
              <a:rPr lang="de-DE" dirty="0" err="1" smtClean="0"/>
              <a:t>his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watermark</a:t>
            </a:r>
            <a:endParaRPr lang="de-DE" dirty="0" smtClean="0"/>
          </a:p>
          <a:p>
            <a:r>
              <a:rPr lang="de-DE" dirty="0" smtClean="0"/>
              <a:t>Analysis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Watermarking</a:t>
            </a:r>
            <a:r>
              <a:rPr lang="de-DE" dirty="0" smtClean="0"/>
              <a:t> System</a:t>
            </a:r>
          </a:p>
          <a:p>
            <a:pPr lvl="1"/>
            <a:r>
              <a:rPr lang="de-DE" dirty="0" err="1" smtClean="0"/>
              <a:t>Rightful</a:t>
            </a:r>
            <a:r>
              <a:rPr lang="de-DE" dirty="0" smtClean="0"/>
              <a:t> Ownership Problem (Single &amp; Multiple </a:t>
            </a:r>
            <a:r>
              <a:rPr lang="de-DE" dirty="0" err="1" smtClean="0"/>
              <a:t>public</a:t>
            </a:r>
            <a:r>
              <a:rPr lang="de-DE" dirty="0" smtClean="0"/>
              <a:t> </a:t>
            </a:r>
            <a:r>
              <a:rPr lang="de-DE" dirty="0" err="1" smtClean="0"/>
              <a:t>watermarked</a:t>
            </a:r>
            <a:r>
              <a:rPr lang="de-DE" dirty="0"/>
              <a:t> </a:t>
            </a:r>
            <a:r>
              <a:rPr lang="de-DE" dirty="0" err="1" smtClean="0"/>
              <a:t>images</a:t>
            </a:r>
            <a:r>
              <a:rPr lang="de-DE" dirty="0" smtClean="0"/>
              <a:t>) 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2DF4-4134-4E04-B558-33FBB746CAE9}" type="datetime1">
              <a:rPr lang="de-DE" smtClean="0"/>
              <a:t>10.09.2019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CD77-CAB0-4B8E-89CD-FC7476DE078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060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Implementation - </a:t>
            </a:r>
            <a:r>
              <a:rPr lang="de-DE" dirty="0" err="1" smtClean="0"/>
              <a:t>Embedder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EBB3-8A50-47F5-B62B-39BE2A930B15}" type="datetime1">
              <a:rPr lang="de-DE" smtClean="0"/>
              <a:t>10.09.2019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CD77-CAB0-4B8E-89CD-FC7476DE078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65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Implementation - </a:t>
            </a:r>
            <a:r>
              <a:rPr lang="de-DE" dirty="0" err="1" smtClean="0"/>
              <a:t>Detector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EBB3-8A50-47F5-B62B-39BE2A930B15}" type="datetime1">
              <a:rPr lang="de-DE" smtClean="0"/>
              <a:t>10.09.2019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CD77-CAB0-4B8E-89CD-FC7476DE078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915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Implementation - </a:t>
            </a:r>
            <a:r>
              <a:rPr lang="de-DE" dirty="0" err="1" smtClean="0"/>
              <a:t>Attacker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EBB3-8A50-47F5-B62B-39BE2A930B15}" type="datetime1">
              <a:rPr lang="de-DE" smtClean="0"/>
              <a:t>10.09.2019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CD77-CAB0-4B8E-89CD-FC7476DE078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386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E0F79-E5D1-44CE-927E-4B1B7AFF40E2}" type="datetime1">
              <a:rPr lang="de-DE" smtClean="0"/>
              <a:t>10.09.2019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CD77-CAB0-4B8E-89CD-FC7476DE078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13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122</Words>
  <Application>Microsoft Office PowerPoint</Application>
  <PresentationFormat>Breitbild</PresentationFormat>
  <Paragraphs>26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ＭＳ Ｐゴシック</vt:lpstr>
      <vt:lpstr>Arial</vt:lpstr>
      <vt:lpstr>Calibri</vt:lpstr>
      <vt:lpstr>Linotype Syntax Com Regular</vt:lpstr>
      <vt:lpstr>LTSyntax Regular</vt:lpstr>
      <vt:lpstr>Office Theme</vt:lpstr>
      <vt:lpstr>Digital Watermarking and Steganography - Mini Project  SoSe 2019</vt:lpstr>
      <vt:lpstr>The Exercise</vt:lpstr>
      <vt:lpstr>Our Interpretation</vt:lpstr>
      <vt:lpstr>Implementation - Embedder</vt:lpstr>
      <vt:lpstr>Implementation - Detector</vt:lpstr>
      <vt:lpstr>Implementation - Attacker</vt:lpstr>
      <vt:lpstr>Analysis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Watermarking and Steganography - Mini Project  SoSe 2019</dc:title>
  <dc:creator>Sarah Böning</dc:creator>
  <cp:lastModifiedBy>Sarah Böning</cp:lastModifiedBy>
  <cp:revision>4</cp:revision>
  <dcterms:created xsi:type="dcterms:W3CDTF">2019-09-10T06:48:28Z</dcterms:created>
  <dcterms:modified xsi:type="dcterms:W3CDTF">2019-09-10T07:06:46Z</dcterms:modified>
</cp:coreProperties>
</file>