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swald" pitchFamily="2" charset="77"/>
      <p:regular r:id="rId20"/>
      <p:bold r:id="rId21"/>
    </p:embeddedFont>
    <p:embeddedFont>
      <p:font typeface="PT Sans Narrow" panose="020B0506020203020204" pitchFamily="34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f8ced1f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f8ced1f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real results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f8ced1f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f8ced1f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real conclusion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e317b6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e317b6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ee87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ee87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df8ced1f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df8ced1f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df8ced1f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df8ced1f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f8ced1f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f8ced1f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2ee87c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2ee87c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df8ced1f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df8ced1f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bigger?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f8ced1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f8ced1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deb5b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deb5b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25900"/>
            <a:ext cx="91440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Under Pressure</a:t>
            </a:r>
            <a:endParaRPr sz="12000" b="1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022476"/>
            <a:ext cx="78015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Sarah Castillo</a:t>
            </a:r>
            <a:endParaRPr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20% Time</a:t>
            </a:r>
            <a:endParaRPr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PT Sans Narrow"/>
                <a:ea typeface="PT Sans Narrow"/>
                <a:cs typeface="PT Sans Narrow"/>
                <a:sym typeface="PT Sans Narrow"/>
              </a:rPr>
              <a:t>The Lessons</a:t>
            </a:r>
            <a:endParaRPr sz="4800" b="1" dirty="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184525"/>
            <a:ext cx="8520600" cy="3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Reconfirmed my passion and pursuit of engineering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Don’t need specialized education to accomplish ambitions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Success is found when you channel personal interest to help others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T Sans Narrow"/>
                <a:ea typeface="PT Sans Narrow"/>
                <a:cs typeface="PT Sans Narrow"/>
                <a:sym typeface="PT Sans Narrow"/>
              </a:rPr>
              <a:t>The Future...</a:t>
            </a:r>
            <a:endParaRPr sz="48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190500" y="1263325"/>
            <a:ext cx="8953500" cy="3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Char char="★"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Improve my application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Char char="○"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User-friendly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Char char="○"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Interactive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Char char="○"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Informative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Char char="★"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Share learning experiences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0" y="1626450"/>
            <a:ext cx="91440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 b="1">
                <a:latin typeface="PT Sans Narrow"/>
                <a:ea typeface="PT Sans Narrow"/>
                <a:cs typeface="PT Sans Narrow"/>
                <a:sym typeface="PT Sans Narrow"/>
              </a:rPr>
              <a:t>Thank you!</a:t>
            </a:r>
            <a:endParaRPr sz="170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T Sans Narrow"/>
                <a:ea typeface="PT Sans Narrow"/>
                <a:cs typeface="PT Sans Narrow"/>
                <a:sym typeface="PT Sans Narrow"/>
              </a:rPr>
              <a:t>The Issue</a:t>
            </a:r>
            <a:endParaRPr sz="48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Heart disease is the leading cause of death in the U.S.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 blood pressure = greater chance of heart disease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Checking blood pressure regularly can help manage and prevent heart disease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T Sans Narrow"/>
                <a:ea typeface="PT Sans Narrow"/>
                <a:cs typeface="PT Sans Narrow"/>
                <a:sym typeface="PT Sans Narrow"/>
              </a:rPr>
              <a:t>The Goal</a:t>
            </a:r>
            <a:endParaRPr sz="48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Explore my passion of EE&amp;CS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 a wireless blood pressure monitor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Mobilize healthcare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○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Simpler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○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Affordable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○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Accessible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○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Portable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33200" y="279750"/>
            <a:ext cx="4045200" cy="8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T Sans Narrow"/>
                <a:ea typeface="PT Sans Narrow"/>
                <a:cs typeface="PT Sans Narrow"/>
                <a:sym typeface="PT Sans Narrow"/>
              </a:rPr>
              <a:t>The Research</a:t>
            </a:r>
            <a:endParaRPr sz="48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151100" y="1167750"/>
            <a:ext cx="4260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★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Previous papers on blood pressure monitors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Low-cost materials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wireless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Pressure sensor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★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Microcontroller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Makes the blood pressure monitor wireless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6" descr="F7191188-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00" y="2745675"/>
            <a:ext cx="2137299" cy="21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descr="81Tb4yVAszL._SX522_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100" y="118350"/>
            <a:ext cx="3053819" cy="2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RFD77201_SPL.jpg"/>
          <p:cNvPicPr preferRelativeResize="0"/>
          <p:nvPr/>
        </p:nvPicPr>
        <p:blipFill rotWithShape="1">
          <a:blip r:embed="rId5">
            <a:alphaModFix/>
          </a:blip>
          <a:srcRect l="13081" t="6600" r="12888" b="5270"/>
          <a:stretch/>
        </p:blipFill>
        <p:spPr>
          <a:xfrm>
            <a:off x="6896704" y="2853749"/>
            <a:ext cx="2137301" cy="19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7475" y="0"/>
            <a:ext cx="4932300" cy="522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7825" y="238825"/>
            <a:ext cx="453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rgbClr val="9FC5E8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The Circuit</a:t>
            </a:r>
            <a:endParaRPr sz="4700" b="1">
              <a:solidFill>
                <a:srgbClr val="9FC5E8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102175" y="862950"/>
            <a:ext cx="4100700" cy="4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Capacitors reduce noise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Attached to microcontroller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 descr="IMG_3685.JPG"/>
          <p:cNvPicPr preferRelativeResize="0"/>
          <p:nvPr/>
        </p:nvPicPr>
        <p:blipFill rotWithShape="1">
          <a:blip r:embed="rId3">
            <a:alphaModFix/>
          </a:blip>
          <a:srcRect l="21739" t="16878" r="34799" b="18405"/>
          <a:stretch/>
        </p:blipFill>
        <p:spPr>
          <a:xfrm>
            <a:off x="74450" y="3219350"/>
            <a:ext cx="1484950" cy="18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descr="IMG_3691.JPG"/>
          <p:cNvPicPr preferRelativeResize="0"/>
          <p:nvPr/>
        </p:nvPicPr>
        <p:blipFill rotWithShape="1">
          <a:blip r:embed="rId4">
            <a:alphaModFix/>
          </a:blip>
          <a:srcRect l="31288" t="31524" r="18721" b="25059"/>
          <a:stretch/>
        </p:blipFill>
        <p:spPr>
          <a:xfrm>
            <a:off x="1622200" y="3219350"/>
            <a:ext cx="1570401" cy="18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descr="Screen Shot 2017-03-05 at 8.19.18 PM.png"/>
          <p:cNvPicPr preferRelativeResize="0"/>
          <p:nvPr/>
        </p:nvPicPr>
        <p:blipFill rotWithShape="1">
          <a:blip r:embed="rId5">
            <a:alphaModFix/>
          </a:blip>
          <a:srcRect l="25050" t="2438" r="19320" b="20162"/>
          <a:stretch/>
        </p:blipFill>
        <p:spPr>
          <a:xfrm>
            <a:off x="601700" y="1067250"/>
            <a:ext cx="3185100" cy="18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descr="IMG_3683.JPG"/>
          <p:cNvPicPr preferRelativeResize="0"/>
          <p:nvPr/>
        </p:nvPicPr>
        <p:blipFill rotWithShape="1">
          <a:blip r:embed="rId6">
            <a:alphaModFix/>
          </a:blip>
          <a:srcRect l="29883" t="18409" r="31471" b="25344"/>
          <a:stretch/>
        </p:blipFill>
        <p:spPr>
          <a:xfrm>
            <a:off x="3255400" y="3219350"/>
            <a:ext cx="1570404" cy="180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62275" y="483350"/>
            <a:ext cx="4422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T Sans Narrow"/>
                <a:ea typeface="PT Sans Narrow"/>
                <a:cs typeface="PT Sans Narrow"/>
                <a:sym typeface="PT Sans Narrow"/>
              </a:rPr>
              <a:t>The Algorithm</a:t>
            </a:r>
            <a:endParaRPr sz="48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8" name="Google Shape;98;p18" descr="Screen Shot 2017-03-05 at 6.28.0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7200" y="899656"/>
            <a:ext cx="4230000" cy="41495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6918900" y="3672000"/>
            <a:ext cx="118500" cy="648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8"/>
          <p:cNvCxnSpPr>
            <a:stCxn id="99" idx="0"/>
          </p:cNvCxnSpPr>
          <p:nvPr/>
        </p:nvCxnSpPr>
        <p:spPr>
          <a:xfrm rot="10800000">
            <a:off x="6975450" y="1907400"/>
            <a:ext cx="2700" cy="176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168900" y="1241400"/>
            <a:ext cx="4448100" cy="40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Mean Arterial Pressure (MAP) = pressure @ maximum amplitude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Char char="★"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Calculate systolic and diastolic pressure from the MAP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9FC5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Process</a:t>
            </a:r>
            <a:endParaRPr sz="4800" b="1">
              <a:solidFill>
                <a:srgbClr val="9FC5E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7" name="Google Shape;107;p19" descr="81Tb4yVAszL._SX522_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" y="1551450"/>
            <a:ext cx="1701541" cy="14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descr="F7191188-0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201" y="1623218"/>
            <a:ext cx="1299165" cy="128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 descr="Screen Shot 2017-03-05 at 6.28.06 PM.png"/>
          <p:cNvPicPr preferRelativeResize="0"/>
          <p:nvPr/>
        </p:nvPicPr>
        <p:blipFill rotWithShape="1">
          <a:blip r:embed="rId5">
            <a:alphaModFix/>
          </a:blip>
          <a:srcRect t="44524"/>
          <a:stretch/>
        </p:blipFill>
        <p:spPr>
          <a:xfrm>
            <a:off x="5388977" y="1649250"/>
            <a:ext cx="2270110" cy="123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 descr="iPhone-6S-Silver.png"/>
          <p:cNvPicPr preferRelativeResize="0"/>
          <p:nvPr/>
        </p:nvPicPr>
        <p:blipFill rotWithShape="1">
          <a:blip r:embed="rId6">
            <a:alphaModFix/>
          </a:blip>
          <a:srcRect l="23307" r="23997"/>
          <a:stretch/>
        </p:blipFill>
        <p:spPr>
          <a:xfrm>
            <a:off x="7931775" y="1419925"/>
            <a:ext cx="892676" cy="1694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1829450" y="1980600"/>
            <a:ext cx="3444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333663" y="1980600"/>
            <a:ext cx="3444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131575" y="1980600"/>
            <a:ext cx="3444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7587375" y="1980600"/>
            <a:ext cx="3444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9" descr="RFD77201_SPL.jpg"/>
          <p:cNvPicPr preferRelativeResize="0"/>
          <p:nvPr/>
        </p:nvPicPr>
        <p:blipFill rotWithShape="1">
          <a:blip r:embed="rId7">
            <a:alphaModFix/>
          </a:blip>
          <a:srcRect l="13081" t="6600" r="12888" b="5270"/>
          <a:stretch/>
        </p:blipFill>
        <p:spPr>
          <a:xfrm>
            <a:off x="3693350" y="1623225"/>
            <a:ext cx="1422942" cy="12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3675" y="3055975"/>
            <a:ext cx="1701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Measures pressure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765275" y="3055975"/>
            <a:ext cx="1701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Converts pressure to voltage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554025" y="3055975"/>
            <a:ext cx="1701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Sends voltage to phone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663400" y="3055975"/>
            <a:ext cx="1860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Finds systolic and diastolic pressure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527313" y="3055975"/>
            <a:ext cx="1701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Displays on phone screen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4300" y="1045650"/>
            <a:ext cx="8135400" cy="2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latin typeface="PT Sans Narrow"/>
                <a:ea typeface="PT Sans Narrow"/>
                <a:cs typeface="PT Sans Narrow"/>
                <a:sym typeface="PT Sans Narrow"/>
              </a:rPr>
              <a:t>The Results</a:t>
            </a:r>
            <a:endParaRPr sz="150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2">
            <a:extLst>
              <a:ext uri="{FF2B5EF4-FFF2-40B4-BE49-F238E27FC236}">
                <a16:creationId xmlns:a16="http://schemas.microsoft.com/office/drawing/2014/main" id="{36C7EB1C-BA0E-2F4D-9E00-F501EB1D3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128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b="1" dirty="0">
                <a:latin typeface="PT Sans Narrow"/>
                <a:ea typeface="PT Sans Narrow"/>
                <a:cs typeface="PT Sans Narrow"/>
                <a:sym typeface="PT Sans Narrow"/>
              </a:rPr>
              <a:t>Link to Under Pressure video demo:</a:t>
            </a:r>
            <a:br>
              <a:rPr lang="en" sz="4800" b="1" dirty="0"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-US" sz="2000" b="1" dirty="0">
                <a:latin typeface="PT Sans Narrow"/>
                <a:ea typeface="PT Sans Narrow"/>
                <a:cs typeface="PT Sans Narrow"/>
                <a:sym typeface="PT Sans Narrow"/>
              </a:rPr>
              <a:t>https://</a:t>
            </a:r>
            <a:r>
              <a:rPr lang="en-US" sz="2000" b="1" dirty="0" err="1">
                <a:latin typeface="PT Sans Narrow"/>
                <a:ea typeface="PT Sans Narrow"/>
                <a:cs typeface="PT Sans Narrow"/>
                <a:sym typeface="PT Sans Narrow"/>
              </a:rPr>
              <a:t>drive.google.com</a:t>
            </a:r>
            <a:r>
              <a:rPr lang="en-US" sz="2000" b="1" dirty="0">
                <a:latin typeface="PT Sans Narrow"/>
                <a:ea typeface="PT Sans Narrow"/>
                <a:cs typeface="PT Sans Narrow"/>
                <a:sym typeface="PT Sans Narrow"/>
              </a:rPr>
              <a:t>/file/d/1nlDgC-wvqAUWKJZFMyV4YyCRsjA-lpI4/</a:t>
            </a:r>
            <a:r>
              <a:rPr lang="en-US" sz="2000" b="1" dirty="0" err="1">
                <a:latin typeface="PT Sans Narrow"/>
                <a:ea typeface="PT Sans Narrow"/>
                <a:cs typeface="PT Sans Narrow"/>
                <a:sym typeface="PT Sans Narrow"/>
              </a:rPr>
              <a:t>view?usp</a:t>
            </a:r>
            <a:r>
              <a:rPr lang="en-US" sz="2000" b="1" dirty="0">
                <a:latin typeface="PT Sans Narrow"/>
                <a:ea typeface="PT Sans Narrow"/>
                <a:cs typeface="PT Sans Narrow"/>
                <a:sym typeface="PT Sans Narrow"/>
              </a:rPr>
              <a:t>=sharing</a:t>
            </a:r>
            <a:endParaRPr sz="4800" b="1" dirty="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195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Arial</vt:lpstr>
      <vt:lpstr>Oswald</vt:lpstr>
      <vt:lpstr>PT Sans Narrow</vt:lpstr>
      <vt:lpstr>Average</vt:lpstr>
      <vt:lpstr>Slate</vt:lpstr>
      <vt:lpstr>Under Pressure</vt:lpstr>
      <vt:lpstr>The Issue</vt:lpstr>
      <vt:lpstr>The Goal</vt:lpstr>
      <vt:lpstr>The Research</vt:lpstr>
      <vt:lpstr>The Circuit</vt:lpstr>
      <vt:lpstr>The Algorithm</vt:lpstr>
      <vt:lpstr>The Process</vt:lpstr>
      <vt:lpstr>The Results</vt:lpstr>
      <vt:lpstr>Link to Under Pressure video demo: https://drive.google.com/file/d/1nlDgC-wvqAUWKJZFMyV4YyCRsjA-lpI4/view?usp=sharing</vt:lpstr>
      <vt:lpstr>The Lessons</vt:lpstr>
      <vt:lpstr>The Future...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Pressure</dc:title>
  <cp:lastModifiedBy>Sarah Castillo</cp:lastModifiedBy>
  <cp:revision>2</cp:revision>
  <dcterms:modified xsi:type="dcterms:W3CDTF">2019-01-06T07:28:10Z</dcterms:modified>
</cp:coreProperties>
</file>