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slideLayout" Target="../slideLayouts/slideLayout1.xml"/><Relationship Id="rId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www.figma.com/board/XoZee6UgooA6tnr4D2DJXP/Interactive-asm-2?node-id=0-1&amp;t=kxz5bzwcwP0UvbZC-1" TargetMode="External"/><Relationship Id="rId6" Type="http://schemas.openxmlformats.org/officeDocument/2006/relationships/hyperlink" Target="https://www.figma.com/design/YPgBbdzaJvSrMMlQJZ7qJt/interactive-asm2?node-id=0-1&amp;t=9UJF5J2CvkNEgBmG-1"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B0B0B"/>
        </a:solidFill>
      </p:bgPr>
    </p:bg>
    <p:spTree>
      <p:nvGrpSpPr>
        <p:cNvPr id="1" name=""/>
        <p:cNvGrpSpPr/>
        <p:nvPr/>
      </p:nvGrpSpPr>
      <p:grpSpPr>
        <a:xfrm>
          <a:off x="0" y="0"/>
          <a:ext cx="0" cy="0"/>
          <a:chOff x="0" y="0"/>
          <a:chExt cx="0" cy="0"/>
        </a:xfrm>
      </p:grpSpPr>
      <p:sp>
        <p:nvSpPr>
          <p:cNvPr id="2" name="Shape 0"/>
          <p:cNvSpPr/>
          <p:nvPr/>
        </p:nvSpPr>
        <p:spPr>
          <a:xfrm>
            <a:off x="609600" y="1850231"/>
            <a:ext cx="5715000" cy="1447800"/>
          </a:xfrm>
          <a:prstGeom prst="rect">
            <a:avLst/>
          </a:prstGeom>
          <a:noFill/>
          <a:ln/>
        </p:spPr>
      </p:sp>
      <p:sp>
        <p:nvSpPr>
          <p:cNvPr id="3" name="Text 1"/>
          <p:cNvSpPr/>
          <p:nvPr/>
        </p:nvSpPr>
        <p:spPr>
          <a:xfrm>
            <a:off x="609600" y="1850231"/>
            <a:ext cx="6172200" cy="1095375"/>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MY VERY FIRST PORTFOLIO</a:t>
            </a:r>
            <a:endParaRPr lang="en-US" sz="3600" dirty="0"/>
          </a:p>
        </p:txBody>
      </p:sp>
      <p:sp>
        <p:nvSpPr>
          <p:cNvPr id="4" name="Text 2"/>
          <p:cNvSpPr/>
          <p:nvPr/>
        </p:nvSpPr>
        <p:spPr>
          <a:xfrm>
            <a:off x="609600" y="3059906"/>
            <a:ext cx="6172200" cy="238125"/>
          </a:xfrm>
          <a:prstGeom prst="rect">
            <a:avLst/>
          </a:prstGeom>
          <a:noFill/>
          <a:ln/>
        </p:spPr>
        <p:txBody>
          <a:bodyPr wrap="square" rtlCol="0" anchor="ctr"/>
          <a:lstStyle/>
          <a:p>
            <a:pPr algn="l" indent="0" marL="0">
              <a:lnSpc>
                <a:spcPts val="1890"/>
              </a:lnSpc>
              <a:buNone/>
            </a:pPr>
            <a:r>
              <a:rPr lang="en-US" sz="1350" spc="-13" kern="0" dirty="0">
                <a:solidFill>
                  <a:srgbClr val="FFFFFF">
                    <a:alpha val="99000"/>
                  </a:srgbClr>
                </a:solidFill>
                <a:latin typeface="Inter" pitchFamily="34" charset="0"/>
                <a:ea typeface="Inter" pitchFamily="34" charset="-122"/>
                <a:cs typeface="Inter" pitchFamily="34" charset="-120"/>
              </a:rPr>
              <a:t>“This is just the beginning of something big.”</a:t>
            </a: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748338" y="2976563"/>
            <a:ext cx="1733550" cy="1466850"/>
          </a:xfrm>
          <a:prstGeom prst="rect">
            <a:avLst/>
          </a:prstGeom>
        </p:spPr>
      </p:pic>
      <p:pic>
        <p:nvPicPr>
          <p:cNvPr id="3" name="Image 1" descr="preencoded.png">    </p:cNvPr>
          <p:cNvPicPr>
            <a:picLocks noChangeAspect="1"/>
          </p:cNvPicPr>
          <p:nvPr/>
        </p:nvPicPr>
        <p:blipFill>
          <a:blip r:embed="rId2"/>
          <a:stretch>
            <a:fillRect/>
          </a:stretch>
        </p:blipFill>
        <p:spPr>
          <a:xfrm>
            <a:off x="933450" y="3090863"/>
            <a:ext cx="3690937" cy="1271588"/>
          </a:xfrm>
          <a:prstGeom prst="rect">
            <a:avLst/>
          </a:prstGeom>
        </p:spPr>
      </p:pic>
      <p:pic>
        <p:nvPicPr>
          <p:cNvPr id="4" name="Image 2" descr="preencoded.png">    </p:cNvPr>
          <p:cNvPicPr>
            <a:picLocks noChangeAspect="1"/>
          </p:cNvPicPr>
          <p:nvPr/>
        </p:nvPicPr>
        <p:blipFill>
          <a:blip r:embed="rId3"/>
          <a:stretch>
            <a:fillRect/>
          </a:stretch>
        </p:blipFill>
        <p:spPr>
          <a:xfrm>
            <a:off x="1952625" y="3014663"/>
            <a:ext cx="1657350" cy="1428750"/>
          </a:xfrm>
          <a:prstGeom prst="rect">
            <a:avLst/>
          </a:prstGeom>
        </p:spPr>
      </p:pic>
      <p:pic>
        <p:nvPicPr>
          <p:cNvPr id="5" name="Image 3" descr="preencoded.png">    </p:cNvPr>
          <p:cNvPicPr>
            <a:picLocks noChangeAspect="1"/>
          </p:cNvPicPr>
          <p:nvPr/>
        </p:nvPicPr>
        <p:blipFill>
          <a:blip r:embed="rId4"/>
          <a:stretch>
            <a:fillRect/>
          </a:stretch>
        </p:blipFill>
        <p:spPr>
          <a:xfrm>
            <a:off x="2419350" y="3367088"/>
            <a:ext cx="719138" cy="719138"/>
          </a:xfrm>
          <a:prstGeom prst="rect">
            <a:avLst/>
          </a:prstGeom>
        </p:spPr>
      </p:pic>
      <p:sp>
        <p:nvSpPr>
          <p:cNvPr id="6" name="Text 0"/>
          <p:cNvSpPr/>
          <p:nvPr/>
        </p:nvSpPr>
        <p:spPr>
          <a:xfrm>
            <a:off x="800100" y="609600"/>
            <a:ext cx="2990850"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My element</a:t>
            </a:r>
            <a:endParaRPr lang="en-US" sz="3600" dirty="0"/>
          </a:p>
        </p:txBody>
      </p:sp>
      <p:sp>
        <p:nvSpPr>
          <p:cNvPr id="7" name="Text 1"/>
          <p:cNvSpPr/>
          <p:nvPr/>
        </p:nvSpPr>
        <p:spPr>
          <a:xfrm>
            <a:off x="800100" y="1724025"/>
            <a:ext cx="5586413" cy="685800"/>
          </a:xfrm>
          <a:prstGeom prst="rect">
            <a:avLst/>
          </a:prstGeom>
          <a:noFill/>
          <a:ln/>
        </p:spPr>
        <p:txBody>
          <a:bodyPr wrap="square" rtlCol="0" anchor="ctr"/>
          <a:lstStyle/>
          <a:p>
            <a:pPr algn="l" indent="0" marL="0">
              <a:lnSpc>
                <a:spcPts val="1782"/>
              </a:lnSpc>
              <a:buNone/>
            </a:pPr>
            <a:r>
              <a:rPr lang="en-US" sz="1350" b="1" spc="-27" kern="0" dirty="0">
                <a:solidFill>
                  <a:srgbClr val="FFFFFF">
                    <a:alpha val="99000"/>
                  </a:srgbClr>
                </a:solidFill>
                <a:latin typeface="Inter" pitchFamily="34" charset="0"/>
                <a:ea typeface="Inter" pitchFamily="34" charset="-122"/>
                <a:cs typeface="Inter" pitchFamily="34" charset="-120"/>
              </a:rPr>
              <a:t>This element is made with the thought of combining the eye, eye isis, and the pen’s nib. The end of the nib is the editing point when we want to change the form of a line or more.</a:t>
            </a:r>
            <a:endParaRPr lang="en-US" sz="13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00100" y="995363"/>
            <a:ext cx="2488276" cy="1745897"/>
          </a:xfrm>
          <a:prstGeom prst="rect">
            <a:avLst/>
          </a:prstGeom>
        </p:spPr>
      </p:pic>
      <p:pic>
        <p:nvPicPr>
          <p:cNvPr id="3" name="Image 1" descr="preencoded.png">    </p:cNvPr>
          <p:cNvPicPr>
            <a:picLocks noChangeAspect="1"/>
          </p:cNvPicPr>
          <p:nvPr/>
        </p:nvPicPr>
        <p:blipFill>
          <a:blip r:embed="rId2"/>
          <a:stretch>
            <a:fillRect/>
          </a:stretch>
        </p:blipFill>
        <p:spPr>
          <a:xfrm>
            <a:off x="3842779" y="995363"/>
            <a:ext cx="2652713" cy="1747838"/>
          </a:xfrm>
          <a:prstGeom prst="rect">
            <a:avLst/>
          </a:prstGeom>
        </p:spPr>
      </p:pic>
      <p:pic>
        <p:nvPicPr>
          <p:cNvPr id="4" name="Image 2" descr="preencoded.png">    </p:cNvPr>
          <p:cNvPicPr>
            <a:picLocks noChangeAspect="1"/>
          </p:cNvPicPr>
          <p:nvPr/>
        </p:nvPicPr>
        <p:blipFill>
          <a:blip r:embed="rId3"/>
          <a:stretch>
            <a:fillRect/>
          </a:stretch>
        </p:blipFill>
        <p:spPr>
          <a:xfrm>
            <a:off x="800100" y="3014663"/>
            <a:ext cx="2515595" cy="1742723"/>
          </a:xfrm>
          <a:prstGeom prst="rect">
            <a:avLst/>
          </a:prstGeom>
        </p:spPr>
      </p:pic>
      <p:pic>
        <p:nvPicPr>
          <p:cNvPr id="5" name="Image 3" descr="preencoded.png">    </p:cNvPr>
          <p:cNvPicPr>
            <a:picLocks noChangeAspect="1"/>
          </p:cNvPicPr>
          <p:nvPr/>
        </p:nvPicPr>
        <p:blipFill>
          <a:blip r:embed="rId4"/>
          <a:stretch>
            <a:fillRect/>
          </a:stretch>
        </p:blipFill>
        <p:spPr>
          <a:xfrm>
            <a:off x="3842277" y="3014754"/>
            <a:ext cx="2652713" cy="1743075"/>
          </a:xfrm>
          <a:prstGeom prst="rect">
            <a:avLst/>
          </a:prstGeom>
        </p:spPr>
      </p:pic>
      <p:sp>
        <p:nvSpPr>
          <p:cNvPr id="6" name="Text 0"/>
          <p:cNvSpPr/>
          <p:nvPr/>
        </p:nvSpPr>
        <p:spPr>
          <a:xfrm>
            <a:off x="800100" y="176213"/>
            <a:ext cx="4957763"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My website outcome</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167188" y="2643119"/>
            <a:ext cx="1252947" cy="1958629"/>
          </a:xfrm>
          <a:prstGeom prst="rect">
            <a:avLst/>
          </a:prstGeom>
        </p:spPr>
      </p:pic>
      <p:pic>
        <p:nvPicPr>
          <p:cNvPr id="3" name="Image 1" descr="preencoded.png">    </p:cNvPr>
          <p:cNvPicPr>
            <a:picLocks noChangeAspect="1"/>
          </p:cNvPicPr>
          <p:nvPr/>
        </p:nvPicPr>
        <p:blipFill>
          <a:blip r:embed="rId2"/>
          <a:stretch>
            <a:fillRect/>
          </a:stretch>
        </p:blipFill>
        <p:spPr>
          <a:xfrm>
            <a:off x="5560554" y="2643506"/>
            <a:ext cx="1915427" cy="1958242"/>
          </a:xfrm>
          <a:prstGeom prst="rect">
            <a:avLst/>
          </a:prstGeom>
        </p:spPr>
      </p:pic>
      <p:pic>
        <p:nvPicPr>
          <p:cNvPr id="4" name="Image 2" descr="preencoded.png">    </p:cNvPr>
          <p:cNvPicPr>
            <a:picLocks noChangeAspect="1"/>
          </p:cNvPicPr>
          <p:nvPr/>
        </p:nvPicPr>
        <p:blipFill>
          <a:blip r:embed="rId3"/>
          <a:stretch>
            <a:fillRect/>
          </a:stretch>
        </p:blipFill>
        <p:spPr>
          <a:xfrm>
            <a:off x="7616391" y="2643119"/>
            <a:ext cx="1213284" cy="1958629"/>
          </a:xfrm>
          <a:prstGeom prst="rect">
            <a:avLst/>
          </a:prstGeom>
        </p:spPr>
      </p:pic>
      <p:pic>
        <p:nvPicPr>
          <p:cNvPr id="5" name="Image 3" descr="preencoded.png">    </p:cNvPr>
          <p:cNvPicPr>
            <a:picLocks noChangeAspect="1"/>
          </p:cNvPicPr>
          <p:nvPr/>
        </p:nvPicPr>
        <p:blipFill>
          <a:blip r:embed="rId4"/>
          <a:stretch>
            <a:fillRect/>
          </a:stretch>
        </p:blipFill>
        <p:spPr>
          <a:xfrm>
            <a:off x="5469434" y="609600"/>
            <a:ext cx="3360232" cy="1870118"/>
          </a:xfrm>
          <a:prstGeom prst="rect">
            <a:avLst/>
          </a:prstGeom>
        </p:spPr>
      </p:pic>
      <p:pic>
        <p:nvPicPr>
          <p:cNvPr id="6" name="Image 4" descr="preencoded.png">    </p:cNvPr>
          <p:cNvPicPr>
            <a:picLocks noChangeAspect="1"/>
          </p:cNvPicPr>
          <p:nvPr/>
        </p:nvPicPr>
        <p:blipFill>
          <a:blip r:embed="rId5"/>
          <a:stretch>
            <a:fillRect/>
          </a:stretch>
        </p:blipFill>
        <p:spPr>
          <a:xfrm>
            <a:off x="2981325" y="2019300"/>
            <a:ext cx="1046550" cy="2581275"/>
          </a:xfrm>
          <a:prstGeom prst="rect">
            <a:avLst/>
          </a:prstGeom>
        </p:spPr>
      </p:pic>
      <p:sp>
        <p:nvSpPr>
          <p:cNvPr id="7" name="Text 0"/>
          <p:cNvSpPr/>
          <p:nvPr/>
        </p:nvSpPr>
        <p:spPr>
          <a:xfrm>
            <a:off x="495300" y="1076325"/>
            <a:ext cx="5053013" cy="3429000"/>
          </a:xfrm>
          <a:prstGeom prst="rect">
            <a:avLst/>
          </a:prstGeom>
          <a:noFill/>
          <a:ln/>
        </p:spPr>
        <p:txBody>
          <a:bodyPr wrap="square" rtlCol="0" anchor="ctr"/>
          <a:lstStyle/>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Orginially, I have a lot of things I want to put in my website.</a:t>
            </a:r>
            <a:endParaRPr lang="en-US" sz="1800" dirty="0"/>
          </a:p>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There were many </a:t>
            </a:r>
            <a:endParaRPr lang="en-US" sz="1800" dirty="0"/>
          </a:p>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things I want to </a:t>
            </a:r>
            <a:endParaRPr lang="en-US" sz="1800" dirty="0"/>
          </a:p>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try out, as you can</a:t>
            </a:r>
            <a:endParaRPr lang="en-US" sz="1800" dirty="0"/>
          </a:p>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see I already mark</a:t>
            </a:r>
            <a:endParaRPr lang="en-US" sz="1800" dirty="0"/>
          </a:p>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these pages with full </a:t>
            </a:r>
            <a:endParaRPr lang="en-US" sz="1800" dirty="0"/>
          </a:p>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of interactive and </a:t>
            </a:r>
            <a:endParaRPr lang="en-US" sz="1800" dirty="0"/>
          </a:p>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animation effect.</a:t>
            </a:r>
            <a:endParaRPr lang="en-US" sz="1800" dirty="0"/>
          </a:p>
        </p:txBody>
      </p:sp>
      <p:sp>
        <p:nvSpPr>
          <p:cNvPr id="8" name="Text 1"/>
          <p:cNvSpPr/>
          <p:nvPr/>
        </p:nvSpPr>
        <p:spPr>
          <a:xfrm>
            <a:off x="495300" y="371475"/>
            <a:ext cx="2657475"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Reflection</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0B0B0B"/>
        </a:solidFill>
      </p:bgPr>
    </p:bg>
    <p:spTree>
      <p:nvGrpSpPr>
        <p:cNvPr id="1" name=""/>
        <p:cNvGrpSpPr/>
        <p:nvPr/>
      </p:nvGrpSpPr>
      <p:grpSpPr>
        <a:xfrm>
          <a:off x="0" y="0"/>
          <a:ext cx="0" cy="0"/>
          <a:chOff x="0" y="0"/>
          <a:chExt cx="0" cy="0"/>
        </a:xfrm>
      </p:grpSpPr>
      <p:sp>
        <p:nvSpPr>
          <p:cNvPr id="2" name="Text 0"/>
          <p:cNvSpPr/>
          <p:nvPr/>
        </p:nvSpPr>
        <p:spPr>
          <a:xfrm>
            <a:off x="495300" y="1290638"/>
            <a:ext cx="8424863" cy="1714500"/>
          </a:xfrm>
          <a:prstGeom prst="rect">
            <a:avLst/>
          </a:prstGeom>
          <a:noFill/>
          <a:ln/>
        </p:spPr>
        <p:txBody>
          <a:bodyPr wrap="square" rtlCol="0" anchor="ctr"/>
          <a:lstStyle/>
          <a:p>
            <a:pPr algn="l" indent="0" marL="0">
              <a:lnSpc>
                <a:spcPts val="2700"/>
              </a:lnSpc>
              <a:buNone/>
            </a:pPr>
            <a:r>
              <a:rPr lang="en-US" sz="1800" spc="-40" kern="0" dirty="0">
                <a:solidFill>
                  <a:srgbClr val="FFFFFF">
                    <a:alpha val="99000"/>
                  </a:srgbClr>
                </a:solidFill>
                <a:latin typeface="Inter" pitchFamily="34" charset="0"/>
                <a:ea typeface="Inter" pitchFamily="34" charset="-122"/>
                <a:cs typeface="Inter" pitchFamily="34" charset="-120"/>
              </a:rPr>
              <a:t>However, I soon realize that my resources and my capability are limited. So in a short time, I finish this with my backup emergency (as in one of my draft idea that I made as first but did not choose it since the color palette did not match well with the concept I was planning) combining with my original idea, to the best of my possibility.</a:t>
            </a:r>
            <a:endParaRPr lang="en-US" sz="1800" dirty="0"/>
          </a:p>
        </p:txBody>
      </p:sp>
      <p:sp>
        <p:nvSpPr>
          <p:cNvPr id="3" name="Text 1"/>
          <p:cNvSpPr/>
          <p:nvPr/>
        </p:nvSpPr>
        <p:spPr>
          <a:xfrm>
            <a:off x="495300" y="371475"/>
            <a:ext cx="1995488"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Reflect</a:t>
            </a:r>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0B0B0B"/>
        </a:solidFill>
      </p:bgPr>
    </p:bg>
    <p:spTree>
      <p:nvGrpSpPr>
        <p:cNvPr id="1" name=""/>
        <p:cNvGrpSpPr/>
        <p:nvPr/>
      </p:nvGrpSpPr>
      <p:grpSpPr>
        <a:xfrm>
          <a:off x="0" y="0"/>
          <a:ext cx="0" cy="0"/>
          <a:chOff x="0" y="0"/>
          <a:chExt cx="0" cy="0"/>
        </a:xfrm>
      </p:grpSpPr>
      <p:sp>
        <p:nvSpPr>
          <p:cNvPr id="2" name="Text 0"/>
          <p:cNvSpPr/>
          <p:nvPr/>
        </p:nvSpPr>
        <p:spPr>
          <a:xfrm>
            <a:off x="800100" y="209550"/>
            <a:ext cx="2300288"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Citation:</a:t>
            </a:r>
            <a:endParaRPr lang="en-US" sz="3600" dirty="0"/>
          </a:p>
        </p:txBody>
      </p:sp>
      <p:sp>
        <p:nvSpPr>
          <p:cNvPr id="3" name="Text 1"/>
          <p:cNvSpPr/>
          <p:nvPr/>
        </p:nvSpPr>
        <p:spPr>
          <a:xfrm>
            <a:off x="800100" y="885825"/>
            <a:ext cx="4271963" cy="4114800"/>
          </a:xfrm>
          <a:prstGeom prst="rect">
            <a:avLst/>
          </a:prstGeom>
          <a:noFill/>
          <a:ln/>
        </p:spPr>
        <p:txBody>
          <a:bodyPr wrap="square" rtlCol="0" anchor="ctr"/>
          <a:lstStyle/>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Adi, Yazan. “Futuristic Design: AI &amp; Robotics Website.” Pinterest, 24 Dec. 2024, in.pinterest.com/pin/845973111290870945/. Accessed 31 Aug. 2025.</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“Bento Ui.” Pinterest, 2 Aug. 2025, www.pinterest.com/pin/824721750553838631/. Accessed 31 Aug. 2025.priority_highWebpage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“Blocked Page.” Pinterest.com, 2025, www.pinterest.com/pin/824721750553841260/. Accessed 31 Aug. 2025.priority_highWebpage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“Bureau Cool.” Bureau.cool, 2020, bureau.cool/.priority_highWebpage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“Headless Commerce Agency - Rotate° - ECommerce Agency London.” Rotate°, 6 Apr. 2025, studiorotate.com/. Accessed 31 Aug. 2025.priority_highWebpage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“Illustration Learning.” Pinterest, 7 Aug. 2025, www.pinterest.com/pin/824721750553943763/. Accessed 31 Aug. 2025.priority_highWebpage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“Locomotive — Montreal Web Agency.” Locomotive, locomotive.ca/en.priority_highWebpage authorclosepriority_highDate publishedclose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“Motion Graphs.” Pinterest, 7 Aug. 2025, in.pinterest.com/pin/824721750553946377/. Accessed 31 Aug. 2025.priority_highWebpage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“Obys Agency.” Obys, obys.agency/.priority_highWebpage authorclosepriority_highDate publishedclose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Simbaña, Allison. “Transformation Concept Art.” Pinterest, 21 July 2025, www.pinterest.com/pin/49821139623691995/. Accessed 31 Aug. 2025.</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“SUMMONER.” Summoner.studio, summoner, 2025, summoner.studio/#contact. Accessed 31 Aug. 2025.priority_highWebpage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“Wes Anderson | My Portfolio.” My Portfolio, 2019, www.samakasliwal.com/blank-4-2-1-1-1-2. Accessed 31 Aug. 2025.priority_highWebpage authorclose</a:t>
            </a:r>
            <a:endParaRPr lang="en-US" sz="600" dirty="0"/>
          </a:p>
          <a:p>
            <a:pPr algn="l" indent="0" marL="0">
              <a:lnSpc>
                <a:spcPts val="900"/>
              </a:lnSpc>
              <a:buNone/>
            </a:pPr>
            <a:r>
              <a:rPr lang="en-US" sz="600" spc="-7" kern="0" dirty="0">
                <a:solidFill>
                  <a:srgbClr val="FFFFFF">
                    <a:alpha val="99000"/>
                  </a:srgbClr>
                </a:solidFill>
                <a:latin typeface="Inter" pitchFamily="34" charset="0"/>
                <a:ea typeface="Inter" pitchFamily="34" charset="-122"/>
                <a:cs typeface="Inter" pitchFamily="34" charset="-120"/>
              </a:rPr>
              <a:t>“Zetetics: Content Production.” Pinterest, 14 Aug. 2025, in.pinterest.com/pin/824721750554074326/. Accessed 31 Aug. 2025. </a:t>
            </a:r>
            <a:endParaRPr lang="en-US" sz="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90550" y="1808510"/>
            <a:ext cx="1339867" cy="2154581"/>
          </a:xfrm>
          <a:prstGeom prst="rect">
            <a:avLst/>
          </a:prstGeom>
        </p:spPr>
      </p:pic>
      <p:pic>
        <p:nvPicPr>
          <p:cNvPr id="3" name="Image 1" descr="preencoded.png">    </p:cNvPr>
          <p:cNvPicPr>
            <a:picLocks noChangeAspect="1"/>
          </p:cNvPicPr>
          <p:nvPr/>
        </p:nvPicPr>
        <p:blipFill>
          <a:blip r:embed="rId2"/>
          <a:stretch>
            <a:fillRect/>
          </a:stretch>
        </p:blipFill>
        <p:spPr>
          <a:xfrm>
            <a:off x="3709988" y="2862084"/>
            <a:ext cx="2168923" cy="1186892"/>
          </a:xfrm>
          <a:prstGeom prst="rect">
            <a:avLst/>
          </a:prstGeom>
        </p:spPr>
      </p:pic>
      <p:pic>
        <p:nvPicPr>
          <p:cNvPr id="4" name="Image 2" descr="preencoded.png">    </p:cNvPr>
          <p:cNvPicPr>
            <a:picLocks noChangeAspect="1"/>
          </p:cNvPicPr>
          <p:nvPr/>
        </p:nvPicPr>
        <p:blipFill>
          <a:blip r:embed="rId3"/>
          <a:stretch>
            <a:fillRect/>
          </a:stretch>
        </p:blipFill>
        <p:spPr>
          <a:xfrm>
            <a:off x="6605588" y="1690688"/>
            <a:ext cx="2309486" cy="1232015"/>
          </a:xfrm>
          <a:prstGeom prst="rect">
            <a:avLst/>
          </a:prstGeom>
        </p:spPr>
      </p:pic>
      <p:sp>
        <p:nvSpPr>
          <p:cNvPr id="5" name="Text 0"/>
          <p:cNvSpPr/>
          <p:nvPr/>
        </p:nvSpPr>
        <p:spPr>
          <a:xfrm>
            <a:off x="495300" y="371475"/>
            <a:ext cx="4857750"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Concept &amp; Structure</a:t>
            </a:r>
            <a:endParaRPr lang="en-US" sz="3600" dirty="0"/>
          </a:p>
        </p:txBody>
      </p:sp>
      <p:sp>
        <p:nvSpPr>
          <p:cNvPr id="6" name="Text 1"/>
          <p:cNvSpPr/>
          <p:nvPr/>
        </p:nvSpPr>
        <p:spPr>
          <a:xfrm>
            <a:off x="1936428" y="1733550"/>
            <a:ext cx="1640210" cy="857250"/>
          </a:xfrm>
          <a:prstGeom prst="rect">
            <a:avLst/>
          </a:prstGeom>
          <a:noFill/>
          <a:ln/>
        </p:spPr>
        <p:txBody>
          <a:bodyPr wrap="square" rtlCol="0" anchor="ctr"/>
          <a:lstStyle/>
          <a:p>
            <a:pPr algn="l" indent="0" marL="0">
              <a:lnSpc>
                <a:spcPts val="2250"/>
              </a:lnSpc>
              <a:buNone/>
            </a:pPr>
            <a:r>
              <a:rPr lang="en-US" sz="1500" spc="-33" kern="0" dirty="0">
                <a:solidFill>
                  <a:srgbClr val="FFFFFF">
                    <a:alpha val="99000"/>
                  </a:srgbClr>
                </a:solidFill>
                <a:latin typeface="Inter" pitchFamily="34" charset="0"/>
                <a:ea typeface="Inter" pitchFamily="34" charset="-122"/>
                <a:cs typeface="Inter" pitchFamily="34" charset="-120"/>
              </a:rPr>
              <a:t>minimalism monochrome logo</a:t>
            </a:r>
            <a:endParaRPr lang="en-US" sz="1500" dirty="0"/>
          </a:p>
        </p:txBody>
      </p:sp>
      <p:sp>
        <p:nvSpPr>
          <p:cNvPr id="7" name="Text 2"/>
          <p:cNvSpPr/>
          <p:nvPr/>
        </p:nvSpPr>
        <p:spPr>
          <a:xfrm>
            <a:off x="3709988" y="1733550"/>
            <a:ext cx="1449529" cy="857250"/>
          </a:xfrm>
          <a:prstGeom prst="rect">
            <a:avLst/>
          </a:prstGeom>
          <a:noFill/>
          <a:ln/>
        </p:spPr>
        <p:txBody>
          <a:bodyPr wrap="square" rtlCol="0" anchor="ctr"/>
          <a:lstStyle/>
          <a:p>
            <a:pPr algn="l" indent="0" marL="0">
              <a:lnSpc>
                <a:spcPts val="2250"/>
              </a:lnSpc>
              <a:buNone/>
            </a:pPr>
            <a:r>
              <a:rPr lang="en-US" sz="1500" spc="-33" kern="0" dirty="0">
                <a:solidFill>
                  <a:srgbClr val="FFFFFF">
                    <a:alpha val="99000"/>
                  </a:srgbClr>
                </a:solidFill>
                <a:latin typeface="Inter" pitchFamily="34" charset="0"/>
                <a:ea typeface="Inter" pitchFamily="34" charset="-122"/>
                <a:cs typeface="Inter" pitchFamily="34" charset="-120"/>
              </a:rPr>
              <a:t>layout in each works</a:t>
            </a:r>
            <a:endParaRPr lang="en-US" sz="1500" dirty="0"/>
          </a:p>
        </p:txBody>
      </p:sp>
      <p:sp>
        <p:nvSpPr>
          <p:cNvPr id="8" name="Text 3"/>
          <p:cNvSpPr/>
          <p:nvPr/>
        </p:nvSpPr>
        <p:spPr>
          <a:xfrm>
            <a:off x="6605588" y="3509963"/>
            <a:ext cx="2624138" cy="685800"/>
          </a:xfrm>
          <a:prstGeom prst="rect">
            <a:avLst/>
          </a:prstGeom>
          <a:noFill/>
          <a:ln/>
        </p:spPr>
        <p:txBody>
          <a:bodyPr wrap="square" rtlCol="0" anchor="ctr"/>
          <a:lstStyle/>
          <a:p>
            <a:pPr algn="l" indent="0" marL="0">
              <a:lnSpc>
                <a:spcPts val="1800"/>
              </a:lnSpc>
              <a:buNone/>
            </a:pPr>
            <a:r>
              <a:rPr lang="en-US" sz="1200" spc="-23" kern="0" dirty="0">
                <a:solidFill>
                  <a:srgbClr val="FFFFFF">
                    <a:alpha val="99000"/>
                  </a:srgbClr>
                </a:solidFill>
                <a:latin typeface="Inter" pitchFamily="34" charset="0"/>
                <a:ea typeface="Inter" pitchFamily="34" charset="-122"/>
                <a:cs typeface="Inter" pitchFamily="34" charset="-120"/>
              </a:rPr>
              <a:t>scroll effect: when scroll down, image scroll horizontally based on scroll down vertically</a:t>
            </a:r>
            <a:endParaRPr lang="en-US" sz="1200" dirty="0"/>
          </a:p>
        </p:txBody>
      </p:sp>
      <p:sp>
        <p:nvSpPr>
          <p:cNvPr id="9" name="Text 4"/>
          <p:cNvSpPr/>
          <p:nvPr/>
        </p:nvSpPr>
        <p:spPr>
          <a:xfrm>
            <a:off x="6605588" y="3028950"/>
            <a:ext cx="2405063" cy="285750"/>
          </a:xfrm>
          <a:prstGeom prst="rect">
            <a:avLst/>
          </a:prstGeom>
          <a:noFill/>
          <a:ln/>
        </p:spPr>
        <p:txBody>
          <a:bodyPr wrap="square" rtlCol="0" anchor="ctr"/>
          <a:lstStyle/>
          <a:p>
            <a:pPr algn="l" indent="0" marL="0">
              <a:lnSpc>
                <a:spcPts val="2250"/>
              </a:lnSpc>
              <a:buNone/>
            </a:pPr>
            <a:r>
              <a:rPr lang="en-US" sz="1500" spc="-33" kern="0" dirty="0">
                <a:solidFill>
                  <a:srgbClr val="FFFFFF">
                    <a:alpha val="99000"/>
                  </a:srgbClr>
                </a:solidFill>
                <a:latin typeface="Inter" pitchFamily="34" charset="0"/>
                <a:ea typeface="Inter" pitchFamily="34" charset="-122"/>
                <a:cs typeface="Inter" pitchFamily="34" charset="-120"/>
              </a:rPr>
              <a:t>bento grid</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5300" y="2887814"/>
            <a:ext cx="2619368" cy="1501210"/>
          </a:xfrm>
          <a:prstGeom prst="rect">
            <a:avLst/>
          </a:prstGeom>
        </p:spPr>
      </p:pic>
      <p:pic>
        <p:nvPicPr>
          <p:cNvPr id="3" name="Image 1" descr="preencoded.png">    </p:cNvPr>
          <p:cNvPicPr>
            <a:picLocks noChangeAspect="1"/>
          </p:cNvPicPr>
          <p:nvPr/>
        </p:nvPicPr>
        <p:blipFill>
          <a:blip r:embed="rId2"/>
          <a:stretch>
            <a:fillRect/>
          </a:stretch>
        </p:blipFill>
        <p:spPr>
          <a:xfrm>
            <a:off x="3128272" y="2911317"/>
            <a:ext cx="2187792" cy="1435674"/>
          </a:xfrm>
          <a:prstGeom prst="rect">
            <a:avLst/>
          </a:prstGeom>
        </p:spPr>
      </p:pic>
      <p:pic>
        <p:nvPicPr>
          <p:cNvPr id="4" name="Image 2" descr="preencoded.png">    </p:cNvPr>
          <p:cNvPicPr>
            <a:picLocks noChangeAspect="1"/>
          </p:cNvPicPr>
          <p:nvPr/>
        </p:nvPicPr>
        <p:blipFill>
          <a:blip r:embed="rId3"/>
          <a:stretch>
            <a:fillRect/>
          </a:stretch>
        </p:blipFill>
        <p:spPr>
          <a:xfrm>
            <a:off x="2716871" y="1409740"/>
            <a:ext cx="1962945" cy="1501948"/>
          </a:xfrm>
          <a:prstGeom prst="rect">
            <a:avLst/>
          </a:prstGeom>
        </p:spPr>
      </p:pic>
      <p:pic>
        <p:nvPicPr>
          <p:cNvPr id="5" name="Image 3" descr="preencoded.png">    </p:cNvPr>
          <p:cNvPicPr>
            <a:picLocks noChangeAspect="1"/>
          </p:cNvPicPr>
          <p:nvPr/>
        </p:nvPicPr>
        <p:blipFill>
          <a:blip r:embed="rId4"/>
          <a:stretch>
            <a:fillRect/>
          </a:stretch>
        </p:blipFill>
        <p:spPr>
          <a:xfrm>
            <a:off x="495300" y="1409700"/>
            <a:ext cx="2187792" cy="1501953"/>
          </a:xfrm>
          <a:prstGeom prst="rect">
            <a:avLst/>
          </a:prstGeom>
        </p:spPr>
      </p:pic>
      <p:sp>
        <p:nvSpPr>
          <p:cNvPr id="6" name="Text 0"/>
          <p:cNvSpPr/>
          <p:nvPr/>
        </p:nvSpPr>
        <p:spPr>
          <a:xfrm>
            <a:off x="495300" y="371475"/>
            <a:ext cx="5967413"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Landing page moodboard</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5300" y="1647825"/>
            <a:ext cx="2272812" cy="2246593"/>
          </a:xfrm>
          <a:prstGeom prst="rect">
            <a:avLst/>
          </a:prstGeom>
        </p:spPr>
      </p:pic>
      <p:pic>
        <p:nvPicPr>
          <p:cNvPr id="3" name="Image 1" descr="preencoded.png">    </p:cNvPr>
          <p:cNvPicPr>
            <a:picLocks noChangeAspect="1"/>
          </p:cNvPicPr>
          <p:nvPr/>
        </p:nvPicPr>
        <p:blipFill>
          <a:blip r:embed="rId2"/>
          <a:stretch>
            <a:fillRect/>
          </a:stretch>
        </p:blipFill>
        <p:spPr>
          <a:xfrm>
            <a:off x="2805113" y="1624013"/>
            <a:ext cx="2272812" cy="2272812"/>
          </a:xfrm>
          <a:prstGeom prst="rect">
            <a:avLst/>
          </a:prstGeom>
        </p:spPr>
      </p:pic>
      <p:sp>
        <p:nvSpPr>
          <p:cNvPr id="4" name="Text 0"/>
          <p:cNvSpPr/>
          <p:nvPr/>
        </p:nvSpPr>
        <p:spPr>
          <a:xfrm>
            <a:off x="5114925" y="1628775"/>
            <a:ext cx="2057400" cy="400050"/>
          </a:xfrm>
          <a:prstGeom prst="rect">
            <a:avLst/>
          </a:prstGeom>
          <a:noFill/>
          <a:ln/>
        </p:spPr>
        <p:txBody>
          <a:bodyPr wrap="square" rtlCol="0" anchor="ctr"/>
          <a:lstStyle/>
          <a:p>
            <a:pPr algn="l" indent="0" marL="0">
              <a:lnSpc>
                <a:spcPts val="3150"/>
              </a:lnSpc>
              <a:buNone/>
            </a:pPr>
            <a:r>
              <a:rPr lang="en-US" sz="2100" spc="-46" kern="0" dirty="0">
                <a:solidFill>
                  <a:srgbClr val="FFFFFF">
                    <a:alpha val="99000"/>
                  </a:srgbClr>
                </a:solidFill>
                <a:latin typeface="Inter" pitchFamily="34" charset="0"/>
                <a:ea typeface="Inter" pitchFamily="34" charset="-122"/>
                <a:cs typeface="Inter" pitchFamily="34" charset="-120"/>
              </a:rPr>
              <a:t>bento layout</a:t>
            </a:r>
            <a:endParaRPr lang="en-US" sz="2100" dirty="0"/>
          </a:p>
        </p:txBody>
      </p:sp>
      <p:sp>
        <p:nvSpPr>
          <p:cNvPr id="5" name="Text 1"/>
          <p:cNvSpPr/>
          <p:nvPr/>
        </p:nvSpPr>
        <p:spPr>
          <a:xfrm>
            <a:off x="495300" y="371475"/>
            <a:ext cx="6081713"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About section moodboard</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5300" y="1247775"/>
            <a:ext cx="2673879" cy="1412682"/>
          </a:xfrm>
          <a:prstGeom prst="rect">
            <a:avLst/>
          </a:prstGeom>
        </p:spPr>
      </p:pic>
      <p:pic>
        <p:nvPicPr>
          <p:cNvPr id="3" name="Image 1" descr="preencoded.png">    </p:cNvPr>
          <p:cNvPicPr>
            <a:picLocks noChangeAspect="1"/>
          </p:cNvPicPr>
          <p:nvPr/>
        </p:nvPicPr>
        <p:blipFill>
          <a:blip r:embed="rId2"/>
          <a:stretch>
            <a:fillRect/>
          </a:stretch>
        </p:blipFill>
        <p:spPr>
          <a:xfrm>
            <a:off x="3533775" y="1247775"/>
            <a:ext cx="2655252" cy="1489928"/>
          </a:xfrm>
          <a:prstGeom prst="rect">
            <a:avLst/>
          </a:prstGeom>
        </p:spPr>
      </p:pic>
      <p:pic>
        <p:nvPicPr>
          <p:cNvPr id="4" name="Image 2" descr="preencoded.png">    </p:cNvPr>
          <p:cNvPicPr>
            <a:picLocks noChangeAspect="1"/>
          </p:cNvPicPr>
          <p:nvPr/>
        </p:nvPicPr>
        <p:blipFill>
          <a:blip r:embed="rId3"/>
          <a:stretch>
            <a:fillRect/>
          </a:stretch>
        </p:blipFill>
        <p:spPr>
          <a:xfrm>
            <a:off x="495300" y="2900363"/>
            <a:ext cx="3826966" cy="1981200"/>
          </a:xfrm>
          <a:prstGeom prst="rect">
            <a:avLst/>
          </a:prstGeom>
        </p:spPr>
      </p:pic>
      <p:sp>
        <p:nvSpPr>
          <p:cNvPr id="5" name="Text 0"/>
          <p:cNvSpPr/>
          <p:nvPr/>
        </p:nvSpPr>
        <p:spPr>
          <a:xfrm>
            <a:off x="495300" y="371475"/>
            <a:ext cx="6281738"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Project section moodboard</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39764" y="2992900"/>
            <a:ext cx="1632868" cy="1258909"/>
          </a:xfrm>
          <a:prstGeom prst="rect">
            <a:avLst/>
          </a:prstGeom>
        </p:spPr>
      </p:pic>
      <p:pic>
        <p:nvPicPr>
          <p:cNvPr id="3" name="Image 1" descr="preencoded.png">    </p:cNvPr>
          <p:cNvPicPr>
            <a:picLocks noChangeAspect="1"/>
          </p:cNvPicPr>
          <p:nvPr/>
        </p:nvPicPr>
        <p:blipFill>
          <a:blip r:embed="rId2"/>
          <a:stretch>
            <a:fillRect/>
          </a:stretch>
        </p:blipFill>
        <p:spPr>
          <a:xfrm>
            <a:off x="2709876" y="2992900"/>
            <a:ext cx="2301325" cy="1262814"/>
          </a:xfrm>
          <a:prstGeom prst="rect">
            <a:avLst/>
          </a:prstGeom>
        </p:spPr>
      </p:pic>
      <p:pic>
        <p:nvPicPr>
          <p:cNvPr id="4" name="Image 2" descr="preencoded.png">    </p:cNvPr>
          <p:cNvPicPr>
            <a:picLocks noChangeAspect="1"/>
          </p:cNvPicPr>
          <p:nvPr/>
        </p:nvPicPr>
        <p:blipFill>
          <a:blip r:embed="rId3"/>
          <a:stretch>
            <a:fillRect/>
          </a:stretch>
        </p:blipFill>
        <p:spPr>
          <a:xfrm>
            <a:off x="2709876" y="1676400"/>
            <a:ext cx="2299022" cy="1256104"/>
          </a:xfrm>
          <a:prstGeom prst="rect">
            <a:avLst/>
          </a:prstGeom>
        </p:spPr>
      </p:pic>
      <p:pic>
        <p:nvPicPr>
          <p:cNvPr id="5" name="Image 3" descr="preencoded.png">    </p:cNvPr>
          <p:cNvPicPr>
            <a:picLocks noChangeAspect="1"/>
          </p:cNvPicPr>
          <p:nvPr/>
        </p:nvPicPr>
        <p:blipFill>
          <a:blip r:embed="rId4"/>
          <a:stretch>
            <a:fillRect/>
          </a:stretch>
        </p:blipFill>
        <p:spPr>
          <a:xfrm>
            <a:off x="495300" y="2992900"/>
            <a:ext cx="2286014" cy="1256088"/>
          </a:xfrm>
          <a:prstGeom prst="rect">
            <a:avLst/>
          </a:prstGeom>
        </p:spPr>
      </p:pic>
      <p:pic>
        <p:nvPicPr>
          <p:cNvPr id="6" name="Image 4" descr="preencoded.png">    </p:cNvPr>
          <p:cNvPicPr>
            <a:picLocks noChangeAspect="1"/>
          </p:cNvPicPr>
          <p:nvPr/>
        </p:nvPicPr>
        <p:blipFill>
          <a:blip r:embed="rId5"/>
          <a:stretch>
            <a:fillRect/>
          </a:stretch>
        </p:blipFill>
        <p:spPr>
          <a:xfrm>
            <a:off x="495300" y="1676400"/>
            <a:ext cx="2286014" cy="1235298"/>
          </a:xfrm>
          <a:prstGeom prst="rect">
            <a:avLst/>
          </a:prstGeom>
        </p:spPr>
      </p:pic>
      <p:sp>
        <p:nvSpPr>
          <p:cNvPr id="7" name="Text 0"/>
          <p:cNvSpPr/>
          <p:nvPr/>
        </p:nvSpPr>
        <p:spPr>
          <a:xfrm>
            <a:off x="495300" y="371475"/>
            <a:ext cx="2957513"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Moodboard</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5300" y="1931377"/>
            <a:ext cx="1464064" cy="2832942"/>
          </a:xfrm>
          <a:prstGeom prst="rect">
            <a:avLst/>
          </a:prstGeom>
        </p:spPr>
      </p:pic>
      <p:pic>
        <p:nvPicPr>
          <p:cNvPr id="3" name="Image 1" descr="preencoded.png">    </p:cNvPr>
          <p:cNvPicPr>
            <a:picLocks noChangeAspect="1"/>
          </p:cNvPicPr>
          <p:nvPr/>
        </p:nvPicPr>
        <p:blipFill>
          <a:blip r:embed="rId2"/>
          <a:stretch>
            <a:fillRect/>
          </a:stretch>
        </p:blipFill>
        <p:spPr>
          <a:xfrm>
            <a:off x="2344643" y="2715535"/>
            <a:ext cx="1296353" cy="2048784"/>
          </a:xfrm>
          <a:prstGeom prst="rect">
            <a:avLst/>
          </a:prstGeom>
        </p:spPr>
      </p:pic>
      <p:pic>
        <p:nvPicPr>
          <p:cNvPr id="4" name="Image 2" descr="preencoded.png">    </p:cNvPr>
          <p:cNvPicPr>
            <a:picLocks noChangeAspect="1"/>
          </p:cNvPicPr>
          <p:nvPr/>
        </p:nvPicPr>
        <p:blipFill>
          <a:blip r:embed="rId3"/>
          <a:stretch>
            <a:fillRect/>
          </a:stretch>
        </p:blipFill>
        <p:spPr>
          <a:xfrm>
            <a:off x="4017439" y="2713804"/>
            <a:ext cx="3993086" cy="2047831"/>
          </a:xfrm>
          <a:prstGeom prst="rect">
            <a:avLst/>
          </a:prstGeom>
        </p:spPr>
      </p:pic>
      <p:pic>
        <p:nvPicPr>
          <p:cNvPr id="5" name="Image 3" descr="preencoded.png">    </p:cNvPr>
          <p:cNvPicPr>
            <a:picLocks noChangeAspect="1"/>
          </p:cNvPicPr>
          <p:nvPr/>
        </p:nvPicPr>
        <p:blipFill>
          <a:blip r:embed="rId4"/>
          <a:stretch>
            <a:fillRect/>
          </a:stretch>
        </p:blipFill>
        <p:spPr>
          <a:xfrm>
            <a:off x="4015983" y="2143831"/>
            <a:ext cx="2506098" cy="320850"/>
          </a:xfrm>
          <a:prstGeom prst="rect">
            <a:avLst/>
          </a:prstGeom>
        </p:spPr>
      </p:pic>
      <p:sp>
        <p:nvSpPr>
          <p:cNvPr id="6" name="Text 0"/>
          <p:cNvSpPr/>
          <p:nvPr/>
        </p:nvSpPr>
        <p:spPr>
          <a:xfrm>
            <a:off x="495300" y="214313"/>
            <a:ext cx="6038850"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Figma low and mid fidelity</a:t>
            </a:r>
            <a:endParaRPr lang="en-US" sz="3600" dirty="0"/>
          </a:p>
        </p:txBody>
      </p:sp>
      <p:sp>
        <p:nvSpPr>
          <p:cNvPr id="7" name="Text 1"/>
          <p:cNvSpPr/>
          <p:nvPr/>
        </p:nvSpPr>
        <p:spPr>
          <a:xfrm>
            <a:off x="4015983" y="1770951"/>
            <a:ext cx="2185988" cy="204788"/>
          </a:xfrm>
          <a:prstGeom prst="rect">
            <a:avLst/>
          </a:prstGeom>
          <a:noFill/>
          <a:ln/>
        </p:spPr>
        <p:txBody>
          <a:bodyPr wrap="square" rtlCol="0" anchor="ctr"/>
          <a:lstStyle/>
          <a:p>
            <a:pPr algn="l" indent="0" marL="0">
              <a:lnSpc>
                <a:spcPts val="1622"/>
              </a:lnSpc>
              <a:buNone/>
            </a:pPr>
            <a:r>
              <a:rPr lang="en-US" sz="1229" b="1" spc="-25" kern="0" dirty="0">
                <a:solidFill>
                  <a:srgbClr val="FFFFFF">
                    <a:alpha val="99000"/>
                  </a:srgbClr>
                </a:solidFill>
                <a:latin typeface="Inter" pitchFamily="34" charset="0"/>
                <a:ea typeface="Inter" pitchFamily="34" charset="-122"/>
                <a:cs typeface="Inter" pitchFamily="34" charset="-120"/>
              </a:rPr>
              <a:t>Original nav-bar design</a:t>
            </a:r>
            <a:endParaRPr lang="en-US" sz="1229" dirty="0"/>
          </a:p>
        </p:txBody>
      </p:sp>
      <p:sp>
        <p:nvSpPr>
          <p:cNvPr id="8" name="Text 2"/>
          <p:cNvSpPr/>
          <p:nvPr/>
        </p:nvSpPr>
        <p:spPr>
          <a:xfrm>
            <a:off x="495300" y="962025"/>
            <a:ext cx="9029700" cy="457200"/>
          </a:xfrm>
          <a:prstGeom prst="rect">
            <a:avLst/>
          </a:prstGeom>
          <a:noFill/>
          <a:ln/>
        </p:spPr>
        <p:txBody>
          <a:bodyPr wrap="square" rtlCol="0" anchor="ctr"/>
          <a:lstStyle/>
          <a:p>
            <a:pPr algn="l" indent="0" marL="0">
              <a:lnSpc>
                <a:spcPts val="1206"/>
              </a:lnSpc>
              <a:buNone/>
            </a:pPr>
            <a:r>
              <a:rPr lang="en-US" sz="900" spc="-5" kern="0" dirty="0">
                <a:solidFill>
                  <a:srgbClr val="FFFFFF">
                    <a:alpha val="99000"/>
                  </a:srgbClr>
                </a:solidFill>
                <a:latin typeface="Inter" pitchFamily="34" charset="0"/>
                <a:ea typeface="Inter" pitchFamily="34" charset="-122"/>
                <a:cs typeface="Inter" pitchFamily="34" charset="-120"/>
              </a:rPr>
              <a:t>Link to my figjam: </a:t>
            </a:r>
            <a:pPr algn="l" indent="0" marL="0">
              <a:lnSpc>
                <a:spcPts val="1206"/>
              </a:lnSpc>
              <a:buNone/>
            </a:pPr>
            <a:r>
              <a:rPr lang="en-US" sz="900" u="sng" spc="-5" kern="0" dirty="0">
                <a:solidFill>
                  <a:srgbClr val="FFFFFF">
                    <a:alpha val="99000"/>
                  </a:srgbClr>
                </a:solidFill>
                <a:latin typeface="Inter" pitchFamily="34" charset="0"/>
                <a:ea typeface="Inter" pitchFamily="34" charset="-122"/>
                <a:cs typeface="Inter" pitchFamily="34" charset="-120"/>
                <a:hlinkClick r:id="rId5" invalidUrl="" action="" tgtFrame="" tooltip="" history="1" highlightClick="0" endSnd="0">
                  <a:extLst>
                    <a:ext uri="{A12FA001-AC4F-418D-AE19-62706E023703}">
                      <ahyp:hlinkClr xmlns:ahyp="http://schemas.microsoft.com/office/drawing/2018/hyperlinkcolor" val="tx"/>
                    </a:ext>
                  </a:extLst>
                </a:hlinkClick>
              </a:rPr>
              <a:t>https://www.figma.com/board/XoZee6UgooA6tnr4D2DJXP/Interactive-asm-2?node-id=0-1&amp;t=kxz5bzwcwP0UvbZC-1</a:t>
            </a:r>
            <a:endParaRPr lang="en-US" sz="900" dirty="0"/>
          </a:p>
          <a:p>
            <a:pPr algn="l" indent="0" marL="0">
              <a:lnSpc>
                <a:spcPts val="1206"/>
              </a:lnSpc>
              <a:buNone/>
            </a:pPr>
            <a:r>
              <a:rPr lang="en-US" sz="900" spc="-5" kern="0" dirty="0">
                <a:solidFill>
                  <a:srgbClr val="FFFFFF">
                    <a:alpha val="99000"/>
                  </a:srgbClr>
                </a:solidFill>
                <a:latin typeface="Inter" pitchFamily="34" charset="0"/>
                <a:ea typeface="Inter" pitchFamily="34" charset="-122"/>
                <a:cs typeface="Inter" pitchFamily="34" charset="-120"/>
              </a:rPr>
              <a:t>Link to my figma: </a:t>
            </a:r>
            <a:pPr algn="l" indent="0" marL="0">
              <a:lnSpc>
                <a:spcPts val="1206"/>
              </a:lnSpc>
              <a:buNone/>
            </a:pPr>
            <a:r>
              <a:rPr lang="en-US" sz="900" u="sng" spc="-5" kern="0" dirty="0">
                <a:solidFill>
                  <a:srgbClr val="FFFFFF">
                    <a:alpha val="99000"/>
                  </a:srgbClr>
                </a:solidFill>
                <a:latin typeface="Inter" pitchFamily="34" charset="0"/>
                <a:ea typeface="Inter" pitchFamily="34" charset="-122"/>
                <a:cs typeface="Inter" pitchFamily="34" charset="-120"/>
                <a:hlinkClick r:id="rId6" invalidUrl="" action="" tgtFrame="" tooltip="" history="1" highlightClick="0" endSnd="0">
                  <a:extLst>
                    <a:ext uri="{A12FA001-AC4F-418D-AE19-62706E023703}">
                      <ahyp:hlinkClr xmlns:ahyp="http://schemas.microsoft.com/office/drawing/2018/hyperlinkcolor" val="tx"/>
                    </a:ext>
                  </a:extLst>
                </a:hlinkClick>
              </a:rPr>
              <a:t>https://www.figma.com/design/YPgBbdzaJvSrMMlQJZ7qJt/interactive-asm2?node-id=0-1&amp;t=9UJF5J2CvkNEgBmG-1</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0B0B0B"/>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5300" y="947737"/>
            <a:ext cx="1662689" cy="3924300"/>
          </a:xfrm>
          <a:prstGeom prst="rect">
            <a:avLst/>
          </a:prstGeom>
        </p:spPr>
      </p:pic>
      <p:pic>
        <p:nvPicPr>
          <p:cNvPr id="3" name="Image 1" descr="preencoded.png">    </p:cNvPr>
          <p:cNvPicPr>
            <a:picLocks noChangeAspect="1"/>
          </p:cNvPicPr>
          <p:nvPr/>
        </p:nvPicPr>
        <p:blipFill>
          <a:blip r:embed="rId2"/>
          <a:stretch>
            <a:fillRect/>
          </a:stretch>
        </p:blipFill>
        <p:spPr>
          <a:xfrm>
            <a:off x="2433638" y="947737"/>
            <a:ext cx="3362325" cy="3871913"/>
          </a:xfrm>
          <a:prstGeom prst="rect">
            <a:avLst/>
          </a:prstGeom>
        </p:spPr>
      </p:pic>
      <p:sp>
        <p:nvSpPr>
          <p:cNvPr id="4" name="Text 0"/>
          <p:cNvSpPr/>
          <p:nvPr/>
        </p:nvSpPr>
        <p:spPr>
          <a:xfrm>
            <a:off x="495300" y="214313"/>
            <a:ext cx="4414838"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Figma high fidelity</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B0B0B"/>
        </a:solidFill>
      </p:bgPr>
    </p:bg>
    <p:spTree>
      <p:nvGrpSpPr>
        <p:cNvPr id="1" name=""/>
        <p:cNvGrpSpPr/>
        <p:nvPr/>
      </p:nvGrpSpPr>
      <p:grpSpPr>
        <a:xfrm>
          <a:off x="0" y="0"/>
          <a:ext cx="0" cy="0"/>
          <a:chOff x="0" y="0"/>
          <a:chExt cx="0" cy="0"/>
        </a:xfrm>
      </p:grpSpPr>
      <p:sp>
        <p:nvSpPr>
          <p:cNvPr id="2" name="Text 0"/>
          <p:cNvSpPr/>
          <p:nvPr/>
        </p:nvSpPr>
        <p:spPr>
          <a:xfrm>
            <a:off x="4691063" y="1452563"/>
            <a:ext cx="3181350" cy="1865230"/>
          </a:xfrm>
          <a:prstGeom prst="rect">
            <a:avLst/>
          </a:prstGeom>
          <a:solidFill>
            <a:srgbClr val="FF9424"/>
          </a:solidFill>
          <a:ln/>
        </p:spPr>
        <p:txBody>
          <a:bodyPr wrap="square" rtlCol="0" anchor="ctr"/>
          <a:lstStyle/>
          <a:p>
            <a:pPr indent="0" marL="0">
              <a:buNone/>
            </a:pPr>
            <a:endParaRPr lang="en-US" dirty="0"/>
          </a:p>
        </p:txBody>
      </p:sp>
      <p:sp>
        <p:nvSpPr>
          <p:cNvPr id="3" name="Text 1"/>
          <p:cNvSpPr/>
          <p:nvPr/>
        </p:nvSpPr>
        <p:spPr>
          <a:xfrm>
            <a:off x="4691063" y="1452563"/>
            <a:ext cx="1067713" cy="1865230"/>
          </a:xfrm>
          <a:prstGeom prst="rect">
            <a:avLst/>
          </a:prstGeom>
          <a:solidFill>
            <a:srgbClr val="FAF2D1"/>
          </a:solidFill>
          <a:ln/>
        </p:spPr>
        <p:txBody>
          <a:bodyPr wrap="square" rtlCol="0" anchor="ctr"/>
          <a:lstStyle/>
          <a:p>
            <a:pPr indent="0" marL="0">
              <a:buNone/>
            </a:pPr>
            <a:endParaRPr lang="en-US" dirty="0"/>
          </a:p>
        </p:txBody>
      </p:sp>
      <p:sp>
        <p:nvSpPr>
          <p:cNvPr id="4" name="Text 2"/>
          <p:cNvSpPr/>
          <p:nvPr/>
        </p:nvSpPr>
        <p:spPr>
          <a:xfrm>
            <a:off x="6281738" y="2494128"/>
            <a:ext cx="1067713" cy="649344"/>
          </a:xfrm>
          <a:prstGeom prst="rect">
            <a:avLst/>
          </a:prstGeom>
          <a:solidFill>
            <a:srgbClr val="FFFFFF"/>
          </a:solidFill>
          <a:ln/>
        </p:spPr>
        <p:txBody>
          <a:bodyPr wrap="square" rtlCol="0" anchor="ctr"/>
          <a:lstStyle/>
          <a:p>
            <a:pPr indent="0" marL="0">
              <a:buNone/>
            </a:pPr>
            <a:endParaRPr lang="en-US" dirty="0"/>
          </a:p>
        </p:txBody>
      </p:sp>
      <p:sp>
        <p:nvSpPr>
          <p:cNvPr id="5" name="Text 3"/>
          <p:cNvSpPr/>
          <p:nvPr/>
        </p:nvSpPr>
        <p:spPr>
          <a:xfrm>
            <a:off x="6281738" y="1626883"/>
            <a:ext cx="1067713" cy="649344"/>
          </a:xfrm>
          <a:prstGeom prst="rect">
            <a:avLst/>
          </a:prstGeom>
          <a:solidFill>
            <a:srgbClr val="0B0B0B"/>
          </a:solidFill>
          <a:ln/>
        </p:spPr>
        <p:txBody>
          <a:bodyPr wrap="square" rtlCol="0" anchor="ctr"/>
          <a:lstStyle/>
          <a:p>
            <a:pPr indent="0" marL="0">
              <a:buNone/>
            </a:pPr>
            <a:endParaRPr lang="en-US" dirty="0"/>
          </a:p>
        </p:txBody>
      </p:sp>
      <p:pic>
        <p:nvPicPr>
          <p:cNvPr id="6" name="Image 0" descr="preencoded.png">    </p:cNvPr>
          <p:cNvPicPr>
            <a:picLocks noChangeAspect="1"/>
          </p:cNvPicPr>
          <p:nvPr/>
        </p:nvPicPr>
        <p:blipFill>
          <a:blip r:embed="rId1"/>
          <a:stretch>
            <a:fillRect/>
          </a:stretch>
        </p:blipFill>
        <p:spPr>
          <a:xfrm>
            <a:off x="4691063" y="3480220"/>
            <a:ext cx="1933575" cy="1379216"/>
          </a:xfrm>
          <a:prstGeom prst="rect">
            <a:avLst/>
          </a:prstGeom>
        </p:spPr>
      </p:pic>
      <p:sp>
        <p:nvSpPr>
          <p:cNvPr id="7" name="Text 4"/>
          <p:cNvSpPr/>
          <p:nvPr/>
        </p:nvSpPr>
        <p:spPr>
          <a:xfrm>
            <a:off x="495300" y="419100"/>
            <a:ext cx="3790950" cy="547688"/>
          </a:xfrm>
          <a:prstGeom prst="rect">
            <a:avLst/>
          </a:prstGeom>
          <a:noFill/>
          <a:ln/>
        </p:spPr>
        <p:txBody>
          <a:bodyPr wrap="square" rtlCol="0" anchor="ctr"/>
          <a:lstStyle/>
          <a:p>
            <a:pPr algn="l" indent="0" marL="0">
              <a:lnSpc>
                <a:spcPts val="4320"/>
              </a:lnSpc>
              <a:buNone/>
            </a:pPr>
            <a:r>
              <a:rPr lang="en-US" sz="3600" b="1" spc="-72" kern="0" dirty="0">
                <a:solidFill>
                  <a:srgbClr val="FFFFFF">
                    <a:alpha val="99000"/>
                  </a:srgbClr>
                </a:solidFill>
                <a:latin typeface="Inter" pitchFamily="34" charset="0"/>
                <a:ea typeface="Inter" pitchFamily="34" charset="-122"/>
                <a:cs typeface="Inter" pitchFamily="34" charset="-120"/>
              </a:rPr>
              <a:t>Design system:</a:t>
            </a:r>
            <a:endParaRPr lang="en-US" sz="3600" dirty="0"/>
          </a:p>
        </p:txBody>
      </p:sp>
      <p:sp>
        <p:nvSpPr>
          <p:cNvPr id="8" name="Text 5"/>
          <p:cNvSpPr/>
          <p:nvPr/>
        </p:nvSpPr>
        <p:spPr>
          <a:xfrm>
            <a:off x="495300" y="1314450"/>
            <a:ext cx="4038600" cy="3500438"/>
          </a:xfrm>
          <a:prstGeom prst="rect">
            <a:avLst/>
          </a:prstGeom>
          <a:noFill/>
          <a:ln/>
        </p:spPr>
        <p:txBody>
          <a:bodyPr wrap="square" rtlCol="0" anchor="ctr"/>
          <a:lstStyle/>
          <a:p>
            <a:pPr algn="l" indent="0" marL="0">
              <a:lnSpc>
                <a:spcPts val="3956"/>
              </a:lnSpc>
              <a:buNone/>
            </a:pPr>
            <a:r>
              <a:rPr lang="en-US" sz="1350" b="1" spc="-27" kern="0" dirty="0">
                <a:solidFill>
                  <a:srgbClr val="FFFFFF">
                    <a:alpha val="99000"/>
                  </a:srgbClr>
                </a:solidFill>
                <a:latin typeface="Inter" pitchFamily="34" charset="0"/>
                <a:ea typeface="Inter" pitchFamily="34" charset="-122"/>
                <a:cs typeface="Inter" pitchFamily="34" charset="-120"/>
              </a:rPr>
              <a:t>background-color: #ff9424</a:t>
            </a:r>
            <a:endParaRPr lang="en-US" sz="1350" dirty="0"/>
          </a:p>
          <a:p>
            <a:pPr algn="l" indent="0" marL="0">
              <a:lnSpc>
                <a:spcPts val="3956"/>
              </a:lnSpc>
              <a:buNone/>
            </a:pPr>
            <a:r>
              <a:rPr lang="en-US" sz="1350" b="1" spc="-27" kern="0" dirty="0">
                <a:solidFill>
                  <a:srgbClr val="FFFFFF">
                    <a:alpha val="99000"/>
                  </a:srgbClr>
                </a:solidFill>
                <a:latin typeface="Inter" pitchFamily="34" charset="0"/>
                <a:ea typeface="Inter" pitchFamily="34" charset="-122"/>
                <a:cs typeface="Inter" pitchFamily="34" charset="-120"/>
              </a:rPr>
              <a:t>background-color-2: #faf2d1</a:t>
            </a:r>
            <a:endParaRPr lang="en-US" sz="1350" dirty="0"/>
          </a:p>
          <a:p>
            <a:pPr algn="l" indent="0" marL="0">
              <a:lnSpc>
                <a:spcPts val="3956"/>
              </a:lnSpc>
              <a:buNone/>
            </a:pPr>
            <a:r>
              <a:rPr lang="en-US" sz="1350" b="1" spc="-27" kern="0" dirty="0">
                <a:solidFill>
                  <a:srgbClr val="FFFFFF">
                    <a:alpha val="99000"/>
                  </a:srgbClr>
                </a:solidFill>
                <a:latin typeface="Inter" pitchFamily="34" charset="0"/>
                <a:ea typeface="Inter" pitchFamily="34" charset="-122"/>
                <a:cs typeface="Inter" pitchFamily="34" charset="-120"/>
              </a:rPr>
              <a:t>main-color: #0b0b0b</a:t>
            </a:r>
            <a:endParaRPr lang="en-US" sz="1350" dirty="0"/>
          </a:p>
          <a:p>
            <a:pPr algn="l" indent="0" marL="0">
              <a:lnSpc>
                <a:spcPts val="3956"/>
              </a:lnSpc>
              <a:buNone/>
            </a:pPr>
            <a:r>
              <a:rPr lang="en-US" sz="1350" b="1" spc="-27" kern="0" dirty="0">
                <a:solidFill>
                  <a:srgbClr val="FFFFFF">
                    <a:alpha val="99000"/>
                  </a:srgbClr>
                </a:solidFill>
                <a:latin typeface="Inter" pitchFamily="34" charset="0"/>
                <a:ea typeface="Inter" pitchFamily="34" charset="-122"/>
                <a:cs typeface="Inter" pitchFamily="34" charset="-120"/>
              </a:rPr>
              <a:t>font-color-2: #0b0b0b#ffffff</a:t>
            </a:r>
            <a:endParaRPr lang="en-US" sz="1350" dirty="0"/>
          </a:p>
          <a:p>
            <a:pPr algn="l" indent="0" marL="0">
              <a:lnSpc>
                <a:spcPts val="3956"/>
              </a:lnSpc>
              <a:buNone/>
            </a:pPr>
            <a:r>
              <a:rPr lang="en-US" sz="1350" b="1" spc="-27" kern="0" dirty="0">
                <a:solidFill>
                  <a:srgbClr val="FFFFFF">
                    <a:alpha val="99000"/>
                  </a:srgbClr>
                </a:solidFill>
                <a:latin typeface="Inter" pitchFamily="34" charset="0"/>
                <a:ea typeface="Inter" pitchFamily="34" charset="-122"/>
                <a:cs typeface="Inter" pitchFamily="34" charset="-120"/>
              </a:rPr>
              <a:t>grid large screen: row-12; column-12</a:t>
            </a:r>
            <a:endParaRPr lang="en-US" sz="1350" dirty="0"/>
          </a:p>
          <a:p>
            <a:pPr algn="l" indent="0" marL="0">
              <a:lnSpc>
                <a:spcPts val="3956"/>
              </a:lnSpc>
              <a:buNone/>
            </a:pPr>
            <a:r>
              <a:rPr lang="en-US" sz="1350" b="1" spc="-27" kern="0" dirty="0">
                <a:solidFill>
                  <a:srgbClr val="FFFFFF">
                    <a:alpha val="99000"/>
                  </a:srgbClr>
                </a:solidFill>
                <a:latin typeface="Inter" pitchFamily="34" charset="0"/>
                <a:ea typeface="Inter" pitchFamily="34" charset="-122"/>
                <a:cs typeface="Inter" pitchFamily="34" charset="-120"/>
              </a:rPr>
              <a:t>grid small screen: </a:t>
            </a:r>
            <a:endParaRPr lang="en-US" sz="1350" dirty="0"/>
          </a:p>
          <a:p>
            <a:pPr algn="l" indent="0" marL="0">
              <a:lnSpc>
                <a:spcPts val="3956"/>
              </a:lnSpc>
              <a:buNone/>
            </a:pPr>
            <a:r>
              <a:rPr lang="en-US" sz="1350" b="1" spc="-27" kern="0" dirty="0">
                <a:solidFill>
                  <a:srgbClr val="FFFFFF">
                    <a:alpha val="99000"/>
                  </a:srgbClr>
                </a:solidFill>
                <a:latin typeface="Inter" pitchFamily="34" charset="0"/>
                <a:ea typeface="Inter" pitchFamily="34" charset="-122"/>
                <a:cs typeface="Inter" pitchFamily="34" charset="-120"/>
              </a:rPr>
              <a:t>font: Montserrat</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2025-08-31T20:55:16Z</dcterms:created>
  <dcterms:modified xsi:type="dcterms:W3CDTF">2025-08-31T20:55:16Z</dcterms:modified>
</cp:coreProperties>
</file>