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3" r:id="rId4"/>
    <p:sldId id="264" r:id="rId5"/>
    <p:sldId id="265" r:id="rId6"/>
    <p:sldId id="258" r:id="rId7"/>
    <p:sldId id="266" r:id="rId8"/>
    <p:sldId id="259" r:id="rId9"/>
    <p:sldId id="260" r:id="rId10"/>
    <p:sldId id="261" r:id="rId11"/>
    <p:sldId id="262"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13" autoAdjust="0"/>
    <p:restoredTop sz="69521" autoAdjust="0"/>
  </p:normalViewPr>
  <p:slideViewPr>
    <p:cSldViewPr snapToGrid="0">
      <p:cViewPr varScale="1">
        <p:scale>
          <a:sx n="59" d="100"/>
          <a:sy n="59" d="100"/>
        </p:scale>
        <p:origin x="12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624E9-C0AB-4D37-899E-7667A07A37EB}" type="datetimeFigureOut">
              <a:rPr lang="fr-FR" smtClean="0"/>
              <a:t>26/11/2020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9716A-46A0-43B8-AC2A-7B5585E35147}" type="slidenum">
              <a:rPr lang="fr-FR" smtClean="0"/>
              <a:t>‹N°›</a:t>
            </a:fld>
            <a:endParaRPr lang="fr-FR"/>
          </a:p>
        </p:txBody>
      </p:sp>
    </p:spTree>
    <p:extLst>
      <p:ext uri="{BB962C8B-B14F-4D97-AF65-F5344CB8AC3E}">
        <p14:creationId xmlns:p14="http://schemas.microsoft.com/office/powerpoint/2010/main" val="209296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grosse partie de notre projet est l’IA. Elle est la base de notre création et est là pour faire les prédiction sur la fiabilité des annonces.</a:t>
            </a:r>
          </a:p>
          <a:p>
            <a:r>
              <a:rPr lang="fr-FR" dirty="0"/>
              <a:t>Nous allons vous la présenter.</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2</a:t>
            </a:fld>
            <a:endParaRPr lang="fr-FR"/>
          </a:p>
        </p:txBody>
      </p:sp>
    </p:spTree>
    <p:extLst>
      <p:ext uri="{BB962C8B-B14F-4D97-AF65-F5344CB8AC3E}">
        <p14:creationId xmlns:p14="http://schemas.microsoft.com/office/powerpoint/2010/main" val="87937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3</a:t>
            </a:fld>
            <a:endParaRPr lang="fr-FR"/>
          </a:p>
        </p:txBody>
      </p:sp>
    </p:spTree>
    <p:extLst>
      <p:ext uri="{BB962C8B-B14F-4D97-AF65-F5344CB8AC3E}">
        <p14:creationId xmlns:p14="http://schemas.microsoft.com/office/powerpoint/2010/main" val="130443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nous utilisons un algorithme comme celui-ci et non un réseau de neurone, c’est par ce que les réseaux de neurones demande beaucoup plus de données. Celui-ci nous permet de pouvoir prédire aux mieux avec des données moindres.</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6</a:t>
            </a:fld>
            <a:endParaRPr lang="fr-FR"/>
          </a:p>
        </p:txBody>
      </p:sp>
    </p:spTree>
    <p:extLst>
      <p:ext uri="{BB962C8B-B14F-4D97-AF65-F5344CB8AC3E}">
        <p14:creationId xmlns:p14="http://schemas.microsoft.com/office/powerpoint/2010/main" val="2413542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7</a:t>
            </a:fld>
            <a:endParaRPr lang="fr-FR"/>
          </a:p>
        </p:txBody>
      </p:sp>
    </p:spTree>
    <p:extLst>
      <p:ext uri="{BB962C8B-B14F-4D97-AF65-F5344CB8AC3E}">
        <p14:creationId xmlns:p14="http://schemas.microsoft.com/office/powerpoint/2010/main" val="341546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principe du </a:t>
            </a:r>
            <a:r>
              <a:rPr lang="fr-FR" dirty="0" err="1"/>
              <a:t>random</a:t>
            </a:r>
            <a:r>
              <a:rPr lang="fr-FR" dirty="0"/>
              <a:t> </a:t>
            </a:r>
            <a:r>
              <a:rPr lang="fr-FR" dirty="0" err="1"/>
              <a:t>forest</a:t>
            </a:r>
            <a:r>
              <a:rPr lang="fr-FR" dirty="0"/>
              <a:t> est de </a:t>
            </a:r>
            <a:r>
              <a:rPr lang="fr-FR" b="0" i="0" dirty="0">
                <a:solidFill>
                  <a:srgbClr val="5E5853"/>
                </a:solidFill>
                <a:effectLst/>
                <a:latin typeface="Lora"/>
              </a:rPr>
              <a:t>faire la moyenne des prévisions de plusieurs modèles (de plusieurs arbres) indépendants pour réduire la variance et donc l’erreur de prévision.</a:t>
            </a:r>
          </a:p>
          <a:p>
            <a:endParaRPr lang="fr-FR" b="0" i="0" dirty="0">
              <a:solidFill>
                <a:srgbClr val="5E5853"/>
              </a:solidFill>
              <a:effectLst/>
              <a:latin typeface="Lora"/>
            </a:endParaRPr>
          </a:p>
          <a:p>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8</a:t>
            </a:fld>
            <a:endParaRPr lang="fr-FR"/>
          </a:p>
        </p:txBody>
      </p:sp>
    </p:spTree>
    <p:extLst>
      <p:ext uri="{BB962C8B-B14F-4D97-AF65-F5344CB8AC3E}">
        <p14:creationId xmlns:p14="http://schemas.microsoft.com/office/powerpoint/2010/main" val="49649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5E5853"/>
                </a:solidFill>
                <a:effectLst/>
                <a:latin typeface="Lora"/>
              </a:rPr>
              <a:t>Les forêts aléatoires ajoutent de l’aléa au niveau des variables. Pour chaque arbre on sélectionne un échantillon de données d’entrée (dans notre cas l’occurrence de l’image sur le net, la cohérence du titre…) et à chaque étape, la construction d’un nœud de l’arbre se fait sur un sous-ensemble de paramètre d’entrée tirées aléatoirement, donc chaque arbre  n’est pas systématiquement composé de tout nos </a:t>
            </a:r>
            <a:r>
              <a:rPr lang="fr-FR" b="0" i="0" dirty="0" err="1">
                <a:solidFill>
                  <a:srgbClr val="5E5853"/>
                </a:solidFill>
                <a:effectLst/>
                <a:latin typeface="Lora"/>
              </a:rPr>
              <a:t>parametre</a:t>
            </a:r>
            <a:r>
              <a:rPr lang="fr-FR" b="0" i="0" dirty="0">
                <a:solidFill>
                  <a:srgbClr val="5E5853"/>
                </a:solidFill>
                <a:effectLst/>
                <a:latin typeface="Lora"/>
              </a:rPr>
              <a:t> d’entré..</a:t>
            </a:r>
          </a:p>
          <a:p>
            <a:endParaRPr lang="fr-FR" b="0" i="0" dirty="0">
              <a:solidFill>
                <a:srgbClr val="5E5853"/>
              </a:solidFill>
              <a:effectLst/>
              <a:latin typeface="Lora"/>
            </a:endParaRPr>
          </a:p>
          <a:p>
            <a:r>
              <a:rPr lang="fr-FR" b="0" i="0" dirty="0">
                <a:solidFill>
                  <a:srgbClr val="5E5853"/>
                </a:solidFill>
                <a:effectLst/>
                <a:latin typeface="Lora"/>
              </a:rPr>
              <a:t>On se retrouve donc avec plusieurs arbres et donc des prédictions différentes. Dans notre cas, le pourcentage de fiabilité de l’annonce.</a:t>
            </a:r>
          </a:p>
          <a:p>
            <a:endParaRPr lang="fr-FR" b="0" i="0" dirty="0">
              <a:solidFill>
                <a:srgbClr val="5E5853"/>
              </a:solidFill>
              <a:effectLst/>
              <a:latin typeface="Lora"/>
            </a:endParaRPr>
          </a:p>
          <a:p>
            <a:r>
              <a:rPr lang="fr-FR" b="0" i="0" dirty="0">
                <a:solidFill>
                  <a:srgbClr val="5E5853"/>
                </a:solidFill>
                <a:effectLst/>
                <a:latin typeface="Lora"/>
              </a:rPr>
              <a:t>Cet arbre n’est qu’un exemple et prend en compte des valeurs aléatoires.</a:t>
            </a:r>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9</a:t>
            </a:fld>
            <a:endParaRPr lang="fr-FR"/>
          </a:p>
        </p:txBody>
      </p:sp>
    </p:spTree>
    <p:extLst>
      <p:ext uri="{BB962C8B-B14F-4D97-AF65-F5344CB8AC3E}">
        <p14:creationId xmlns:p14="http://schemas.microsoft.com/office/powerpoint/2010/main" val="168762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5E5853"/>
                </a:solidFill>
                <a:effectLst/>
                <a:latin typeface="Lora"/>
              </a:rPr>
              <a:t>Quand nous avons notre multitude d’arbre générés et que l’on veut connaitre le pourcentage de fiabilité d’une annonce, il nous suffit juste de faire passer notre annonce dans tout les arbre et enfin, de faire la moyenne de toute les prédictions.</a:t>
            </a:r>
            <a:endParaRPr lang="fr-FR" dirty="0"/>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10</a:t>
            </a:fld>
            <a:endParaRPr lang="fr-FR"/>
          </a:p>
        </p:txBody>
      </p:sp>
    </p:spTree>
    <p:extLst>
      <p:ext uri="{BB962C8B-B14F-4D97-AF65-F5344CB8AC3E}">
        <p14:creationId xmlns:p14="http://schemas.microsoft.com/office/powerpoint/2010/main" val="587856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pouvons voir ici un exemple d’arbre de décision que nous avons généré.</a:t>
            </a:r>
          </a:p>
        </p:txBody>
      </p:sp>
      <p:sp>
        <p:nvSpPr>
          <p:cNvPr id="4" name="Espace réservé du numéro de diapositive 3"/>
          <p:cNvSpPr>
            <a:spLocks noGrp="1"/>
          </p:cNvSpPr>
          <p:nvPr>
            <p:ph type="sldNum" sz="quarter" idx="5"/>
          </p:nvPr>
        </p:nvSpPr>
        <p:spPr/>
        <p:txBody>
          <a:bodyPr/>
          <a:lstStyle/>
          <a:p>
            <a:fld id="{C129716A-46A0-43B8-AC2A-7B5585E35147}" type="slidenum">
              <a:rPr lang="fr-FR" smtClean="0"/>
              <a:t>11</a:t>
            </a:fld>
            <a:endParaRPr lang="fr-FR"/>
          </a:p>
        </p:txBody>
      </p:sp>
    </p:spTree>
    <p:extLst>
      <p:ext uri="{BB962C8B-B14F-4D97-AF65-F5344CB8AC3E}">
        <p14:creationId xmlns:p14="http://schemas.microsoft.com/office/powerpoint/2010/main" val="236130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6E9D86-063B-4096-A56E-D82B05694D2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D7DCA5E-ADF3-42B3-9999-467C4CC48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1500F2B-F5CA-4A88-AE2C-474B4EEC9A8C}"/>
              </a:ext>
            </a:extLst>
          </p:cNvPr>
          <p:cNvSpPr>
            <a:spLocks noGrp="1"/>
          </p:cNvSpPr>
          <p:nvPr>
            <p:ph type="dt" sz="half" idx="10"/>
          </p:nvPr>
        </p:nvSpPr>
        <p:spPr/>
        <p:txBody>
          <a:bodyPr/>
          <a:lstStyle/>
          <a:p>
            <a:fld id="{4635EF7A-1526-40E1-9191-C95267BCD85B}" type="datetime1">
              <a:rPr lang="fr-FR" smtClean="0"/>
              <a:t>26/11/2020</a:t>
            </a:fld>
            <a:endParaRPr lang="fr-FR"/>
          </a:p>
        </p:txBody>
      </p:sp>
      <p:sp>
        <p:nvSpPr>
          <p:cNvPr id="5" name="Espace réservé du pied de page 4">
            <a:extLst>
              <a:ext uri="{FF2B5EF4-FFF2-40B4-BE49-F238E27FC236}">
                <a16:creationId xmlns:a16="http://schemas.microsoft.com/office/drawing/2014/main" id="{7F53FC64-CB8E-4AF6-BD5C-67D55A6376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9D2172-98D5-4A6C-93F0-41A464B98B07}"/>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54168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6ED25-F5B2-47F0-BAED-F9120473903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A42E755-881A-4F1A-9763-BA6D3DF314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D25811-0BEA-4D7D-9CA7-F58A8034C227}"/>
              </a:ext>
            </a:extLst>
          </p:cNvPr>
          <p:cNvSpPr>
            <a:spLocks noGrp="1"/>
          </p:cNvSpPr>
          <p:nvPr>
            <p:ph type="dt" sz="half" idx="10"/>
          </p:nvPr>
        </p:nvSpPr>
        <p:spPr/>
        <p:txBody>
          <a:bodyPr/>
          <a:lstStyle/>
          <a:p>
            <a:fld id="{859D90ED-2EDA-4C24-97D4-39ED29AA9D77}" type="datetime1">
              <a:rPr lang="fr-FR" smtClean="0"/>
              <a:t>26/11/2020</a:t>
            </a:fld>
            <a:endParaRPr lang="fr-FR"/>
          </a:p>
        </p:txBody>
      </p:sp>
      <p:sp>
        <p:nvSpPr>
          <p:cNvPr id="5" name="Espace réservé du pied de page 4">
            <a:extLst>
              <a:ext uri="{FF2B5EF4-FFF2-40B4-BE49-F238E27FC236}">
                <a16:creationId xmlns:a16="http://schemas.microsoft.com/office/drawing/2014/main" id="{A4ED62F0-BB10-41A5-8C79-DB9598EF7F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4E5980-D1EC-45DB-9A9C-E77CE91323E2}"/>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90105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2E06B6C-E16F-458D-BD15-8599F5248E4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97E4705-37E3-439C-B360-82CF4EC992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13C400-8844-4832-9C41-7CF22AD05BF0}"/>
              </a:ext>
            </a:extLst>
          </p:cNvPr>
          <p:cNvSpPr>
            <a:spLocks noGrp="1"/>
          </p:cNvSpPr>
          <p:nvPr>
            <p:ph type="dt" sz="half" idx="10"/>
          </p:nvPr>
        </p:nvSpPr>
        <p:spPr/>
        <p:txBody>
          <a:bodyPr/>
          <a:lstStyle/>
          <a:p>
            <a:fld id="{33D06A47-BCAC-49AA-B8B5-70A2F3DADB33}" type="datetime1">
              <a:rPr lang="fr-FR" smtClean="0"/>
              <a:t>26/11/2020</a:t>
            </a:fld>
            <a:endParaRPr lang="fr-FR"/>
          </a:p>
        </p:txBody>
      </p:sp>
      <p:sp>
        <p:nvSpPr>
          <p:cNvPr id="5" name="Espace réservé du pied de page 4">
            <a:extLst>
              <a:ext uri="{FF2B5EF4-FFF2-40B4-BE49-F238E27FC236}">
                <a16:creationId xmlns:a16="http://schemas.microsoft.com/office/drawing/2014/main" id="{EAA67724-A830-4CD9-A891-9959B41D3B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5F1CF22-4562-4A0F-9609-0C7923B03748}"/>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29346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D8AAF-2CAF-402A-922E-AC8C6AD15ED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7C2E02A-E4FA-4452-9FAA-7D06C07EE4C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24204F-5DD6-43B9-9017-0B6A005C5ABB}"/>
              </a:ext>
            </a:extLst>
          </p:cNvPr>
          <p:cNvSpPr>
            <a:spLocks noGrp="1"/>
          </p:cNvSpPr>
          <p:nvPr>
            <p:ph type="dt" sz="half" idx="10"/>
          </p:nvPr>
        </p:nvSpPr>
        <p:spPr/>
        <p:txBody>
          <a:bodyPr/>
          <a:lstStyle/>
          <a:p>
            <a:fld id="{62A15B23-F792-4CBE-BF7E-3C4D36C9646A}" type="datetime1">
              <a:rPr lang="fr-FR" smtClean="0"/>
              <a:t>26/11/2020</a:t>
            </a:fld>
            <a:endParaRPr lang="fr-FR"/>
          </a:p>
        </p:txBody>
      </p:sp>
      <p:sp>
        <p:nvSpPr>
          <p:cNvPr id="5" name="Espace réservé du pied de page 4">
            <a:extLst>
              <a:ext uri="{FF2B5EF4-FFF2-40B4-BE49-F238E27FC236}">
                <a16:creationId xmlns:a16="http://schemas.microsoft.com/office/drawing/2014/main" id="{0131E0EE-B326-453E-A633-32588D0A97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7547A4-77ED-4647-97CE-8D7D19015F8D}"/>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278592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DD745-4F04-4F4E-8E37-64F1114116F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26E4B60-6F43-441B-9827-D803EC1CF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2AA367-9578-438B-AE0E-36439E514F25}"/>
              </a:ext>
            </a:extLst>
          </p:cNvPr>
          <p:cNvSpPr>
            <a:spLocks noGrp="1"/>
          </p:cNvSpPr>
          <p:nvPr>
            <p:ph type="dt" sz="half" idx="10"/>
          </p:nvPr>
        </p:nvSpPr>
        <p:spPr/>
        <p:txBody>
          <a:bodyPr/>
          <a:lstStyle/>
          <a:p>
            <a:fld id="{9F2C8F6A-35A8-4AA7-91A6-E38C70D19408}" type="datetime1">
              <a:rPr lang="fr-FR" smtClean="0"/>
              <a:t>26/11/2020</a:t>
            </a:fld>
            <a:endParaRPr lang="fr-FR"/>
          </a:p>
        </p:txBody>
      </p:sp>
      <p:sp>
        <p:nvSpPr>
          <p:cNvPr id="5" name="Espace réservé du pied de page 4">
            <a:extLst>
              <a:ext uri="{FF2B5EF4-FFF2-40B4-BE49-F238E27FC236}">
                <a16:creationId xmlns:a16="http://schemas.microsoft.com/office/drawing/2014/main" id="{F23D3443-BA16-463C-BDA1-D4DF3C0A3B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17ED32-0356-43BD-B6EE-8D28AFBD05DD}"/>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129115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37751-6E6E-4D02-BF45-58F8078E32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6BC3F9A-CBF6-4CA0-9D24-427FE86EED4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068DB47-FEF6-444E-879E-D9F2523906C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4E2C069-62A5-4250-9C95-3B69DA9665F0}"/>
              </a:ext>
            </a:extLst>
          </p:cNvPr>
          <p:cNvSpPr>
            <a:spLocks noGrp="1"/>
          </p:cNvSpPr>
          <p:nvPr>
            <p:ph type="dt" sz="half" idx="10"/>
          </p:nvPr>
        </p:nvSpPr>
        <p:spPr/>
        <p:txBody>
          <a:bodyPr/>
          <a:lstStyle/>
          <a:p>
            <a:fld id="{846F131A-4201-4407-878E-0E4CBB0FAA44}" type="datetime1">
              <a:rPr lang="fr-FR" smtClean="0"/>
              <a:t>26/11/2020</a:t>
            </a:fld>
            <a:endParaRPr lang="fr-FR"/>
          </a:p>
        </p:txBody>
      </p:sp>
      <p:sp>
        <p:nvSpPr>
          <p:cNvPr id="6" name="Espace réservé du pied de page 5">
            <a:extLst>
              <a:ext uri="{FF2B5EF4-FFF2-40B4-BE49-F238E27FC236}">
                <a16:creationId xmlns:a16="http://schemas.microsoft.com/office/drawing/2014/main" id="{0B9D3442-67F4-4EFC-8B1D-9E19A812A4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34FC3B-06BC-4D1F-BF38-8666582C67B1}"/>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167867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A24DAA-06FB-4714-ABA4-448E6803720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41546E9-A3E3-46D6-8C96-BD52DC986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D490BCD-0788-4A6D-AF62-95B9B6A3D1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D6C099C-3834-46AF-99CD-3F6C4AFE4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709E423-B381-437A-823B-9661529F43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0A5FC45-856F-4BA1-AE89-4B901A09F688}"/>
              </a:ext>
            </a:extLst>
          </p:cNvPr>
          <p:cNvSpPr>
            <a:spLocks noGrp="1"/>
          </p:cNvSpPr>
          <p:nvPr>
            <p:ph type="dt" sz="half" idx="10"/>
          </p:nvPr>
        </p:nvSpPr>
        <p:spPr/>
        <p:txBody>
          <a:bodyPr/>
          <a:lstStyle/>
          <a:p>
            <a:fld id="{01FBA741-9BF4-497F-9CAA-8D9503A1AD79}" type="datetime1">
              <a:rPr lang="fr-FR" smtClean="0"/>
              <a:t>26/11/2020</a:t>
            </a:fld>
            <a:endParaRPr lang="fr-FR"/>
          </a:p>
        </p:txBody>
      </p:sp>
      <p:sp>
        <p:nvSpPr>
          <p:cNvPr id="8" name="Espace réservé du pied de page 7">
            <a:extLst>
              <a:ext uri="{FF2B5EF4-FFF2-40B4-BE49-F238E27FC236}">
                <a16:creationId xmlns:a16="http://schemas.microsoft.com/office/drawing/2014/main" id="{7A58115C-5696-4F8E-B266-2AA15E410F4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A544426-CC64-4BDF-A534-FE6922F8F173}"/>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381284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641C7-E9C9-4E5C-B487-C4AACB643DC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0196D15-902E-4947-9289-A316E3961731}"/>
              </a:ext>
            </a:extLst>
          </p:cNvPr>
          <p:cNvSpPr>
            <a:spLocks noGrp="1"/>
          </p:cNvSpPr>
          <p:nvPr>
            <p:ph type="dt" sz="half" idx="10"/>
          </p:nvPr>
        </p:nvSpPr>
        <p:spPr/>
        <p:txBody>
          <a:bodyPr/>
          <a:lstStyle/>
          <a:p>
            <a:fld id="{7EA12E97-F465-4ECC-9154-932E9089F48F}" type="datetime1">
              <a:rPr lang="fr-FR" smtClean="0"/>
              <a:t>26/11/2020</a:t>
            </a:fld>
            <a:endParaRPr lang="fr-FR"/>
          </a:p>
        </p:txBody>
      </p:sp>
      <p:sp>
        <p:nvSpPr>
          <p:cNvPr id="4" name="Espace réservé du pied de page 3">
            <a:extLst>
              <a:ext uri="{FF2B5EF4-FFF2-40B4-BE49-F238E27FC236}">
                <a16:creationId xmlns:a16="http://schemas.microsoft.com/office/drawing/2014/main" id="{8730B6E9-32EE-4A11-B752-C18A8F6BDBE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77FFAF5-0C31-4D00-A6EB-CECA66060CBE}"/>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153263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2C4934F-1F87-45EF-A419-1B3C2B520FBA}"/>
              </a:ext>
            </a:extLst>
          </p:cNvPr>
          <p:cNvSpPr>
            <a:spLocks noGrp="1"/>
          </p:cNvSpPr>
          <p:nvPr>
            <p:ph type="dt" sz="half" idx="10"/>
          </p:nvPr>
        </p:nvSpPr>
        <p:spPr/>
        <p:txBody>
          <a:bodyPr/>
          <a:lstStyle/>
          <a:p>
            <a:fld id="{0ADF6074-28D1-4255-A3C3-567DE2F0C411}" type="datetime1">
              <a:rPr lang="fr-FR" smtClean="0"/>
              <a:t>26/11/2020</a:t>
            </a:fld>
            <a:endParaRPr lang="fr-FR"/>
          </a:p>
        </p:txBody>
      </p:sp>
      <p:sp>
        <p:nvSpPr>
          <p:cNvPr id="3" name="Espace réservé du pied de page 2">
            <a:extLst>
              <a:ext uri="{FF2B5EF4-FFF2-40B4-BE49-F238E27FC236}">
                <a16:creationId xmlns:a16="http://schemas.microsoft.com/office/drawing/2014/main" id="{158C536A-7A4D-4960-9E71-4722200444A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F02D5A8-67D2-40BE-9A23-D7007173BAE8}"/>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362837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2C99B-A0F9-4A67-BAD3-1A00673A16F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CA43CF2-1D23-468C-A8FB-AFA4BBAF2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C2E0D69-9FC0-426C-A8FA-1C4D6BDE1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58C1DFC-B685-467A-871E-E7DAF6704A8D}"/>
              </a:ext>
            </a:extLst>
          </p:cNvPr>
          <p:cNvSpPr>
            <a:spLocks noGrp="1"/>
          </p:cNvSpPr>
          <p:nvPr>
            <p:ph type="dt" sz="half" idx="10"/>
          </p:nvPr>
        </p:nvSpPr>
        <p:spPr/>
        <p:txBody>
          <a:bodyPr/>
          <a:lstStyle/>
          <a:p>
            <a:fld id="{D21E1E4E-7AE6-45AF-B55D-5F9CAE5D7090}" type="datetime1">
              <a:rPr lang="fr-FR" smtClean="0"/>
              <a:t>26/11/2020</a:t>
            </a:fld>
            <a:endParaRPr lang="fr-FR"/>
          </a:p>
        </p:txBody>
      </p:sp>
      <p:sp>
        <p:nvSpPr>
          <p:cNvPr id="6" name="Espace réservé du pied de page 5">
            <a:extLst>
              <a:ext uri="{FF2B5EF4-FFF2-40B4-BE49-F238E27FC236}">
                <a16:creationId xmlns:a16="http://schemas.microsoft.com/office/drawing/2014/main" id="{7FEE8EE4-A57E-47A6-B490-5E833B0A0F2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73D55F-D988-4012-B348-71A4F54FC320}"/>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4086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46F53A-318A-4E0A-991E-7C3281C308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01CEBC6-9096-4427-8146-E27CA9512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D089A5F-5DFB-4DCE-A0F4-F79375960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73F9453-9602-499F-883C-42AAE0D436CB}"/>
              </a:ext>
            </a:extLst>
          </p:cNvPr>
          <p:cNvSpPr>
            <a:spLocks noGrp="1"/>
          </p:cNvSpPr>
          <p:nvPr>
            <p:ph type="dt" sz="half" idx="10"/>
          </p:nvPr>
        </p:nvSpPr>
        <p:spPr/>
        <p:txBody>
          <a:bodyPr/>
          <a:lstStyle/>
          <a:p>
            <a:fld id="{B15617A5-FBE6-45DC-BA32-8920CA1DA2A0}" type="datetime1">
              <a:rPr lang="fr-FR" smtClean="0"/>
              <a:t>26/11/2020</a:t>
            </a:fld>
            <a:endParaRPr lang="fr-FR"/>
          </a:p>
        </p:txBody>
      </p:sp>
      <p:sp>
        <p:nvSpPr>
          <p:cNvPr id="6" name="Espace réservé du pied de page 5">
            <a:extLst>
              <a:ext uri="{FF2B5EF4-FFF2-40B4-BE49-F238E27FC236}">
                <a16:creationId xmlns:a16="http://schemas.microsoft.com/office/drawing/2014/main" id="{77D310C3-4021-4B27-AD73-90EC17CEE8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FDEFF0-8E16-4D02-BC16-71DA2B0751BB}"/>
              </a:ext>
            </a:extLst>
          </p:cNvPr>
          <p:cNvSpPr>
            <a:spLocks noGrp="1"/>
          </p:cNvSpPr>
          <p:nvPr>
            <p:ph type="sldNum" sz="quarter" idx="12"/>
          </p:nvPr>
        </p:nvSpPr>
        <p:spPr/>
        <p:txBody>
          <a:bodyPr/>
          <a:lstStyle/>
          <a:p>
            <a:fld id="{592A08A1-1D9D-4BEB-986F-57DF91862C48}" type="slidenum">
              <a:rPr lang="fr-FR" smtClean="0"/>
              <a:t>‹N°›</a:t>
            </a:fld>
            <a:endParaRPr lang="fr-FR"/>
          </a:p>
        </p:txBody>
      </p:sp>
    </p:spTree>
    <p:extLst>
      <p:ext uri="{BB962C8B-B14F-4D97-AF65-F5344CB8AC3E}">
        <p14:creationId xmlns:p14="http://schemas.microsoft.com/office/powerpoint/2010/main" val="253082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A0B8269-0589-447F-9FD8-CC4E7DAA6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EAFA667-BFAA-4787-9975-BD2E6919A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1F338B-2958-44BF-B861-3C2FE63D2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7CAB5-E8E5-4E67-BB76-F3E55F115636}" type="datetime1">
              <a:rPr lang="fr-FR" smtClean="0"/>
              <a:t>26/11/2020</a:t>
            </a:fld>
            <a:endParaRPr lang="fr-FR"/>
          </a:p>
        </p:txBody>
      </p:sp>
      <p:sp>
        <p:nvSpPr>
          <p:cNvPr id="5" name="Espace réservé du pied de page 4">
            <a:extLst>
              <a:ext uri="{FF2B5EF4-FFF2-40B4-BE49-F238E27FC236}">
                <a16:creationId xmlns:a16="http://schemas.microsoft.com/office/drawing/2014/main" id="{E0AEC936-0623-47D7-848C-3EE3B524F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C7F216C-954E-48BB-AB21-A1132A02C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A08A1-1D9D-4BEB-986F-57DF91862C48}" type="slidenum">
              <a:rPr lang="fr-FR" smtClean="0"/>
              <a:t>‹N°›</a:t>
            </a:fld>
            <a:endParaRPr lang="fr-FR"/>
          </a:p>
        </p:txBody>
      </p:sp>
    </p:spTree>
    <p:extLst>
      <p:ext uri="{BB962C8B-B14F-4D97-AF65-F5344CB8AC3E}">
        <p14:creationId xmlns:p14="http://schemas.microsoft.com/office/powerpoint/2010/main" val="397860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Shape 7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Isosceles Triangle 8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E8D7549-4122-4A47-98E1-025322868F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2917" y="643467"/>
            <a:ext cx="834616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5" name="Isosceles Triangle 8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61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6260368" cy="646331"/>
          </a:xfrm>
          <a:prstGeom prst="rect">
            <a:avLst/>
          </a:prstGeom>
          <a:noFill/>
        </p:spPr>
        <p:txBody>
          <a:bodyPr wrap="none" rtlCol="0">
            <a:spAutoFit/>
          </a:bodyPr>
          <a:lstStyle/>
          <a:p>
            <a:r>
              <a:rPr lang="fr-FR" sz="3600" b="1" dirty="0"/>
              <a:t>Comment faire une prédiction ?</a:t>
            </a:r>
          </a:p>
        </p:txBody>
      </p:sp>
      <p:grpSp>
        <p:nvGrpSpPr>
          <p:cNvPr id="24" name="Groupe 23">
            <a:extLst>
              <a:ext uri="{FF2B5EF4-FFF2-40B4-BE49-F238E27FC236}">
                <a16:creationId xmlns:a16="http://schemas.microsoft.com/office/drawing/2014/main" id="{D0CB18CF-A0C6-43ED-B3E3-971C0DB205FE}"/>
              </a:ext>
            </a:extLst>
          </p:cNvPr>
          <p:cNvGrpSpPr/>
          <p:nvPr/>
        </p:nvGrpSpPr>
        <p:grpSpPr>
          <a:xfrm>
            <a:off x="273585" y="887038"/>
            <a:ext cx="4884023" cy="4893242"/>
            <a:chOff x="2907935" y="873975"/>
            <a:chExt cx="4884023" cy="4893242"/>
          </a:xfrm>
        </p:grpSpPr>
        <p:sp>
          <p:nvSpPr>
            <p:cNvPr id="4" name="ZoneTexte 3">
              <a:extLst>
                <a:ext uri="{FF2B5EF4-FFF2-40B4-BE49-F238E27FC236}">
                  <a16:creationId xmlns:a16="http://schemas.microsoft.com/office/drawing/2014/main" id="{D30ADB1B-E3AF-4E84-808A-3C2606B2E1BB}"/>
                </a:ext>
              </a:extLst>
            </p:cNvPr>
            <p:cNvSpPr txBox="1"/>
            <p:nvPr/>
          </p:nvSpPr>
          <p:spPr>
            <a:xfrm>
              <a:off x="5055325" y="1100002"/>
              <a:ext cx="1516313" cy="369332"/>
            </a:xfrm>
            <a:prstGeom prst="rect">
              <a:avLst/>
            </a:prstGeom>
            <a:noFill/>
          </p:spPr>
          <p:txBody>
            <a:bodyPr wrap="none" rtlCol="0">
              <a:spAutoFit/>
            </a:bodyPr>
            <a:lstStyle/>
            <a:p>
              <a:r>
                <a:rPr lang="fr-FR" dirty="0"/>
                <a:t>Titre cohérent</a:t>
              </a:r>
            </a:p>
          </p:txBody>
        </p:sp>
        <p:grpSp>
          <p:nvGrpSpPr>
            <p:cNvPr id="23" name="Groupe 22">
              <a:extLst>
                <a:ext uri="{FF2B5EF4-FFF2-40B4-BE49-F238E27FC236}">
                  <a16:creationId xmlns:a16="http://schemas.microsoft.com/office/drawing/2014/main" id="{7F9509D9-34C3-44C0-B3B0-37C290621626}"/>
                </a:ext>
              </a:extLst>
            </p:cNvPr>
            <p:cNvGrpSpPr/>
            <p:nvPr/>
          </p:nvGrpSpPr>
          <p:grpSpPr>
            <a:xfrm>
              <a:off x="2907935" y="873975"/>
              <a:ext cx="4884023" cy="4893242"/>
              <a:chOff x="2907935" y="873975"/>
              <a:chExt cx="4884023" cy="4893242"/>
            </a:xfrm>
          </p:grpSpPr>
          <p:pic>
            <p:nvPicPr>
              <p:cNvPr id="3" name="Picture 2" descr="Random Forest Icons - Download Free Vector Icons | Noun Project">
                <a:extLst>
                  <a:ext uri="{FF2B5EF4-FFF2-40B4-BE49-F238E27FC236}">
                    <a16:creationId xmlns:a16="http://schemas.microsoft.com/office/drawing/2014/main" id="{763C8D10-7AD8-47BA-A6FA-9BBEF7A79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935" y="873975"/>
                <a:ext cx="4884023" cy="488402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52B5C090-16BE-4A77-BA5E-4834BC72E298}"/>
                  </a:ext>
                </a:extLst>
              </p:cNvPr>
              <p:cNvSpPr txBox="1"/>
              <p:nvPr/>
            </p:nvSpPr>
            <p:spPr>
              <a:xfrm>
                <a:off x="6156347" y="1794658"/>
                <a:ext cx="686763" cy="369332"/>
              </a:xfrm>
              <a:prstGeom prst="rect">
                <a:avLst/>
              </a:prstGeom>
              <a:noFill/>
            </p:spPr>
            <p:txBody>
              <a:bodyPr wrap="square" rtlCol="0">
                <a:spAutoFit/>
              </a:bodyPr>
              <a:lstStyle/>
              <a:p>
                <a:r>
                  <a:rPr lang="fr-FR" dirty="0"/>
                  <a:t>Non</a:t>
                </a:r>
              </a:p>
            </p:txBody>
          </p:sp>
          <p:sp>
            <p:nvSpPr>
              <p:cNvPr id="8" name="ZoneTexte 7">
                <a:extLst>
                  <a:ext uri="{FF2B5EF4-FFF2-40B4-BE49-F238E27FC236}">
                    <a16:creationId xmlns:a16="http://schemas.microsoft.com/office/drawing/2014/main" id="{AAE2572D-5A1E-4145-AEB0-BA89C0F8E4D1}"/>
                  </a:ext>
                </a:extLst>
              </p:cNvPr>
              <p:cNvSpPr txBox="1"/>
              <p:nvPr/>
            </p:nvSpPr>
            <p:spPr>
              <a:xfrm>
                <a:off x="4966694" y="1794658"/>
                <a:ext cx="511679" cy="369332"/>
              </a:xfrm>
              <a:prstGeom prst="rect">
                <a:avLst/>
              </a:prstGeom>
              <a:noFill/>
            </p:spPr>
            <p:txBody>
              <a:bodyPr wrap="none" rtlCol="0">
                <a:spAutoFit/>
              </a:bodyPr>
              <a:lstStyle/>
              <a:p>
                <a:r>
                  <a:rPr lang="fr-FR" dirty="0"/>
                  <a:t>Oui</a:t>
                </a:r>
              </a:p>
            </p:txBody>
          </p:sp>
          <p:sp>
            <p:nvSpPr>
              <p:cNvPr id="9" name="ZoneTexte 8">
                <a:extLst>
                  <a:ext uri="{FF2B5EF4-FFF2-40B4-BE49-F238E27FC236}">
                    <a16:creationId xmlns:a16="http://schemas.microsoft.com/office/drawing/2014/main" id="{F08CD361-DA10-4CAD-8CC3-EE0034FCD784}"/>
                  </a:ext>
                </a:extLst>
              </p:cNvPr>
              <p:cNvSpPr txBox="1"/>
              <p:nvPr/>
            </p:nvSpPr>
            <p:spPr>
              <a:xfrm>
                <a:off x="3347317" y="2519499"/>
                <a:ext cx="1262077" cy="369332"/>
              </a:xfrm>
              <a:prstGeom prst="rect">
                <a:avLst/>
              </a:prstGeom>
              <a:noFill/>
            </p:spPr>
            <p:txBody>
              <a:bodyPr wrap="none" rtlCol="0">
                <a:spAutoFit/>
              </a:bodyPr>
              <a:lstStyle/>
              <a:p>
                <a:r>
                  <a:rPr lang="fr-FR" dirty="0"/>
                  <a:t>Occurrence</a:t>
                </a:r>
              </a:p>
            </p:txBody>
          </p:sp>
          <p:sp>
            <p:nvSpPr>
              <p:cNvPr id="11" name="ZoneTexte 10">
                <a:extLst>
                  <a:ext uri="{FF2B5EF4-FFF2-40B4-BE49-F238E27FC236}">
                    <a16:creationId xmlns:a16="http://schemas.microsoft.com/office/drawing/2014/main" id="{6485F749-B72D-4ACB-9464-7772ABE04AC1}"/>
                  </a:ext>
                </a:extLst>
              </p:cNvPr>
              <p:cNvSpPr txBox="1"/>
              <p:nvPr/>
            </p:nvSpPr>
            <p:spPr>
              <a:xfrm>
                <a:off x="3596108" y="2896633"/>
                <a:ext cx="768159" cy="369332"/>
              </a:xfrm>
              <a:prstGeom prst="rect">
                <a:avLst/>
              </a:prstGeom>
              <a:noFill/>
            </p:spPr>
            <p:txBody>
              <a:bodyPr wrap="none" rtlCol="0">
                <a:spAutoFit/>
              </a:bodyPr>
              <a:lstStyle/>
              <a:p>
                <a:r>
                  <a:rPr lang="fr-FR" dirty="0"/>
                  <a:t>&gt;1000</a:t>
                </a:r>
              </a:p>
            </p:txBody>
          </p:sp>
          <p:sp>
            <p:nvSpPr>
              <p:cNvPr id="13" name="ZoneTexte 12">
                <a:extLst>
                  <a:ext uri="{FF2B5EF4-FFF2-40B4-BE49-F238E27FC236}">
                    <a16:creationId xmlns:a16="http://schemas.microsoft.com/office/drawing/2014/main" id="{14C64B85-1C49-4A69-BFF6-D7F5F233E6AB}"/>
                  </a:ext>
                </a:extLst>
              </p:cNvPr>
              <p:cNvSpPr txBox="1"/>
              <p:nvPr/>
            </p:nvSpPr>
            <p:spPr>
              <a:xfrm>
                <a:off x="5284685" y="2928173"/>
                <a:ext cx="768159" cy="369332"/>
              </a:xfrm>
              <a:prstGeom prst="rect">
                <a:avLst/>
              </a:prstGeom>
              <a:noFill/>
            </p:spPr>
            <p:txBody>
              <a:bodyPr wrap="none" rtlCol="0">
                <a:spAutoFit/>
              </a:bodyPr>
              <a:lstStyle/>
              <a:p>
                <a:r>
                  <a:rPr lang="fr-FR" dirty="0"/>
                  <a:t>&lt;1000</a:t>
                </a:r>
              </a:p>
            </p:txBody>
          </p:sp>
          <p:sp>
            <p:nvSpPr>
              <p:cNvPr id="15" name="ZoneTexte 14">
                <a:extLst>
                  <a:ext uri="{FF2B5EF4-FFF2-40B4-BE49-F238E27FC236}">
                    <a16:creationId xmlns:a16="http://schemas.microsoft.com/office/drawing/2014/main" id="{63C2CF25-0A78-46C0-BB84-D8E2833B582C}"/>
                  </a:ext>
                </a:extLst>
              </p:cNvPr>
              <p:cNvSpPr txBox="1"/>
              <p:nvPr/>
            </p:nvSpPr>
            <p:spPr>
              <a:xfrm>
                <a:off x="6240504" y="3591662"/>
                <a:ext cx="343364" cy="369332"/>
              </a:xfrm>
              <a:prstGeom prst="rect">
                <a:avLst/>
              </a:prstGeom>
              <a:noFill/>
            </p:spPr>
            <p:txBody>
              <a:bodyPr wrap="none" rtlCol="0">
                <a:spAutoFit/>
              </a:bodyPr>
              <a:lstStyle/>
              <a:p>
                <a:r>
                  <a:rPr lang="fr-FR" dirty="0"/>
                  <a:t>…</a:t>
                </a:r>
              </a:p>
            </p:txBody>
          </p:sp>
          <p:sp>
            <p:nvSpPr>
              <p:cNvPr id="17" name="ZoneTexte 16">
                <a:extLst>
                  <a:ext uri="{FF2B5EF4-FFF2-40B4-BE49-F238E27FC236}">
                    <a16:creationId xmlns:a16="http://schemas.microsoft.com/office/drawing/2014/main" id="{E0AE0280-A567-4466-AE2C-B35BFAABFB62}"/>
                  </a:ext>
                </a:extLst>
              </p:cNvPr>
              <p:cNvSpPr txBox="1"/>
              <p:nvPr/>
            </p:nvSpPr>
            <p:spPr>
              <a:xfrm>
                <a:off x="3481571" y="4213348"/>
                <a:ext cx="583814" cy="369332"/>
              </a:xfrm>
              <a:prstGeom prst="rect">
                <a:avLst/>
              </a:prstGeom>
              <a:noFill/>
            </p:spPr>
            <p:txBody>
              <a:bodyPr wrap="none" rtlCol="0">
                <a:spAutoFit/>
              </a:bodyPr>
              <a:lstStyle/>
              <a:p>
                <a:r>
                  <a:rPr lang="fr-FR" dirty="0"/>
                  <a:t>80%</a:t>
                </a:r>
              </a:p>
            </p:txBody>
          </p:sp>
          <p:sp>
            <p:nvSpPr>
              <p:cNvPr id="19" name="ZoneTexte 18">
                <a:extLst>
                  <a:ext uri="{FF2B5EF4-FFF2-40B4-BE49-F238E27FC236}">
                    <a16:creationId xmlns:a16="http://schemas.microsoft.com/office/drawing/2014/main" id="{FC250889-0B24-4FD1-A0E8-B0935B354168}"/>
                  </a:ext>
                </a:extLst>
              </p:cNvPr>
              <p:cNvSpPr txBox="1"/>
              <p:nvPr/>
            </p:nvSpPr>
            <p:spPr>
              <a:xfrm>
                <a:off x="6668026" y="3156467"/>
                <a:ext cx="583814" cy="369332"/>
              </a:xfrm>
              <a:prstGeom prst="rect">
                <a:avLst/>
              </a:prstGeom>
              <a:noFill/>
            </p:spPr>
            <p:txBody>
              <a:bodyPr wrap="none" rtlCol="0">
                <a:spAutoFit/>
              </a:bodyPr>
              <a:lstStyle/>
              <a:p>
                <a:r>
                  <a:rPr lang="fr-FR" dirty="0"/>
                  <a:t>15%</a:t>
                </a:r>
              </a:p>
            </p:txBody>
          </p:sp>
          <p:sp>
            <p:nvSpPr>
              <p:cNvPr id="21" name="ZoneTexte 20">
                <a:extLst>
                  <a:ext uri="{FF2B5EF4-FFF2-40B4-BE49-F238E27FC236}">
                    <a16:creationId xmlns:a16="http://schemas.microsoft.com/office/drawing/2014/main" id="{E14D34CF-5EFB-4CF8-AEEB-1480C1974CBE}"/>
                  </a:ext>
                </a:extLst>
              </p:cNvPr>
              <p:cNvSpPr txBox="1"/>
              <p:nvPr/>
            </p:nvSpPr>
            <p:spPr>
              <a:xfrm>
                <a:off x="6668026" y="5245485"/>
                <a:ext cx="583814" cy="369332"/>
              </a:xfrm>
              <a:prstGeom prst="rect">
                <a:avLst/>
              </a:prstGeom>
              <a:noFill/>
            </p:spPr>
            <p:txBody>
              <a:bodyPr wrap="none" rtlCol="0">
                <a:spAutoFit/>
              </a:bodyPr>
              <a:lstStyle/>
              <a:p>
                <a:r>
                  <a:rPr lang="fr-FR" dirty="0"/>
                  <a:t>50%</a:t>
                </a:r>
              </a:p>
            </p:txBody>
          </p:sp>
          <p:cxnSp>
            <p:nvCxnSpPr>
              <p:cNvPr id="7" name="Connecteur droit avec flèche 6">
                <a:extLst>
                  <a:ext uri="{FF2B5EF4-FFF2-40B4-BE49-F238E27FC236}">
                    <a16:creationId xmlns:a16="http://schemas.microsoft.com/office/drawing/2014/main" id="{07834EC7-DCF1-4262-80CC-3AC7E9B493E9}"/>
                  </a:ext>
                </a:extLst>
              </p:cNvPr>
              <p:cNvCxnSpPr>
                <a:cxnSpLocks/>
              </p:cNvCxnSpPr>
              <p:nvPr/>
            </p:nvCxnSpPr>
            <p:spPr>
              <a:xfrm flipH="1">
                <a:off x="4951324" y="1979324"/>
                <a:ext cx="686763" cy="69385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Connecteur droit avec flèche 17">
                <a:extLst>
                  <a:ext uri="{FF2B5EF4-FFF2-40B4-BE49-F238E27FC236}">
                    <a16:creationId xmlns:a16="http://schemas.microsoft.com/office/drawing/2014/main" id="{C21F45ED-D1F0-4030-A004-7A9D265AC790}"/>
                  </a:ext>
                </a:extLst>
              </p:cNvPr>
              <p:cNvCxnSpPr>
                <a:cxnSpLocks/>
              </p:cNvCxnSpPr>
              <p:nvPr/>
            </p:nvCxnSpPr>
            <p:spPr>
              <a:xfrm flipH="1">
                <a:off x="4000923" y="2969059"/>
                <a:ext cx="686763" cy="69385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ZoneTexte 11">
                <a:extLst>
                  <a:ext uri="{FF2B5EF4-FFF2-40B4-BE49-F238E27FC236}">
                    <a16:creationId xmlns:a16="http://schemas.microsoft.com/office/drawing/2014/main" id="{81178C97-669E-4B7F-9EBB-C612DE685165}"/>
                  </a:ext>
                </a:extLst>
              </p:cNvPr>
              <p:cNvSpPr txBox="1"/>
              <p:nvPr/>
            </p:nvSpPr>
            <p:spPr>
              <a:xfrm>
                <a:off x="4681644" y="5397885"/>
                <a:ext cx="583814" cy="369332"/>
              </a:xfrm>
              <a:prstGeom prst="rect">
                <a:avLst/>
              </a:prstGeom>
              <a:noFill/>
            </p:spPr>
            <p:txBody>
              <a:bodyPr wrap="none" rtlCol="0">
                <a:spAutoFit/>
              </a:bodyPr>
              <a:lstStyle/>
              <a:p>
                <a:r>
                  <a:rPr lang="fr-FR" dirty="0"/>
                  <a:t>15%</a:t>
                </a:r>
              </a:p>
            </p:txBody>
          </p:sp>
          <p:sp>
            <p:nvSpPr>
              <p:cNvPr id="14" name="Ellipse 13">
                <a:extLst>
                  <a:ext uri="{FF2B5EF4-FFF2-40B4-BE49-F238E27FC236}">
                    <a16:creationId xmlns:a16="http://schemas.microsoft.com/office/drawing/2014/main" id="{2E1CB975-272D-4E08-953D-AB2ACB15D614}"/>
                  </a:ext>
                </a:extLst>
              </p:cNvPr>
              <p:cNvSpPr/>
              <p:nvPr/>
            </p:nvSpPr>
            <p:spPr>
              <a:xfrm>
                <a:off x="3481571" y="4172903"/>
                <a:ext cx="583814" cy="476218"/>
              </a:xfrm>
              <a:prstGeom prst="ellipse">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grpSp>
      <p:sp>
        <p:nvSpPr>
          <p:cNvPr id="25" name="Flèche : droite 24">
            <a:extLst>
              <a:ext uri="{FF2B5EF4-FFF2-40B4-BE49-F238E27FC236}">
                <a16:creationId xmlns:a16="http://schemas.microsoft.com/office/drawing/2014/main" id="{0D2447B6-B2B3-45CC-A057-3669FF1EEB70}"/>
              </a:ext>
            </a:extLst>
          </p:cNvPr>
          <p:cNvSpPr/>
          <p:nvPr/>
        </p:nvSpPr>
        <p:spPr>
          <a:xfrm>
            <a:off x="5157608" y="3105150"/>
            <a:ext cx="1635357" cy="647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35E5F3D4-BEA1-4FCC-B421-CFD7CC0BB4D6}"/>
              </a:ext>
            </a:extLst>
          </p:cNvPr>
          <p:cNvSpPr txBox="1"/>
          <p:nvPr/>
        </p:nvSpPr>
        <p:spPr>
          <a:xfrm>
            <a:off x="6896722" y="2967335"/>
            <a:ext cx="1564056" cy="923330"/>
          </a:xfrm>
          <a:prstGeom prst="rect">
            <a:avLst/>
          </a:prstGeom>
          <a:noFill/>
        </p:spPr>
        <p:txBody>
          <a:bodyPr wrap="square" rtlCol="0">
            <a:spAutoFit/>
          </a:bodyPr>
          <a:lstStyle/>
          <a:p>
            <a:r>
              <a:rPr lang="fr-FR" dirty="0"/>
              <a:t>Faire la moyenne des prédictions</a:t>
            </a:r>
          </a:p>
        </p:txBody>
      </p:sp>
      <p:sp>
        <p:nvSpPr>
          <p:cNvPr id="31" name="ZoneTexte 30">
            <a:extLst>
              <a:ext uri="{FF2B5EF4-FFF2-40B4-BE49-F238E27FC236}">
                <a16:creationId xmlns:a16="http://schemas.microsoft.com/office/drawing/2014/main" id="{D0E8D33C-EC32-45B9-942A-889F2E6F200B}"/>
              </a:ext>
            </a:extLst>
          </p:cNvPr>
          <p:cNvSpPr txBox="1"/>
          <p:nvPr/>
        </p:nvSpPr>
        <p:spPr>
          <a:xfrm>
            <a:off x="9247729" y="1879407"/>
            <a:ext cx="2679817" cy="2862322"/>
          </a:xfrm>
          <a:prstGeom prst="rect">
            <a:avLst/>
          </a:prstGeom>
          <a:noFill/>
        </p:spPr>
        <p:txBody>
          <a:bodyPr wrap="square">
            <a:spAutoFit/>
          </a:bodyPr>
          <a:lstStyle/>
          <a:p>
            <a:r>
              <a:rPr lang="fr-FR" b="0" i="0" dirty="0">
                <a:solidFill>
                  <a:srgbClr val="5E5853"/>
                </a:solidFill>
                <a:effectLst/>
                <a:latin typeface="Lora"/>
              </a:rPr>
              <a:t>Quand nous avons notre multitude d’arbre générés et que l’on veut connaitre le pourcentage de fiabilité d’une annonce, il nous suffit juste de faire passer notre annonce dans tout les arbre et enfin, de faire la </a:t>
            </a:r>
            <a:r>
              <a:rPr lang="fr-FR" b="1" i="0" dirty="0">
                <a:solidFill>
                  <a:srgbClr val="5E5853"/>
                </a:solidFill>
                <a:effectLst/>
                <a:latin typeface="Lora"/>
              </a:rPr>
              <a:t>moyenne</a:t>
            </a:r>
            <a:r>
              <a:rPr lang="fr-FR" b="0" i="0" dirty="0">
                <a:solidFill>
                  <a:srgbClr val="5E5853"/>
                </a:solidFill>
                <a:effectLst/>
                <a:latin typeface="Lora"/>
              </a:rPr>
              <a:t> de toute les prédictions.</a:t>
            </a:r>
            <a:endParaRPr lang="fr-FR" dirty="0"/>
          </a:p>
        </p:txBody>
      </p:sp>
      <p:sp>
        <p:nvSpPr>
          <p:cNvPr id="30" name="ZoneTexte 29">
            <a:extLst>
              <a:ext uri="{FF2B5EF4-FFF2-40B4-BE49-F238E27FC236}">
                <a16:creationId xmlns:a16="http://schemas.microsoft.com/office/drawing/2014/main" id="{B6F6B248-DD7F-4DA2-80BC-5010A607B982}"/>
              </a:ext>
            </a:extLst>
          </p:cNvPr>
          <p:cNvSpPr txBox="1"/>
          <p:nvPr/>
        </p:nvSpPr>
        <p:spPr>
          <a:xfrm>
            <a:off x="1221351" y="5772297"/>
            <a:ext cx="3915559" cy="369332"/>
          </a:xfrm>
          <a:prstGeom prst="rect">
            <a:avLst/>
          </a:prstGeom>
          <a:noFill/>
        </p:spPr>
        <p:txBody>
          <a:bodyPr wrap="none" rtlCol="0">
            <a:spAutoFit/>
          </a:bodyPr>
          <a:lstStyle/>
          <a:p>
            <a:r>
              <a:rPr lang="fr-FR" dirty="0"/>
              <a:t>Exemple de prédiction sur un seul arbre</a:t>
            </a:r>
          </a:p>
        </p:txBody>
      </p:sp>
    </p:spTree>
    <p:extLst>
      <p:ext uri="{BB962C8B-B14F-4D97-AF65-F5344CB8AC3E}">
        <p14:creationId xmlns:p14="http://schemas.microsoft.com/office/powerpoint/2010/main" val="149200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2685800" cy="646331"/>
          </a:xfrm>
          <a:prstGeom prst="rect">
            <a:avLst/>
          </a:prstGeom>
          <a:noFill/>
        </p:spPr>
        <p:txBody>
          <a:bodyPr wrap="none" rtlCol="0">
            <a:spAutoFit/>
          </a:bodyPr>
          <a:lstStyle/>
          <a:p>
            <a:r>
              <a:rPr lang="fr-FR" sz="3600" b="1" dirty="0"/>
              <a:t>Les résultats.</a:t>
            </a:r>
          </a:p>
        </p:txBody>
      </p:sp>
      <p:pic>
        <p:nvPicPr>
          <p:cNvPr id="12" name="Image 11">
            <a:extLst>
              <a:ext uri="{FF2B5EF4-FFF2-40B4-BE49-F238E27FC236}">
                <a16:creationId xmlns:a16="http://schemas.microsoft.com/office/drawing/2014/main" id="{75CE3B7A-D44B-4559-BA2F-956EA272B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552" y="1323848"/>
            <a:ext cx="4628896" cy="4210304"/>
          </a:xfrm>
          <a:prstGeom prst="rect">
            <a:avLst/>
          </a:prstGeom>
        </p:spPr>
      </p:pic>
      <p:sp>
        <p:nvSpPr>
          <p:cNvPr id="24" name="ZoneTexte 23">
            <a:extLst>
              <a:ext uri="{FF2B5EF4-FFF2-40B4-BE49-F238E27FC236}">
                <a16:creationId xmlns:a16="http://schemas.microsoft.com/office/drawing/2014/main" id="{6AA7B8AB-3BE4-4DCA-80CE-39BD01EB3BBE}"/>
              </a:ext>
            </a:extLst>
          </p:cNvPr>
          <p:cNvSpPr txBox="1"/>
          <p:nvPr/>
        </p:nvSpPr>
        <p:spPr>
          <a:xfrm>
            <a:off x="9052561" y="2179147"/>
            <a:ext cx="2439488" cy="2862322"/>
          </a:xfrm>
          <a:prstGeom prst="rect">
            <a:avLst/>
          </a:prstGeom>
          <a:noFill/>
        </p:spPr>
        <p:txBody>
          <a:bodyPr wrap="square">
            <a:spAutoFit/>
          </a:bodyPr>
          <a:lstStyle/>
          <a:p>
            <a:r>
              <a:rPr lang="fr-FR" dirty="0"/>
              <a:t>Nous pouvons voir ici un exemple d’arbre de décision que nous avons généré. </a:t>
            </a:r>
          </a:p>
          <a:p>
            <a:r>
              <a:rPr lang="fr-FR" dirty="0"/>
              <a:t>Il n’est pas nécessaire de s’attarder dessus. C’est une représentation très technique de nos résultats</a:t>
            </a:r>
          </a:p>
        </p:txBody>
      </p:sp>
    </p:spTree>
    <p:extLst>
      <p:ext uri="{BB962C8B-B14F-4D97-AF65-F5344CB8AC3E}">
        <p14:creationId xmlns:p14="http://schemas.microsoft.com/office/powerpoint/2010/main" val="13543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6" name="Picture 8" descr="Dashboard Svg Png Icon Free Download (#233159) - OnlineWebFonts.COM">
            <a:extLst>
              <a:ext uri="{FF2B5EF4-FFF2-40B4-BE49-F238E27FC236}">
                <a16:creationId xmlns:a16="http://schemas.microsoft.com/office/drawing/2014/main" id="{3187F7F0-01A4-4351-8F8A-1CEFCB3416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1161" y="1573887"/>
            <a:ext cx="1795318" cy="1508067"/>
          </a:xfrm>
          <a:prstGeom prst="rect">
            <a:avLst/>
          </a:prstGeom>
          <a:noFill/>
          <a:extLst>
            <a:ext uri="{909E8E84-426E-40DD-AFC4-6F175D3DCCD1}">
              <a14:hiddenFill xmlns:a14="http://schemas.microsoft.com/office/drawing/2010/main">
                <a:solidFill>
                  <a:srgbClr val="FFFFFF"/>
                </a:solidFill>
              </a14:hiddenFill>
            </a:ext>
          </a:extLst>
        </p:spPr>
      </p:pic>
      <p:cxnSp>
        <p:nvCxnSpPr>
          <p:cNvPr id="145" name="Straight Connector 144">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58" name="Picture 10" descr="Icône Paramètres de l'API - Téléchargement gratuit en PNG et vecteurs">
            <a:extLst>
              <a:ext uri="{FF2B5EF4-FFF2-40B4-BE49-F238E27FC236}">
                <a16:creationId xmlns:a16="http://schemas.microsoft.com/office/drawing/2014/main" id="{64773C80-721A-457C-8B06-2C5768229ED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44309" y="3632965"/>
            <a:ext cx="1651148" cy="1651148"/>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Straight Connector 146">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60" name="Picture 12" descr="Icon Ai #92957 - Free Icons Library">
            <a:extLst>
              <a:ext uri="{FF2B5EF4-FFF2-40B4-BE49-F238E27FC236}">
                <a16:creationId xmlns:a16="http://schemas.microsoft.com/office/drawing/2014/main" id="{CFA5B580-F5DB-4042-B793-7FB097387D7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1573888"/>
            <a:ext cx="3423080" cy="37102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9510168" cy="646331"/>
          </a:xfrm>
          <a:prstGeom prst="rect">
            <a:avLst/>
          </a:prstGeom>
          <a:noFill/>
        </p:spPr>
        <p:txBody>
          <a:bodyPr wrap="none" rtlCol="0">
            <a:spAutoFit/>
          </a:bodyPr>
          <a:lstStyle/>
          <a:p>
            <a:r>
              <a:rPr lang="fr-FR" sz="3600" b="1" dirty="0"/>
              <a:t>L’intelligence artificielle au cœur de notre projet.</a:t>
            </a:r>
          </a:p>
        </p:txBody>
      </p:sp>
      <p:sp>
        <p:nvSpPr>
          <p:cNvPr id="20" name="ZoneTexte 19">
            <a:extLst>
              <a:ext uri="{FF2B5EF4-FFF2-40B4-BE49-F238E27FC236}">
                <a16:creationId xmlns:a16="http://schemas.microsoft.com/office/drawing/2014/main" id="{079A6BCC-8CA1-4632-AF36-5B6DE2B9C5C5}"/>
              </a:ext>
            </a:extLst>
          </p:cNvPr>
          <p:cNvSpPr txBox="1"/>
          <p:nvPr/>
        </p:nvSpPr>
        <p:spPr>
          <a:xfrm>
            <a:off x="9519080" y="1222891"/>
            <a:ext cx="2321923" cy="4524315"/>
          </a:xfrm>
          <a:prstGeom prst="rect">
            <a:avLst/>
          </a:prstGeom>
          <a:noFill/>
        </p:spPr>
        <p:txBody>
          <a:bodyPr wrap="square">
            <a:spAutoFit/>
          </a:bodyPr>
          <a:lstStyle/>
          <a:p>
            <a:r>
              <a:rPr lang="fr-FR" dirty="0"/>
              <a:t>La grosse partie de notre projet est l’IA. Elle est la base de notre création et est là pour faire les prédictions sur la fiabilité des annonces.</a:t>
            </a:r>
          </a:p>
          <a:p>
            <a:r>
              <a:rPr lang="fr-FR" dirty="0"/>
              <a:t>Nous allons vous la présenter. </a:t>
            </a:r>
          </a:p>
          <a:p>
            <a:endParaRPr lang="fr-FR" dirty="0"/>
          </a:p>
          <a:p>
            <a:r>
              <a:rPr lang="fr-FR" dirty="0"/>
              <a:t>Pour rappelle, ce que nous cherchons à faire est </a:t>
            </a:r>
            <a:r>
              <a:rPr lang="fr-FR" b="1" dirty="0"/>
              <a:t>prédire la fiabilité d’une annonce sur des sites de particulier à particulier.</a:t>
            </a:r>
          </a:p>
        </p:txBody>
      </p:sp>
    </p:spTree>
    <p:extLst>
      <p:ext uri="{BB962C8B-B14F-4D97-AF65-F5344CB8AC3E}">
        <p14:creationId xmlns:p14="http://schemas.microsoft.com/office/powerpoint/2010/main" val="286658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B53A430-6B6C-4F04-A132-2D087A2F2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50789"/>
            <a:ext cx="1675235" cy="16752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710044-6FBC-40BE-9CD3-615EBACD9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952" y="4336505"/>
            <a:ext cx="1203893" cy="12038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7F38CAB-BF69-4206-80E3-5BCBD18FF3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3601" y="2714530"/>
            <a:ext cx="2223921" cy="2223921"/>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56185722-E908-43C2-98E3-7048466020C4}"/>
              </a:ext>
            </a:extLst>
          </p:cNvPr>
          <p:cNvSpPr/>
          <p:nvPr/>
        </p:nvSpPr>
        <p:spPr>
          <a:xfrm>
            <a:off x="3315845" y="3429000"/>
            <a:ext cx="1907468" cy="1116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5D07F5FC-3AFF-40AD-ADB3-AB52A7A4F2D3}"/>
              </a:ext>
            </a:extLst>
          </p:cNvPr>
          <p:cNvSpPr txBox="1"/>
          <p:nvPr/>
        </p:nvSpPr>
        <p:spPr>
          <a:xfrm>
            <a:off x="5484939" y="5073388"/>
            <a:ext cx="2201244" cy="523220"/>
          </a:xfrm>
          <a:prstGeom prst="rect">
            <a:avLst/>
          </a:prstGeom>
          <a:noFill/>
        </p:spPr>
        <p:txBody>
          <a:bodyPr wrap="none" rtlCol="0">
            <a:spAutoFit/>
          </a:bodyPr>
          <a:lstStyle/>
          <a:p>
            <a:r>
              <a:rPr lang="fr-FR" sz="2800" b="1" dirty="0"/>
              <a:t>100% FIABLE!</a:t>
            </a:r>
          </a:p>
        </p:txBody>
      </p:sp>
      <p:sp>
        <p:nvSpPr>
          <p:cNvPr id="8" name="ZoneTexte 7">
            <a:extLst>
              <a:ext uri="{FF2B5EF4-FFF2-40B4-BE49-F238E27FC236}">
                <a16:creationId xmlns:a16="http://schemas.microsoft.com/office/drawing/2014/main" id="{2FFA5976-DE92-4F8E-9253-94BCA73A2779}"/>
              </a:ext>
            </a:extLst>
          </p:cNvPr>
          <p:cNvSpPr txBox="1"/>
          <p:nvPr/>
        </p:nvSpPr>
        <p:spPr>
          <a:xfrm>
            <a:off x="8652500" y="2694810"/>
            <a:ext cx="2855095" cy="2585323"/>
          </a:xfrm>
          <a:prstGeom prst="rect">
            <a:avLst/>
          </a:prstGeom>
          <a:noFill/>
        </p:spPr>
        <p:txBody>
          <a:bodyPr wrap="square" rtlCol="0">
            <a:spAutoFit/>
          </a:bodyPr>
          <a:lstStyle/>
          <a:p>
            <a:r>
              <a:rPr lang="fr-FR" dirty="0"/>
              <a:t>Le but de notre IA est de réussir à déterminer </a:t>
            </a:r>
            <a:r>
              <a:rPr lang="fr-FR" b="1" dirty="0"/>
              <a:t>le pourcentage de fiabilité </a:t>
            </a:r>
            <a:r>
              <a:rPr lang="fr-FR" dirty="0"/>
              <a:t>d’une annonce. Pour cela, on va utiliser dans notre IA des critères comme la </a:t>
            </a:r>
            <a:r>
              <a:rPr lang="fr-FR" b="1" dirty="0"/>
              <a:t>cohérence du titre </a:t>
            </a:r>
            <a:r>
              <a:rPr lang="fr-FR" dirty="0"/>
              <a:t>ou alors </a:t>
            </a:r>
            <a:r>
              <a:rPr lang="fr-FR" b="1" dirty="0"/>
              <a:t>l’occurrence de cette annonce sur le net</a:t>
            </a:r>
            <a:r>
              <a:rPr lang="fr-FR" dirty="0"/>
              <a:t>.</a:t>
            </a:r>
          </a:p>
        </p:txBody>
      </p:sp>
      <p:sp>
        <p:nvSpPr>
          <p:cNvPr id="9" name="ZoneTexte 8">
            <a:extLst>
              <a:ext uri="{FF2B5EF4-FFF2-40B4-BE49-F238E27FC236}">
                <a16:creationId xmlns:a16="http://schemas.microsoft.com/office/drawing/2014/main" id="{3A727577-FB8B-4394-8198-3089C72CC662}"/>
              </a:ext>
            </a:extLst>
          </p:cNvPr>
          <p:cNvSpPr txBox="1"/>
          <p:nvPr/>
        </p:nvSpPr>
        <p:spPr>
          <a:xfrm>
            <a:off x="3330314" y="2551931"/>
            <a:ext cx="1422377" cy="923330"/>
          </a:xfrm>
          <a:prstGeom prst="rect">
            <a:avLst/>
          </a:prstGeom>
          <a:noFill/>
        </p:spPr>
        <p:txBody>
          <a:bodyPr wrap="none" rtlCol="0">
            <a:spAutoFit/>
          </a:bodyPr>
          <a:lstStyle/>
          <a:p>
            <a:r>
              <a:rPr lang="fr-FR" dirty="0"/>
              <a:t>Occurrence ?</a:t>
            </a:r>
          </a:p>
          <a:p>
            <a:endParaRPr lang="fr-FR" dirty="0"/>
          </a:p>
          <a:p>
            <a:r>
              <a:rPr lang="fr-FR" dirty="0"/>
              <a:t>Cohérence ?</a:t>
            </a:r>
          </a:p>
        </p:txBody>
      </p:sp>
      <p:pic>
        <p:nvPicPr>
          <p:cNvPr id="15" name="Picture 2">
            <a:extLst>
              <a:ext uri="{FF2B5EF4-FFF2-40B4-BE49-F238E27FC236}">
                <a16:creationId xmlns:a16="http://schemas.microsoft.com/office/drawing/2014/main" id="{36294DF2-F5B3-4AE9-A278-7E95D5DE08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11CC4C08-A927-4EDE-8E2E-A6536CC23447}"/>
              </a:ext>
            </a:extLst>
          </p:cNvPr>
          <p:cNvSpPr txBox="1"/>
          <p:nvPr/>
        </p:nvSpPr>
        <p:spPr>
          <a:xfrm>
            <a:off x="887767" y="363985"/>
            <a:ext cx="8558881" cy="646331"/>
          </a:xfrm>
          <a:prstGeom prst="rect">
            <a:avLst/>
          </a:prstGeom>
          <a:noFill/>
        </p:spPr>
        <p:txBody>
          <a:bodyPr wrap="none" rtlCol="0">
            <a:spAutoFit/>
          </a:bodyPr>
          <a:lstStyle/>
          <a:p>
            <a:r>
              <a:rPr lang="fr-FR" sz="3600" b="1" dirty="0"/>
              <a:t>A quoi servira cette intelligence artificielle ?</a:t>
            </a:r>
          </a:p>
        </p:txBody>
      </p:sp>
    </p:spTree>
    <p:extLst>
      <p:ext uri="{BB962C8B-B14F-4D97-AF65-F5344CB8AC3E}">
        <p14:creationId xmlns:p14="http://schemas.microsoft.com/office/powerpoint/2010/main" val="321995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490AFD2-ECA1-4EC4-BE22-358D37034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11D620EC-1E79-495E-AEB1-4F5BA1E7F988}"/>
              </a:ext>
            </a:extLst>
          </p:cNvPr>
          <p:cNvSpPr txBox="1"/>
          <p:nvPr/>
        </p:nvSpPr>
        <p:spPr>
          <a:xfrm>
            <a:off x="887767" y="363985"/>
            <a:ext cx="8558881" cy="646331"/>
          </a:xfrm>
          <a:prstGeom prst="rect">
            <a:avLst/>
          </a:prstGeom>
          <a:noFill/>
        </p:spPr>
        <p:txBody>
          <a:bodyPr wrap="none" rtlCol="0">
            <a:spAutoFit/>
          </a:bodyPr>
          <a:lstStyle/>
          <a:p>
            <a:r>
              <a:rPr lang="fr-FR" sz="3600" b="1" dirty="0"/>
              <a:t>A quoi servira cette intelligence artificielle ?</a:t>
            </a:r>
          </a:p>
        </p:txBody>
      </p:sp>
      <p:sp>
        <p:nvSpPr>
          <p:cNvPr id="6" name="ZoneTexte 5">
            <a:extLst>
              <a:ext uri="{FF2B5EF4-FFF2-40B4-BE49-F238E27FC236}">
                <a16:creationId xmlns:a16="http://schemas.microsoft.com/office/drawing/2014/main" id="{9A37ADB1-7970-4420-9B98-83657B563286}"/>
              </a:ext>
            </a:extLst>
          </p:cNvPr>
          <p:cNvSpPr txBox="1"/>
          <p:nvPr/>
        </p:nvSpPr>
        <p:spPr>
          <a:xfrm>
            <a:off x="8033657" y="1471722"/>
            <a:ext cx="3944521" cy="4524315"/>
          </a:xfrm>
          <a:prstGeom prst="rect">
            <a:avLst/>
          </a:prstGeom>
          <a:noFill/>
        </p:spPr>
        <p:txBody>
          <a:bodyPr wrap="square" rtlCol="0">
            <a:spAutoFit/>
          </a:bodyPr>
          <a:lstStyle/>
          <a:p>
            <a:r>
              <a:rPr lang="fr-FR" dirty="0"/>
              <a:t>Avant de pouvoir faire une prédiction avec un model d’intelligence artificielle, il faut </a:t>
            </a:r>
            <a:r>
              <a:rPr lang="fr-FR" b="1" dirty="0"/>
              <a:t>entrainer</a:t>
            </a:r>
            <a:r>
              <a:rPr lang="fr-FR" dirty="0"/>
              <a:t> ce même model.</a:t>
            </a:r>
          </a:p>
          <a:p>
            <a:r>
              <a:rPr lang="fr-FR" dirty="0"/>
              <a:t> Pour cela, nous avons besoin de </a:t>
            </a:r>
            <a:r>
              <a:rPr lang="fr-FR" b="1" dirty="0"/>
              <a:t>données</a:t>
            </a:r>
            <a:r>
              <a:rPr lang="fr-FR" dirty="0"/>
              <a:t>. Cela permettra au model d’</a:t>
            </a:r>
            <a:r>
              <a:rPr lang="fr-FR" b="1" dirty="0"/>
              <a:t>apprendre</a:t>
            </a:r>
            <a:r>
              <a:rPr lang="fr-FR" dirty="0"/>
              <a:t> comment déterminer un pourcentage de fiabilité. </a:t>
            </a:r>
          </a:p>
          <a:p>
            <a:r>
              <a:rPr lang="fr-FR" dirty="0"/>
              <a:t>En générale, cela se passe comme ça : </a:t>
            </a:r>
          </a:p>
          <a:p>
            <a:pPr marL="285750" indent="-285750">
              <a:buFontTx/>
              <a:buChar char="-"/>
            </a:pPr>
            <a:r>
              <a:rPr lang="fr-FR" dirty="0"/>
              <a:t>On récupère un jeu de donnée d’annonce</a:t>
            </a:r>
          </a:p>
          <a:p>
            <a:pPr marL="285750" indent="-285750">
              <a:buFontTx/>
              <a:buChar char="-"/>
            </a:pPr>
            <a:r>
              <a:rPr lang="fr-FR" dirty="0"/>
              <a:t>Ce jeu de donnée est </a:t>
            </a:r>
            <a:r>
              <a:rPr lang="fr-FR" b="1" dirty="0"/>
              <a:t>déjà classé </a:t>
            </a:r>
            <a:r>
              <a:rPr lang="fr-FR" dirty="0"/>
              <a:t>(par pourcentage de fiabilité)</a:t>
            </a:r>
          </a:p>
          <a:p>
            <a:pPr marL="285750" indent="-285750">
              <a:buFontTx/>
              <a:buChar char="-"/>
            </a:pPr>
            <a:r>
              <a:rPr lang="fr-FR" dirty="0"/>
              <a:t>Le model étudie ce jeu de donnée pour pouvoir reconnaitre par la suite </a:t>
            </a:r>
            <a:r>
              <a:rPr lang="fr-FR" b="1" dirty="0"/>
              <a:t>tout seul</a:t>
            </a:r>
            <a:r>
              <a:rPr lang="fr-FR" dirty="0"/>
              <a:t>  un pourcentage de fiabilité.</a:t>
            </a:r>
          </a:p>
        </p:txBody>
      </p:sp>
      <p:pic>
        <p:nvPicPr>
          <p:cNvPr id="17" name="Picture 4">
            <a:extLst>
              <a:ext uri="{FF2B5EF4-FFF2-40B4-BE49-F238E27FC236}">
                <a16:creationId xmlns:a16="http://schemas.microsoft.com/office/drawing/2014/main" id="{CDE37408-EC77-4173-A2E5-05E1340BA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65" y="2027384"/>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C4D77A2A-5BE2-42F4-A6A9-20A9B755EA3B}"/>
              </a:ext>
            </a:extLst>
          </p:cNvPr>
          <p:cNvSpPr txBox="1"/>
          <p:nvPr/>
        </p:nvSpPr>
        <p:spPr>
          <a:xfrm>
            <a:off x="585025" y="2815511"/>
            <a:ext cx="911331" cy="282624"/>
          </a:xfrm>
          <a:prstGeom prst="rect">
            <a:avLst/>
          </a:prstGeom>
          <a:noFill/>
        </p:spPr>
        <p:txBody>
          <a:bodyPr wrap="square" rtlCol="0">
            <a:spAutoFit/>
          </a:bodyPr>
          <a:lstStyle/>
          <a:p>
            <a:r>
              <a:rPr lang="fr-FR" sz="1200" b="1" dirty="0"/>
              <a:t>0% FIABLE!</a:t>
            </a:r>
          </a:p>
        </p:txBody>
      </p:sp>
      <p:pic>
        <p:nvPicPr>
          <p:cNvPr id="19" name="Picture 4">
            <a:extLst>
              <a:ext uri="{FF2B5EF4-FFF2-40B4-BE49-F238E27FC236}">
                <a16:creationId xmlns:a16="http://schemas.microsoft.com/office/drawing/2014/main" id="{D11B33FA-6234-4547-B2A3-735F6A1D8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307" y="1186831"/>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a:extLst>
              <a:ext uri="{FF2B5EF4-FFF2-40B4-BE49-F238E27FC236}">
                <a16:creationId xmlns:a16="http://schemas.microsoft.com/office/drawing/2014/main" id="{B1EFED03-D0A4-420C-92A7-31EF278F1336}"/>
              </a:ext>
            </a:extLst>
          </p:cNvPr>
          <p:cNvSpPr txBox="1"/>
          <p:nvPr/>
        </p:nvSpPr>
        <p:spPr>
          <a:xfrm>
            <a:off x="1544367" y="1974958"/>
            <a:ext cx="991474" cy="282624"/>
          </a:xfrm>
          <a:prstGeom prst="rect">
            <a:avLst/>
          </a:prstGeom>
          <a:noFill/>
        </p:spPr>
        <p:txBody>
          <a:bodyPr wrap="square" rtlCol="0">
            <a:spAutoFit/>
          </a:bodyPr>
          <a:lstStyle/>
          <a:p>
            <a:r>
              <a:rPr lang="fr-FR" sz="1200" b="1" dirty="0"/>
              <a:t>50% FIABLE!</a:t>
            </a:r>
          </a:p>
        </p:txBody>
      </p:sp>
      <p:pic>
        <p:nvPicPr>
          <p:cNvPr id="21" name="Picture 4">
            <a:extLst>
              <a:ext uri="{FF2B5EF4-FFF2-40B4-BE49-F238E27FC236}">
                <a16:creationId xmlns:a16="http://schemas.microsoft.com/office/drawing/2014/main" id="{3FDE1DD2-ECDC-41C1-8196-10743C456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62" y="3355139"/>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AAACDE11-3BA0-411E-B3DA-97E0027215AF}"/>
              </a:ext>
            </a:extLst>
          </p:cNvPr>
          <p:cNvSpPr txBox="1"/>
          <p:nvPr/>
        </p:nvSpPr>
        <p:spPr>
          <a:xfrm>
            <a:off x="213822" y="4143266"/>
            <a:ext cx="991474" cy="282624"/>
          </a:xfrm>
          <a:prstGeom prst="rect">
            <a:avLst/>
          </a:prstGeom>
          <a:noFill/>
        </p:spPr>
        <p:txBody>
          <a:bodyPr wrap="square" rtlCol="0">
            <a:spAutoFit/>
          </a:bodyPr>
          <a:lstStyle/>
          <a:p>
            <a:r>
              <a:rPr lang="fr-FR" sz="1200" b="1" dirty="0"/>
              <a:t>80% FIABLE!</a:t>
            </a:r>
          </a:p>
        </p:txBody>
      </p:sp>
      <p:pic>
        <p:nvPicPr>
          <p:cNvPr id="23" name="Picture 4">
            <a:extLst>
              <a:ext uri="{FF2B5EF4-FFF2-40B4-BE49-F238E27FC236}">
                <a16:creationId xmlns:a16="http://schemas.microsoft.com/office/drawing/2014/main" id="{D0A73DA3-49DE-4EEE-9C22-CE6541F33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307" y="2847335"/>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4" name="ZoneTexte 23">
            <a:extLst>
              <a:ext uri="{FF2B5EF4-FFF2-40B4-BE49-F238E27FC236}">
                <a16:creationId xmlns:a16="http://schemas.microsoft.com/office/drawing/2014/main" id="{790082F1-EE61-462E-AACB-02D49BBB8481}"/>
              </a:ext>
            </a:extLst>
          </p:cNvPr>
          <p:cNvSpPr txBox="1"/>
          <p:nvPr/>
        </p:nvSpPr>
        <p:spPr>
          <a:xfrm>
            <a:off x="1544367" y="3635462"/>
            <a:ext cx="1071616" cy="282624"/>
          </a:xfrm>
          <a:prstGeom prst="rect">
            <a:avLst/>
          </a:prstGeom>
          <a:noFill/>
        </p:spPr>
        <p:txBody>
          <a:bodyPr wrap="square" rtlCol="0">
            <a:spAutoFit/>
          </a:bodyPr>
          <a:lstStyle/>
          <a:p>
            <a:r>
              <a:rPr lang="fr-FR" sz="1200" b="1" dirty="0"/>
              <a:t>100% FIABLE!</a:t>
            </a:r>
          </a:p>
        </p:txBody>
      </p:sp>
      <p:pic>
        <p:nvPicPr>
          <p:cNvPr id="25" name="Picture 4">
            <a:extLst>
              <a:ext uri="{FF2B5EF4-FFF2-40B4-BE49-F238E27FC236}">
                <a16:creationId xmlns:a16="http://schemas.microsoft.com/office/drawing/2014/main" id="{63A7D93C-04D7-4CBF-AD84-14BF68CED5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225" y="4558664"/>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210A44D9-E9B4-48E0-A53C-2C227AAA1DC6}"/>
              </a:ext>
            </a:extLst>
          </p:cNvPr>
          <p:cNvSpPr txBox="1"/>
          <p:nvPr/>
        </p:nvSpPr>
        <p:spPr>
          <a:xfrm>
            <a:off x="971285" y="5346791"/>
            <a:ext cx="991474" cy="282624"/>
          </a:xfrm>
          <a:prstGeom prst="rect">
            <a:avLst/>
          </a:prstGeom>
          <a:noFill/>
        </p:spPr>
        <p:txBody>
          <a:bodyPr wrap="square" rtlCol="0">
            <a:spAutoFit/>
          </a:bodyPr>
          <a:lstStyle/>
          <a:p>
            <a:r>
              <a:rPr lang="fr-FR" sz="1200" b="1" dirty="0"/>
              <a:t>10% FIABLE!</a:t>
            </a:r>
          </a:p>
        </p:txBody>
      </p:sp>
      <p:pic>
        <p:nvPicPr>
          <p:cNvPr id="27" name="Picture 4">
            <a:extLst>
              <a:ext uri="{FF2B5EF4-FFF2-40B4-BE49-F238E27FC236}">
                <a16:creationId xmlns:a16="http://schemas.microsoft.com/office/drawing/2014/main" id="{7DCD9CE4-4A2A-4371-B01D-0F9DA7F58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713" y="4058709"/>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a:extLst>
              <a:ext uri="{FF2B5EF4-FFF2-40B4-BE49-F238E27FC236}">
                <a16:creationId xmlns:a16="http://schemas.microsoft.com/office/drawing/2014/main" id="{3315D88D-C6BA-43AE-96E0-2EA95BEB3BCC}"/>
              </a:ext>
            </a:extLst>
          </p:cNvPr>
          <p:cNvSpPr txBox="1"/>
          <p:nvPr/>
        </p:nvSpPr>
        <p:spPr>
          <a:xfrm>
            <a:off x="2099773" y="4846836"/>
            <a:ext cx="991474" cy="282624"/>
          </a:xfrm>
          <a:prstGeom prst="rect">
            <a:avLst/>
          </a:prstGeom>
          <a:noFill/>
        </p:spPr>
        <p:txBody>
          <a:bodyPr wrap="square" rtlCol="0">
            <a:spAutoFit/>
          </a:bodyPr>
          <a:lstStyle/>
          <a:p>
            <a:r>
              <a:rPr lang="fr-FR" sz="1200" b="1" dirty="0"/>
              <a:t>50% FIABLE!</a:t>
            </a:r>
          </a:p>
        </p:txBody>
      </p:sp>
      <p:pic>
        <p:nvPicPr>
          <p:cNvPr id="29" name="Picture 4">
            <a:extLst>
              <a:ext uri="{FF2B5EF4-FFF2-40B4-BE49-F238E27FC236}">
                <a16:creationId xmlns:a16="http://schemas.microsoft.com/office/drawing/2014/main" id="{EA7991C6-2A9B-4A46-A66A-26DA3A2BA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932" y="1774346"/>
            <a:ext cx="757483" cy="757483"/>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05AA81B7-1368-4A14-9ACF-B4DB87F9C364}"/>
              </a:ext>
            </a:extLst>
          </p:cNvPr>
          <p:cNvSpPr txBox="1"/>
          <p:nvPr/>
        </p:nvSpPr>
        <p:spPr>
          <a:xfrm>
            <a:off x="2469992" y="2562473"/>
            <a:ext cx="1071616" cy="282624"/>
          </a:xfrm>
          <a:prstGeom prst="rect">
            <a:avLst/>
          </a:prstGeom>
          <a:noFill/>
        </p:spPr>
        <p:txBody>
          <a:bodyPr wrap="square" rtlCol="0">
            <a:spAutoFit/>
          </a:bodyPr>
          <a:lstStyle/>
          <a:p>
            <a:r>
              <a:rPr lang="fr-FR" sz="1200" b="1" dirty="0"/>
              <a:t>100% FIABLE!</a:t>
            </a:r>
          </a:p>
        </p:txBody>
      </p:sp>
      <p:sp>
        <p:nvSpPr>
          <p:cNvPr id="31" name="Flèche : droite 30">
            <a:extLst>
              <a:ext uri="{FF2B5EF4-FFF2-40B4-BE49-F238E27FC236}">
                <a16:creationId xmlns:a16="http://schemas.microsoft.com/office/drawing/2014/main" id="{B9A54A91-CB7F-4AA5-B9EA-6D5664804A01}"/>
              </a:ext>
            </a:extLst>
          </p:cNvPr>
          <p:cNvSpPr/>
          <p:nvPr/>
        </p:nvSpPr>
        <p:spPr>
          <a:xfrm>
            <a:off x="3915003" y="3226076"/>
            <a:ext cx="1071616" cy="757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DAB25F3B-5CC4-4C3E-A16A-7339274412E4}"/>
              </a:ext>
            </a:extLst>
          </p:cNvPr>
          <p:cNvSpPr txBox="1"/>
          <p:nvPr/>
        </p:nvSpPr>
        <p:spPr>
          <a:xfrm>
            <a:off x="6085613" y="4601199"/>
            <a:ext cx="646799" cy="282624"/>
          </a:xfrm>
          <a:prstGeom prst="rect">
            <a:avLst/>
          </a:prstGeom>
          <a:noFill/>
        </p:spPr>
        <p:txBody>
          <a:bodyPr wrap="square" rtlCol="0">
            <a:spAutoFit/>
          </a:bodyPr>
          <a:lstStyle/>
          <a:p>
            <a:r>
              <a:rPr lang="fr-FR" sz="1200" dirty="0"/>
              <a:t>model</a:t>
            </a:r>
          </a:p>
        </p:txBody>
      </p:sp>
      <p:pic>
        <p:nvPicPr>
          <p:cNvPr id="33" name="Picture 12" descr="Icon Ai #92957 - Free Icons Library">
            <a:extLst>
              <a:ext uri="{FF2B5EF4-FFF2-40B4-BE49-F238E27FC236}">
                <a16:creationId xmlns:a16="http://schemas.microsoft.com/office/drawing/2014/main" id="{8287D368-80BB-4D81-AAD3-4CCD753D637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68829" y="2336533"/>
            <a:ext cx="2015835" cy="2184934"/>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2B6EAA15-38CA-47BF-BB71-5574548EB5D5}"/>
              </a:ext>
            </a:extLst>
          </p:cNvPr>
          <p:cNvSpPr txBox="1"/>
          <p:nvPr/>
        </p:nvSpPr>
        <p:spPr>
          <a:xfrm>
            <a:off x="3845790" y="2967685"/>
            <a:ext cx="1071616" cy="282624"/>
          </a:xfrm>
          <a:prstGeom prst="rect">
            <a:avLst/>
          </a:prstGeom>
          <a:noFill/>
        </p:spPr>
        <p:txBody>
          <a:bodyPr wrap="square" rtlCol="0">
            <a:spAutoFit/>
          </a:bodyPr>
          <a:lstStyle/>
          <a:p>
            <a:r>
              <a:rPr lang="fr-FR" sz="1200" dirty="0"/>
              <a:t>apprentissage</a:t>
            </a:r>
          </a:p>
        </p:txBody>
      </p:sp>
    </p:spTree>
    <p:extLst>
      <p:ext uri="{BB962C8B-B14F-4D97-AF65-F5344CB8AC3E}">
        <p14:creationId xmlns:p14="http://schemas.microsoft.com/office/powerpoint/2010/main" val="138464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4230FDA-B878-4F06-822B-EAA954474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62D508E5-F2A3-47DC-B273-65360EAF3B1E}"/>
              </a:ext>
            </a:extLst>
          </p:cNvPr>
          <p:cNvSpPr txBox="1"/>
          <p:nvPr/>
        </p:nvSpPr>
        <p:spPr>
          <a:xfrm>
            <a:off x="887767" y="363985"/>
            <a:ext cx="7757252" cy="646331"/>
          </a:xfrm>
          <a:prstGeom prst="rect">
            <a:avLst/>
          </a:prstGeom>
          <a:noFill/>
        </p:spPr>
        <p:txBody>
          <a:bodyPr wrap="none" rtlCol="0">
            <a:spAutoFit/>
          </a:bodyPr>
          <a:lstStyle/>
          <a:p>
            <a:r>
              <a:rPr lang="fr-FR" sz="3600" b="1" dirty="0"/>
              <a:t>Quels types d’apprentissage existe-t-il ?</a:t>
            </a:r>
          </a:p>
        </p:txBody>
      </p:sp>
      <p:pic>
        <p:nvPicPr>
          <p:cNvPr id="6" name="Picture 2" descr="Random Forest Icons - Download Free Vector Icons | Noun Project">
            <a:extLst>
              <a:ext uri="{FF2B5EF4-FFF2-40B4-BE49-F238E27FC236}">
                <a16:creationId xmlns:a16="http://schemas.microsoft.com/office/drawing/2014/main" id="{DC9708E9-94A6-42A0-B1AE-48FAD3C39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428" y="230559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tion au Deep Learning et aux réseaux de neurones pour les nuls –  mc.ai">
            <a:extLst>
              <a:ext uri="{FF2B5EF4-FFF2-40B4-BE49-F238E27FC236}">
                <a16:creationId xmlns:a16="http://schemas.microsoft.com/office/drawing/2014/main" id="{2404A7EF-AFD7-41F0-892A-EFE219FB5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471" y="2476500"/>
            <a:ext cx="338968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B01BB12-F758-4DC9-BAC5-61A829B7D406}"/>
              </a:ext>
            </a:extLst>
          </p:cNvPr>
          <p:cNvSpPr txBox="1"/>
          <p:nvPr/>
        </p:nvSpPr>
        <p:spPr>
          <a:xfrm>
            <a:off x="1227909" y="4624251"/>
            <a:ext cx="1882438" cy="369332"/>
          </a:xfrm>
          <a:prstGeom prst="rect">
            <a:avLst/>
          </a:prstGeom>
          <a:noFill/>
        </p:spPr>
        <p:txBody>
          <a:bodyPr wrap="none" rtlCol="0">
            <a:spAutoFit/>
          </a:bodyPr>
          <a:lstStyle/>
          <a:p>
            <a:r>
              <a:rPr lang="fr-FR" dirty="0"/>
              <a:t>Arbre de décision</a:t>
            </a:r>
          </a:p>
        </p:txBody>
      </p:sp>
      <p:sp>
        <p:nvSpPr>
          <p:cNvPr id="10" name="ZoneTexte 9">
            <a:extLst>
              <a:ext uri="{FF2B5EF4-FFF2-40B4-BE49-F238E27FC236}">
                <a16:creationId xmlns:a16="http://schemas.microsoft.com/office/drawing/2014/main" id="{BBE21644-777E-4B58-B264-37C5411B6DE4}"/>
              </a:ext>
            </a:extLst>
          </p:cNvPr>
          <p:cNvSpPr txBox="1"/>
          <p:nvPr/>
        </p:nvSpPr>
        <p:spPr>
          <a:xfrm>
            <a:off x="4617092" y="4624251"/>
            <a:ext cx="1996316" cy="369332"/>
          </a:xfrm>
          <a:prstGeom prst="rect">
            <a:avLst/>
          </a:prstGeom>
          <a:noFill/>
        </p:spPr>
        <p:txBody>
          <a:bodyPr wrap="none" rtlCol="0">
            <a:spAutoFit/>
          </a:bodyPr>
          <a:lstStyle/>
          <a:p>
            <a:r>
              <a:rPr lang="fr-FR" dirty="0"/>
              <a:t>Réseau de neurone</a:t>
            </a:r>
          </a:p>
        </p:txBody>
      </p:sp>
      <p:sp>
        <p:nvSpPr>
          <p:cNvPr id="8" name="ZoneTexte 7">
            <a:extLst>
              <a:ext uri="{FF2B5EF4-FFF2-40B4-BE49-F238E27FC236}">
                <a16:creationId xmlns:a16="http://schemas.microsoft.com/office/drawing/2014/main" id="{AE2509FA-7B90-441F-AFD6-2FEDC6F5BE87}"/>
              </a:ext>
            </a:extLst>
          </p:cNvPr>
          <p:cNvSpPr txBox="1"/>
          <p:nvPr/>
        </p:nvSpPr>
        <p:spPr>
          <a:xfrm>
            <a:off x="8355374" y="2136338"/>
            <a:ext cx="3158240" cy="2585323"/>
          </a:xfrm>
          <a:prstGeom prst="rect">
            <a:avLst/>
          </a:prstGeom>
          <a:noFill/>
        </p:spPr>
        <p:txBody>
          <a:bodyPr wrap="square" rtlCol="0">
            <a:spAutoFit/>
          </a:bodyPr>
          <a:lstStyle/>
          <a:p>
            <a:r>
              <a:rPr lang="fr-FR" dirty="0"/>
              <a:t>Il existe deux grande branche d’apprentissage. </a:t>
            </a:r>
          </a:p>
          <a:p>
            <a:r>
              <a:rPr lang="fr-FR" dirty="0"/>
              <a:t>Les </a:t>
            </a:r>
            <a:r>
              <a:rPr lang="fr-FR" b="1" dirty="0"/>
              <a:t>arbres de décision</a:t>
            </a:r>
            <a:r>
              <a:rPr lang="fr-FR" dirty="0"/>
              <a:t> et les réseau de neurones. Nous avons choisi de travailler avec les arbre de décision. Plus précisément avec un algorithme appelé </a:t>
            </a:r>
            <a:r>
              <a:rPr lang="fr-FR" b="1" dirty="0"/>
              <a:t>Forêt Aléatoire</a:t>
            </a:r>
            <a:r>
              <a:rPr lang="fr-FR" dirty="0"/>
              <a:t>.</a:t>
            </a:r>
          </a:p>
        </p:txBody>
      </p:sp>
    </p:spTree>
    <p:extLst>
      <p:ext uri="{BB962C8B-B14F-4D97-AF65-F5344CB8AC3E}">
        <p14:creationId xmlns:p14="http://schemas.microsoft.com/office/powerpoint/2010/main" val="361015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8" y="363985"/>
            <a:ext cx="10777364" cy="1200329"/>
          </a:xfrm>
          <a:prstGeom prst="rect">
            <a:avLst/>
          </a:prstGeom>
          <a:noFill/>
        </p:spPr>
        <p:txBody>
          <a:bodyPr wrap="square" rtlCol="0">
            <a:spAutoFit/>
          </a:bodyPr>
          <a:lstStyle/>
          <a:p>
            <a:r>
              <a:rPr lang="fr-FR" sz="3600" b="1" dirty="0"/>
              <a:t>Algorithme de forêt aléatoire, une question de nombre de données.</a:t>
            </a:r>
          </a:p>
        </p:txBody>
      </p:sp>
      <p:pic>
        <p:nvPicPr>
          <p:cNvPr id="3080" name="Picture 8" descr="Machine Learning Random Forest - Quantum Computing">
            <a:extLst>
              <a:ext uri="{FF2B5EF4-FFF2-40B4-BE49-F238E27FC236}">
                <a16:creationId xmlns:a16="http://schemas.microsoft.com/office/drawing/2014/main" id="{A8EBA17A-3EC7-49EC-AB12-43AC54945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2" y="1671716"/>
            <a:ext cx="12192000" cy="2613025"/>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BDE40528-8D6D-42D8-88BD-5C221E57B7E8}"/>
              </a:ext>
            </a:extLst>
          </p:cNvPr>
          <p:cNvSpPr txBox="1"/>
          <p:nvPr/>
        </p:nvSpPr>
        <p:spPr>
          <a:xfrm>
            <a:off x="3044107" y="4392143"/>
            <a:ext cx="6093822" cy="1754326"/>
          </a:xfrm>
          <a:prstGeom prst="rect">
            <a:avLst/>
          </a:prstGeom>
          <a:noFill/>
        </p:spPr>
        <p:txBody>
          <a:bodyPr wrap="square">
            <a:spAutoFit/>
          </a:bodyPr>
          <a:lstStyle/>
          <a:p>
            <a:r>
              <a:rPr lang="fr-FR" dirty="0"/>
              <a:t>Si nous utilisons un algorithme comme celui-ci et non un réseau de neurone, c’est par ce que les réseaux de neurones demande beaucoup plus de données. Celui-ci nous permet de pouvoir prédire aux mieux avec des </a:t>
            </a:r>
            <a:r>
              <a:rPr lang="fr-FR" b="1" dirty="0"/>
              <a:t>données moindres</a:t>
            </a:r>
            <a:r>
              <a:rPr lang="fr-FR" dirty="0"/>
              <a:t>. En effet, dans notre contexte, nous n’avons pas accès à énormément de données.</a:t>
            </a:r>
          </a:p>
        </p:txBody>
      </p:sp>
    </p:spTree>
    <p:extLst>
      <p:ext uri="{BB962C8B-B14F-4D97-AF65-F5344CB8AC3E}">
        <p14:creationId xmlns:p14="http://schemas.microsoft.com/office/powerpoint/2010/main" val="358847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76AB9F-3E33-43EA-94B3-FDACCFEF8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E4C8351C-C55D-45E1-AD34-7AFF7D695F7B}"/>
              </a:ext>
            </a:extLst>
          </p:cNvPr>
          <p:cNvSpPr txBox="1"/>
          <p:nvPr/>
        </p:nvSpPr>
        <p:spPr>
          <a:xfrm>
            <a:off x="887767" y="363985"/>
            <a:ext cx="6303264" cy="646331"/>
          </a:xfrm>
          <a:prstGeom prst="rect">
            <a:avLst/>
          </a:prstGeom>
          <a:noFill/>
        </p:spPr>
        <p:txBody>
          <a:bodyPr wrap="none" rtlCol="0">
            <a:spAutoFit/>
          </a:bodyPr>
          <a:lstStyle/>
          <a:p>
            <a:r>
              <a:rPr lang="fr-FR" sz="3600" b="1" dirty="0"/>
              <a:t>Exemple d’un arbre de décision.</a:t>
            </a:r>
          </a:p>
        </p:txBody>
      </p:sp>
      <p:grpSp>
        <p:nvGrpSpPr>
          <p:cNvPr id="6" name="Groupe 5">
            <a:extLst>
              <a:ext uri="{FF2B5EF4-FFF2-40B4-BE49-F238E27FC236}">
                <a16:creationId xmlns:a16="http://schemas.microsoft.com/office/drawing/2014/main" id="{975E4486-299E-412A-96E7-0BC55C608F16}"/>
              </a:ext>
            </a:extLst>
          </p:cNvPr>
          <p:cNvGrpSpPr/>
          <p:nvPr/>
        </p:nvGrpSpPr>
        <p:grpSpPr>
          <a:xfrm>
            <a:off x="309169" y="918965"/>
            <a:ext cx="5092987" cy="4884023"/>
            <a:chOff x="2907935" y="873975"/>
            <a:chExt cx="5092987" cy="4884023"/>
          </a:xfrm>
        </p:grpSpPr>
        <p:pic>
          <p:nvPicPr>
            <p:cNvPr id="7" name="Picture 2" descr="Random Forest Icons - Download Free Vector Icons | Noun Project">
              <a:extLst>
                <a:ext uri="{FF2B5EF4-FFF2-40B4-BE49-F238E27FC236}">
                  <a16:creationId xmlns:a16="http://schemas.microsoft.com/office/drawing/2014/main" id="{76E57DC4-4182-4A2F-AB47-32468BF46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935" y="873975"/>
              <a:ext cx="4884023" cy="488402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04CBBB4D-7FD5-4EC5-B2F2-201587DD66E6}"/>
                </a:ext>
              </a:extLst>
            </p:cNvPr>
            <p:cNvSpPr txBox="1"/>
            <p:nvPr/>
          </p:nvSpPr>
          <p:spPr>
            <a:xfrm>
              <a:off x="5055325" y="1100002"/>
              <a:ext cx="1295098" cy="369332"/>
            </a:xfrm>
            <a:prstGeom prst="rect">
              <a:avLst/>
            </a:prstGeom>
            <a:noFill/>
          </p:spPr>
          <p:txBody>
            <a:bodyPr wrap="none" rtlCol="0">
              <a:spAutoFit/>
            </a:bodyPr>
            <a:lstStyle/>
            <a:p>
              <a:r>
                <a:rPr lang="fr-FR" dirty="0"/>
                <a:t>Beau temps</a:t>
              </a:r>
            </a:p>
          </p:txBody>
        </p:sp>
        <p:sp>
          <p:nvSpPr>
            <p:cNvPr id="9" name="ZoneTexte 8">
              <a:extLst>
                <a:ext uri="{FF2B5EF4-FFF2-40B4-BE49-F238E27FC236}">
                  <a16:creationId xmlns:a16="http://schemas.microsoft.com/office/drawing/2014/main" id="{545432B1-E10B-43E5-AF57-6A6F074A01CA}"/>
                </a:ext>
              </a:extLst>
            </p:cNvPr>
            <p:cNvSpPr txBox="1"/>
            <p:nvPr/>
          </p:nvSpPr>
          <p:spPr>
            <a:xfrm>
              <a:off x="6156347" y="1794658"/>
              <a:ext cx="793093" cy="369332"/>
            </a:xfrm>
            <a:prstGeom prst="rect">
              <a:avLst/>
            </a:prstGeom>
            <a:noFill/>
          </p:spPr>
          <p:txBody>
            <a:bodyPr wrap="square" rtlCol="0">
              <a:spAutoFit/>
            </a:bodyPr>
            <a:lstStyle/>
            <a:p>
              <a:r>
                <a:rPr lang="fr-FR" dirty="0"/>
                <a:t>Non</a:t>
              </a:r>
            </a:p>
          </p:txBody>
        </p:sp>
        <p:sp>
          <p:nvSpPr>
            <p:cNvPr id="10" name="ZoneTexte 9">
              <a:extLst>
                <a:ext uri="{FF2B5EF4-FFF2-40B4-BE49-F238E27FC236}">
                  <a16:creationId xmlns:a16="http://schemas.microsoft.com/office/drawing/2014/main" id="{28B6DCD0-CC19-408A-9CE9-9CEC16BFB536}"/>
                </a:ext>
              </a:extLst>
            </p:cNvPr>
            <p:cNvSpPr txBox="1"/>
            <p:nvPr/>
          </p:nvSpPr>
          <p:spPr>
            <a:xfrm>
              <a:off x="4966694" y="1794658"/>
              <a:ext cx="511679" cy="369332"/>
            </a:xfrm>
            <a:prstGeom prst="rect">
              <a:avLst/>
            </a:prstGeom>
            <a:noFill/>
          </p:spPr>
          <p:txBody>
            <a:bodyPr wrap="none" rtlCol="0">
              <a:spAutoFit/>
            </a:bodyPr>
            <a:lstStyle/>
            <a:p>
              <a:r>
                <a:rPr lang="fr-FR" dirty="0"/>
                <a:t>Oui</a:t>
              </a:r>
            </a:p>
          </p:txBody>
        </p:sp>
        <p:sp>
          <p:nvSpPr>
            <p:cNvPr id="11" name="ZoneTexte 10">
              <a:extLst>
                <a:ext uri="{FF2B5EF4-FFF2-40B4-BE49-F238E27FC236}">
                  <a16:creationId xmlns:a16="http://schemas.microsoft.com/office/drawing/2014/main" id="{AA880F65-7A54-4733-92F4-69010D7A75BE}"/>
                </a:ext>
              </a:extLst>
            </p:cNvPr>
            <p:cNvSpPr txBox="1"/>
            <p:nvPr/>
          </p:nvSpPr>
          <p:spPr>
            <a:xfrm>
              <a:off x="2999997" y="2521439"/>
              <a:ext cx="1407501" cy="369332"/>
            </a:xfrm>
            <a:prstGeom prst="rect">
              <a:avLst/>
            </a:prstGeom>
            <a:noFill/>
          </p:spPr>
          <p:txBody>
            <a:bodyPr wrap="none" rtlCol="0">
              <a:spAutoFit/>
            </a:bodyPr>
            <a:lstStyle/>
            <a:p>
              <a:r>
                <a:rPr lang="fr-FR" dirty="0"/>
                <a:t>Confinement</a:t>
              </a:r>
            </a:p>
          </p:txBody>
        </p:sp>
        <p:sp>
          <p:nvSpPr>
            <p:cNvPr id="12" name="ZoneTexte 11">
              <a:extLst>
                <a:ext uri="{FF2B5EF4-FFF2-40B4-BE49-F238E27FC236}">
                  <a16:creationId xmlns:a16="http://schemas.microsoft.com/office/drawing/2014/main" id="{2D1ED84E-00ED-4DB5-9D44-3C65917BC7D9}"/>
                </a:ext>
              </a:extLst>
            </p:cNvPr>
            <p:cNvSpPr txBox="1"/>
            <p:nvPr/>
          </p:nvSpPr>
          <p:spPr>
            <a:xfrm>
              <a:off x="3703748" y="2971801"/>
              <a:ext cx="511679" cy="369332"/>
            </a:xfrm>
            <a:prstGeom prst="rect">
              <a:avLst/>
            </a:prstGeom>
            <a:noFill/>
          </p:spPr>
          <p:txBody>
            <a:bodyPr wrap="none" rtlCol="0">
              <a:spAutoFit/>
            </a:bodyPr>
            <a:lstStyle/>
            <a:p>
              <a:r>
                <a:rPr lang="fr-FR" dirty="0"/>
                <a:t>Oui</a:t>
              </a:r>
            </a:p>
          </p:txBody>
        </p:sp>
        <p:sp>
          <p:nvSpPr>
            <p:cNvPr id="13" name="ZoneTexte 12">
              <a:extLst>
                <a:ext uri="{FF2B5EF4-FFF2-40B4-BE49-F238E27FC236}">
                  <a16:creationId xmlns:a16="http://schemas.microsoft.com/office/drawing/2014/main" id="{A2905B2D-6803-4895-83FA-9B79BD92BEFC}"/>
                </a:ext>
              </a:extLst>
            </p:cNvPr>
            <p:cNvSpPr txBox="1"/>
            <p:nvPr/>
          </p:nvSpPr>
          <p:spPr>
            <a:xfrm>
              <a:off x="5414173" y="2958773"/>
              <a:ext cx="577402" cy="369332"/>
            </a:xfrm>
            <a:prstGeom prst="rect">
              <a:avLst/>
            </a:prstGeom>
            <a:noFill/>
          </p:spPr>
          <p:txBody>
            <a:bodyPr wrap="none" rtlCol="0">
              <a:spAutoFit/>
            </a:bodyPr>
            <a:lstStyle/>
            <a:p>
              <a:r>
                <a:rPr lang="fr-FR" dirty="0"/>
                <a:t>Non</a:t>
              </a:r>
            </a:p>
          </p:txBody>
        </p:sp>
        <p:sp>
          <p:nvSpPr>
            <p:cNvPr id="14" name="ZoneTexte 13">
              <a:extLst>
                <a:ext uri="{FF2B5EF4-FFF2-40B4-BE49-F238E27FC236}">
                  <a16:creationId xmlns:a16="http://schemas.microsoft.com/office/drawing/2014/main" id="{344A506C-A832-440A-B32C-DB6E269EE94D}"/>
                </a:ext>
              </a:extLst>
            </p:cNvPr>
            <p:cNvSpPr txBox="1"/>
            <p:nvPr/>
          </p:nvSpPr>
          <p:spPr>
            <a:xfrm>
              <a:off x="6240504" y="3591662"/>
              <a:ext cx="1760418" cy="369332"/>
            </a:xfrm>
            <a:prstGeom prst="rect">
              <a:avLst/>
            </a:prstGeom>
            <a:noFill/>
          </p:spPr>
          <p:txBody>
            <a:bodyPr wrap="none" rtlCol="0">
              <a:spAutoFit/>
            </a:bodyPr>
            <a:lstStyle/>
            <a:p>
              <a:r>
                <a:rPr lang="fr-FR" dirty="0"/>
                <a:t>Amis disponibles</a:t>
              </a:r>
            </a:p>
          </p:txBody>
        </p:sp>
        <p:sp>
          <p:nvSpPr>
            <p:cNvPr id="15" name="ZoneTexte 14">
              <a:extLst>
                <a:ext uri="{FF2B5EF4-FFF2-40B4-BE49-F238E27FC236}">
                  <a16:creationId xmlns:a16="http://schemas.microsoft.com/office/drawing/2014/main" id="{B85D4523-5823-4758-83C0-46D9DECD7B2B}"/>
                </a:ext>
              </a:extLst>
            </p:cNvPr>
            <p:cNvSpPr txBox="1"/>
            <p:nvPr/>
          </p:nvSpPr>
          <p:spPr>
            <a:xfrm>
              <a:off x="3433718" y="4213673"/>
              <a:ext cx="878767" cy="369332"/>
            </a:xfrm>
            <a:prstGeom prst="rect">
              <a:avLst/>
            </a:prstGeom>
            <a:noFill/>
          </p:spPr>
          <p:txBody>
            <a:bodyPr wrap="none" rtlCol="0">
              <a:spAutoFit/>
            </a:bodyPr>
            <a:lstStyle/>
            <a:p>
              <a:r>
                <a:rPr lang="fr-FR" dirty="0"/>
                <a:t>Maison</a:t>
              </a:r>
            </a:p>
          </p:txBody>
        </p:sp>
        <p:sp>
          <p:nvSpPr>
            <p:cNvPr id="16" name="ZoneTexte 15">
              <a:extLst>
                <a:ext uri="{FF2B5EF4-FFF2-40B4-BE49-F238E27FC236}">
                  <a16:creationId xmlns:a16="http://schemas.microsoft.com/office/drawing/2014/main" id="{F29B10DE-9A37-487F-88C5-2C6CA1408031}"/>
                </a:ext>
              </a:extLst>
            </p:cNvPr>
            <p:cNvSpPr txBox="1"/>
            <p:nvPr/>
          </p:nvSpPr>
          <p:spPr>
            <a:xfrm>
              <a:off x="6510056" y="5343074"/>
              <a:ext cx="878767" cy="369332"/>
            </a:xfrm>
            <a:prstGeom prst="rect">
              <a:avLst/>
            </a:prstGeom>
            <a:noFill/>
          </p:spPr>
          <p:txBody>
            <a:bodyPr wrap="none" rtlCol="0">
              <a:spAutoFit/>
            </a:bodyPr>
            <a:lstStyle/>
            <a:p>
              <a:r>
                <a:rPr lang="fr-FR" dirty="0"/>
                <a:t>Maison</a:t>
              </a:r>
            </a:p>
          </p:txBody>
        </p:sp>
        <p:sp>
          <p:nvSpPr>
            <p:cNvPr id="17" name="ZoneTexte 16">
              <a:extLst>
                <a:ext uri="{FF2B5EF4-FFF2-40B4-BE49-F238E27FC236}">
                  <a16:creationId xmlns:a16="http://schemas.microsoft.com/office/drawing/2014/main" id="{2F0130E1-AF57-41B5-8137-1D1EC8B15A2A}"/>
                </a:ext>
              </a:extLst>
            </p:cNvPr>
            <p:cNvSpPr txBox="1"/>
            <p:nvPr/>
          </p:nvSpPr>
          <p:spPr>
            <a:xfrm>
              <a:off x="4546520" y="5343074"/>
              <a:ext cx="583493" cy="369332"/>
            </a:xfrm>
            <a:prstGeom prst="rect">
              <a:avLst/>
            </a:prstGeom>
            <a:noFill/>
          </p:spPr>
          <p:txBody>
            <a:bodyPr wrap="none" rtlCol="0">
              <a:spAutoFit/>
            </a:bodyPr>
            <a:lstStyle/>
            <a:p>
              <a:r>
                <a:rPr lang="fr-FR" dirty="0"/>
                <a:t>Parc</a:t>
              </a:r>
            </a:p>
          </p:txBody>
        </p:sp>
        <p:sp>
          <p:nvSpPr>
            <p:cNvPr id="18" name="ZoneTexte 17">
              <a:extLst>
                <a:ext uri="{FF2B5EF4-FFF2-40B4-BE49-F238E27FC236}">
                  <a16:creationId xmlns:a16="http://schemas.microsoft.com/office/drawing/2014/main" id="{12304B5A-586A-4204-BB5E-4E2D1668D684}"/>
                </a:ext>
              </a:extLst>
            </p:cNvPr>
            <p:cNvSpPr txBox="1"/>
            <p:nvPr/>
          </p:nvSpPr>
          <p:spPr>
            <a:xfrm>
              <a:off x="6510056" y="3156467"/>
              <a:ext cx="878767" cy="369332"/>
            </a:xfrm>
            <a:prstGeom prst="rect">
              <a:avLst/>
            </a:prstGeom>
            <a:noFill/>
          </p:spPr>
          <p:txBody>
            <a:bodyPr wrap="none" rtlCol="0">
              <a:spAutoFit/>
            </a:bodyPr>
            <a:lstStyle/>
            <a:p>
              <a:r>
                <a:rPr lang="fr-FR" dirty="0"/>
                <a:t>Maison</a:t>
              </a:r>
            </a:p>
          </p:txBody>
        </p:sp>
      </p:grpSp>
      <p:sp>
        <p:nvSpPr>
          <p:cNvPr id="19" name="ZoneTexte 18">
            <a:extLst>
              <a:ext uri="{FF2B5EF4-FFF2-40B4-BE49-F238E27FC236}">
                <a16:creationId xmlns:a16="http://schemas.microsoft.com/office/drawing/2014/main" id="{8291FB6E-FCDB-476B-9312-BD11F3686436}"/>
              </a:ext>
            </a:extLst>
          </p:cNvPr>
          <p:cNvSpPr txBox="1"/>
          <p:nvPr/>
        </p:nvSpPr>
        <p:spPr>
          <a:xfrm>
            <a:off x="2239501" y="4043964"/>
            <a:ext cx="511679" cy="369332"/>
          </a:xfrm>
          <a:prstGeom prst="rect">
            <a:avLst/>
          </a:prstGeom>
          <a:noFill/>
        </p:spPr>
        <p:txBody>
          <a:bodyPr wrap="none" rtlCol="0">
            <a:spAutoFit/>
          </a:bodyPr>
          <a:lstStyle/>
          <a:p>
            <a:r>
              <a:rPr lang="fr-FR" dirty="0"/>
              <a:t>Oui</a:t>
            </a:r>
          </a:p>
        </p:txBody>
      </p:sp>
      <p:sp>
        <p:nvSpPr>
          <p:cNvPr id="20" name="ZoneTexte 19">
            <a:extLst>
              <a:ext uri="{FF2B5EF4-FFF2-40B4-BE49-F238E27FC236}">
                <a16:creationId xmlns:a16="http://schemas.microsoft.com/office/drawing/2014/main" id="{6467D532-9497-41D3-9887-6BB2266858F1}"/>
              </a:ext>
            </a:extLst>
          </p:cNvPr>
          <p:cNvSpPr txBox="1"/>
          <p:nvPr/>
        </p:nvSpPr>
        <p:spPr>
          <a:xfrm>
            <a:off x="3920717" y="4086974"/>
            <a:ext cx="577402" cy="369332"/>
          </a:xfrm>
          <a:prstGeom prst="rect">
            <a:avLst/>
          </a:prstGeom>
          <a:noFill/>
        </p:spPr>
        <p:txBody>
          <a:bodyPr wrap="none" rtlCol="0">
            <a:spAutoFit/>
          </a:bodyPr>
          <a:lstStyle/>
          <a:p>
            <a:r>
              <a:rPr lang="fr-FR" dirty="0"/>
              <a:t>Non</a:t>
            </a:r>
          </a:p>
        </p:txBody>
      </p:sp>
      <p:sp>
        <p:nvSpPr>
          <p:cNvPr id="21" name="ZoneTexte 20">
            <a:extLst>
              <a:ext uri="{FF2B5EF4-FFF2-40B4-BE49-F238E27FC236}">
                <a16:creationId xmlns:a16="http://schemas.microsoft.com/office/drawing/2014/main" id="{405EEE1D-94A5-442E-A03B-6C7402E07A26}"/>
              </a:ext>
            </a:extLst>
          </p:cNvPr>
          <p:cNvSpPr txBox="1"/>
          <p:nvPr/>
        </p:nvSpPr>
        <p:spPr>
          <a:xfrm>
            <a:off x="6518365" y="1906319"/>
            <a:ext cx="4568653" cy="3416320"/>
          </a:xfrm>
          <a:prstGeom prst="rect">
            <a:avLst/>
          </a:prstGeom>
          <a:noFill/>
        </p:spPr>
        <p:txBody>
          <a:bodyPr wrap="square" rtlCol="0">
            <a:spAutoFit/>
          </a:bodyPr>
          <a:lstStyle/>
          <a:p>
            <a:r>
              <a:rPr lang="fr-FR" dirty="0"/>
              <a:t>Un arbre de décision nous permet, comme son nom l’indique, de </a:t>
            </a:r>
            <a:r>
              <a:rPr lang="fr-FR" b="1" dirty="0"/>
              <a:t>prendre une décision</a:t>
            </a:r>
            <a:r>
              <a:rPr lang="fr-FR" dirty="0"/>
              <a:t>.</a:t>
            </a:r>
          </a:p>
          <a:p>
            <a:r>
              <a:rPr lang="fr-FR" dirty="0"/>
              <a:t>Prenons cet exemple. Nous voulons savoir si nous allons diner au parc ou à la maison.</a:t>
            </a:r>
          </a:p>
          <a:p>
            <a:endParaRPr lang="fr-FR" dirty="0"/>
          </a:p>
          <a:p>
            <a:r>
              <a:rPr lang="fr-FR" dirty="0"/>
              <a:t>Plusieurs </a:t>
            </a:r>
            <a:r>
              <a:rPr lang="fr-FR" b="1" dirty="0"/>
              <a:t>critères</a:t>
            </a:r>
            <a:r>
              <a:rPr lang="fr-FR" dirty="0"/>
              <a:t> rentrent en compte. </a:t>
            </a:r>
          </a:p>
          <a:p>
            <a:r>
              <a:rPr lang="fr-FR" dirty="0"/>
              <a:t>Fait il beau ? </a:t>
            </a:r>
          </a:p>
          <a:p>
            <a:r>
              <a:rPr lang="fr-FR" dirty="0"/>
              <a:t>Sommes nous en confinement ? </a:t>
            </a:r>
          </a:p>
          <a:p>
            <a:r>
              <a:rPr lang="fr-FR" dirty="0"/>
              <a:t>Mes amis sont ils disponibles ?</a:t>
            </a:r>
          </a:p>
          <a:p>
            <a:endParaRPr lang="fr-FR" dirty="0"/>
          </a:p>
          <a:p>
            <a:r>
              <a:rPr lang="fr-FR" dirty="0"/>
              <a:t>Ainsi, nous pouvons finalement prendre une décision.</a:t>
            </a:r>
          </a:p>
        </p:txBody>
      </p:sp>
    </p:spTree>
    <p:extLst>
      <p:ext uri="{BB962C8B-B14F-4D97-AF65-F5344CB8AC3E}">
        <p14:creationId xmlns:p14="http://schemas.microsoft.com/office/powerpoint/2010/main" val="273999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6364499" cy="646331"/>
          </a:xfrm>
          <a:prstGeom prst="rect">
            <a:avLst/>
          </a:prstGeom>
          <a:noFill/>
        </p:spPr>
        <p:txBody>
          <a:bodyPr wrap="none" rtlCol="0">
            <a:spAutoFit/>
          </a:bodyPr>
          <a:lstStyle/>
          <a:p>
            <a:r>
              <a:rPr lang="fr-FR" sz="3600" b="1" dirty="0"/>
              <a:t>Réduire les erreurs de prévision.</a:t>
            </a:r>
          </a:p>
        </p:txBody>
      </p:sp>
      <p:pic>
        <p:nvPicPr>
          <p:cNvPr id="3080" name="Picture 8" descr="Machine Learning Random Forest - Quantum Computing">
            <a:extLst>
              <a:ext uri="{FF2B5EF4-FFF2-40B4-BE49-F238E27FC236}">
                <a16:creationId xmlns:a16="http://schemas.microsoft.com/office/drawing/2014/main" id="{A8EBA17A-3EC7-49EC-AB12-43AC54945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705" y="1622780"/>
            <a:ext cx="8427563" cy="180622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andom Forest Icons - Download Free Vector Icons | Noun Project">
            <a:extLst>
              <a:ext uri="{FF2B5EF4-FFF2-40B4-BE49-F238E27FC236}">
                <a16:creationId xmlns:a16="http://schemas.microsoft.com/office/drawing/2014/main" id="{972BCD59-097A-44DB-8057-DF6EA1F105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5245" y="34290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Flèche : droite 4">
            <a:extLst>
              <a:ext uri="{FF2B5EF4-FFF2-40B4-BE49-F238E27FC236}">
                <a16:creationId xmlns:a16="http://schemas.microsoft.com/office/drawing/2014/main" id="{6759E9CF-2E0D-4967-89A1-11A60F60F522}"/>
              </a:ext>
            </a:extLst>
          </p:cNvPr>
          <p:cNvSpPr/>
          <p:nvPr/>
        </p:nvSpPr>
        <p:spPr>
          <a:xfrm rot="1436878">
            <a:off x="5835192" y="3016577"/>
            <a:ext cx="1734532" cy="12537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51F0A36-A465-44F9-8E04-3DE391D7D7E5}"/>
              </a:ext>
            </a:extLst>
          </p:cNvPr>
          <p:cNvSpPr txBox="1"/>
          <p:nvPr/>
        </p:nvSpPr>
        <p:spPr>
          <a:xfrm>
            <a:off x="648992" y="4657793"/>
            <a:ext cx="6603274" cy="1477328"/>
          </a:xfrm>
          <a:prstGeom prst="rect">
            <a:avLst/>
          </a:prstGeom>
          <a:noFill/>
        </p:spPr>
        <p:txBody>
          <a:bodyPr wrap="square">
            <a:spAutoFit/>
          </a:bodyPr>
          <a:lstStyle/>
          <a:p>
            <a:r>
              <a:rPr lang="fr-FR" dirty="0"/>
              <a:t>Le principe de la forêt aléatoire est de </a:t>
            </a:r>
            <a:r>
              <a:rPr lang="fr-FR" b="0" i="0" dirty="0">
                <a:solidFill>
                  <a:srgbClr val="5E5853"/>
                </a:solidFill>
                <a:effectLst/>
                <a:latin typeface="Lora"/>
              </a:rPr>
              <a:t>faire la </a:t>
            </a:r>
            <a:r>
              <a:rPr lang="fr-FR" b="1" i="0" dirty="0">
                <a:solidFill>
                  <a:srgbClr val="5E5853"/>
                </a:solidFill>
                <a:effectLst/>
                <a:latin typeface="Lora"/>
              </a:rPr>
              <a:t>moyenne</a:t>
            </a:r>
            <a:r>
              <a:rPr lang="fr-FR" b="0" i="0" dirty="0">
                <a:solidFill>
                  <a:srgbClr val="5E5853"/>
                </a:solidFill>
                <a:effectLst/>
                <a:latin typeface="Lora"/>
              </a:rPr>
              <a:t> des prévisions de plusieurs modèles (de plusieurs arbres) indépendants pour réduire la variance et donc l’erreur de prévision.</a:t>
            </a:r>
          </a:p>
          <a:p>
            <a:endParaRPr lang="fr-FR" b="0" i="0" dirty="0">
              <a:solidFill>
                <a:srgbClr val="5E5853"/>
              </a:solidFill>
              <a:effectLst/>
              <a:latin typeface="Lora"/>
            </a:endParaRPr>
          </a:p>
          <a:p>
            <a:endParaRPr lang="fr-FR" dirty="0"/>
          </a:p>
        </p:txBody>
      </p:sp>
      <p:sp>
        <p:nvSpPr>
          <p:cNvPr id="3" name="ZoneTexte 2">
            <a:extLst>
              <a:ext uri="{FF2B5EF4-FFF2-40B4-BE49-F238E27FC236}">
                <a16:creationId xmlns:a16="http://schemas.microsoft.com/office/drawing/2014/main" id="{0B1A94F3-02E5-45AC-A0D9-6B1AA8EFA417}"/>
              </a:ext>
            </a:extLst>
          </p:cNvPr>
          <p:cNvSpPr txBox="1"/>
          <p:nvPr/>
        </p:nvSpPr>
        <p:spPr>
          <a:xfrm>
            <a:off x="8025245" y="5409179"/>
            <a:ext cx="2291205" cy="369332"/>
          </a:xfrm>
          <a:prstGeom prst="rect">
            <a:avLst/>
          </a:prstGeom>
          <a:noFill/>
        </p:spPr>
        <p:txBody>
          <a:bodyPr wrap="none" rtlCol="0">
            <a:spAutoFit/>
          </a:bodyPr>
          <a:lstStyle/>
          <a:p>
            <a:r>
              <a:rPr lang="fr-FR" dirty="0"/>
              <a:t>Arbre de décision final</a:t>
            </a:r>
          </a:p>
        </p:txBody>
      </p:sp>
      <p:sp>
        <p:nvSpPr>
          <p:cNvPr id="4" name="ZoneTexte 3">
            <a:extLst>
              <a:ext uri="{FF2B5EF4-FFF2-40B4-BE49-F238E27FC236}">
                <a16:creationId xmlns:a16="http://schemas.microsoft.com/office/drawing/2014/main" id="{0266A03D-45AA-4294-A94E-FABBF5317956}"/>
              </a:ext>
            </a:extLst>
          </p:cNvPr>
          <p:cNvSpPr txBox="1"/>
          <p:nvPr/>
        </p:nvSpPr>
        <p:spPr>
          <a:xfrm>
            <a:off x="2623215" y="3244334"/>
            <a:ext cx="1559722" cy="369332"/>
          </a:xfrm>
          <a:prstGeom prst="rect">
            <a:avLst/>
          </a:prstGeom>
          <a:noFill/>
        </p:spPr>
        <p:txBody>
          <a:bodyPr wrap="none" rtlCol="0">
            <a:spAutoFit/>
          </a:bodyPr>
          <a:lstStyle/>
          <a:p>
            <a:r>
              <a:rPr lang="fr-FR" dirty="0"/>
              <a:t>Forêt aléatoire</a:t>
            </a:r>
          </a:p>
        </p:txBody>
      </p:sp>
    </p:spTree>
    <p:extLst>
      <p:ext uri="{BB962C8B-B14F-4D97-AF65-F5344CB8AC3E}">
        <p14:creationId xmlns:p14="http://schemas.microsoft.com/office/powerpoint/2010/main" val="386929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BAC2B7C-6789-49B7-A98E-8BAEE110C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00"/>
            <a:ext cx="12192000"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2578932D-0BCD-4443-A11F-575AEB4C9027}"/>
              </a:ext>
            </a:extLst>
          </p:cNvPr>
          <p:cNvSpPr txBox="1"/>
          <p:nvPr/>
        </p:nvSpPr>
        <p:spPr>
          <a:xfrm>
            <a:off x="887767" y="363985"/>
            <a:ext cx="9916304" cy="646331"/>
          </a:xfrm>
          <a:prstGeom prst="rect">
            <a:avLst/>
          </a:prstGeom>
          <a:noFill/>
        </p:spPr>
        <p:txBody>
          <a:bodyPr wrap="none" rtlCol="0">
            <a:spAutoFit/>
          </a:bodyPr>
          <a:lstStyle/>
          <a:p>
            <a:r>
              <a:rPr lang="fr-FR" sz="3600" b="1" dirty="0"/>
              <a:t>Mais comment construire un arbre dans notre cas?</a:t>
            </a:r>
          </a:p>
        </p:txBody>
      </p:sp>
      <p:grpSp>
        <p:nvGrpSpPr>
          <p:cNvPr id="25" name="Groupe 24">
            <a:extLst>
              <a:ext uri="{FF2B5EF4-FFF2-40B4-BE49-F238E27FC236}">
                <a16:creationId xmlns:a16="http://schemas.microsoft.com/office/drawing/2014/main" id="{A776368D-91B2-47DD-B62D-E856EF40EBE6}"/>
              </a:ext>
            </a:extLst>
          </p:cNvPr>
          <p:cNvGrpSpPr/>
          <p:nvPr/>
        </p:nvGrpSpPr>
        <p:grpSpPr>
          <a:xfrm>
            <a:off x="258641" y="935179"/>
            <a:ext cx="4884023" cy="4884023"/>
            <a:chOff x="2857407" y="890189"/>
            <a:chExt cx="4884023" cy="4884023"/>
          </a:xfrm>
        </p:grpSpPr>
        <p:pic>
          <p:nvPicPr>
            <p:cNvPr id="3" name="Picture 2" descr="Random Forest Icons - Download Free Vector Icons | Noun Project">
              <a:extLst>
                <a:ext uri="{FF2B5EF4-FFF2-40B4-BE49-F238E27FC236}">
                  <a16:creationId xmlns:a16="http://schemas.microsoft.com/office/drawing/2014/main" id="{763C8D10-7AD8-47BA-A6FA-9BBEF7A79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407" y="890189"/>
              <a:ext cx="4884023" cy="488402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30ADB1B-E3AF-4E84-808A-3C2606B2E1BB}"/>
                </a:ext>
              </a:extLst>
            </p:cNvPr>
            <p:cNvSpPr txBox="1"/>
            <p:nvPr/>
          </p:nvSpPr>
          <p:spPr>
            <a:xfrm>
              <a:off x="5055325" y="1100002"/>
              <a:ext cx="2028184" cy="369332"/>
            </a:xfrm>
            <a:prstGeom prst="rect">
              <a:avLst/>
            </a:prstGeom>
            <a:noFill/>
          </p:spPr>
          <p:txBody>
            <a:bodyPr wrap="none" rtlCol="0">
              <a:spAutoFit/>
            </a:bodyPr>
            <a:lstStyle/>
            <a:p>
              <a:r>
                <a:rPr lang="fr-FR" dirty="0"/>
                <a:t>Annonce cohérente</a:t>
              </a:r>
            </a:p>
          </p:txBody>
        </p:sp>
        <p:sp>
          <p:nvSpPr>
            <p:cNvPr id="6" name="ZoneTexte 5">
              <a:extLst>
                <a:ext uri="{FF2B5EF4-FFF2-40B4-BE49-F238E27FC236}">
                  <a16:creationId xmlns:a16="http://schemas.microsoft.com/office/drawing/2014/main" id="{52B5C090-16BE-4A77-BA5E-4834BC72E298}"/>
                </a:ext>
              </a:extLst>
            </p:cNvPr>
            <p:cNvSpPr txBox="1"/>
            <p:nvPr/>
          </p:nvSpPr>
          <p:spPr>
            <a:xfrm>
              <a:off x="6156347" y="1794658"/>
              <a:ext cx="793093" cy="369332"/>
            </a:xfrm>
            <a:prstGeom prst="rect">
              <a:avLst/>
            </a:prstGeom>
            <a:noFill/>
          </p:spPr>
          <p:txBody>
            <a:bodyPr wrap="square" rtlCol="0">
              <a:spAutoFit/>
            </a:bodyPr>
            <a:lstStyle/>
            <a:p>
              <a:r>
                <a:rPr lang="fr-FR" dirty="0"/>
                <a:t>Non</a:t>
              </a:r>
            </a:p>
          </p:txBody>
        </p:sp>
        <p:sp>
          <p:nvSpPr>
            <p:cNvPr id="8" name="ZoneTexte 7">
              <a:extLst>
                <a:ext uri="{FF2B5EF4-FFF2-40B4-BE49-F238E27FC236}">
                  <a16:creationId xmlns:a16="http://schemas.microsoft.com/office/drawing/2014/main" id="{AAE2572D-5A1E-4145-AEB0-BA89C0F8E4D1}"/>
                </a:ext>
              </a:extLst>
            </p:cNvPr>
            <p:cNvSpPr txBox="1"/>
            <p:nvPr/>
          </p:nvSpPr>
          <p:spPr>
            <a:xfrm>
              <a:off x="4966694" y="1794658"/>
              <a:ext cx="511679" cy="369332"/>
            </a:xfrm>
            <a:prstGeom prst="rect">
              <a:avLst/>
            </a:prstGeom>
            <a:noFill/>
          </p:spPr>
          <p:txBody>
            <a:bodyPr wrap="none" rtlCol="0">
              <a:spAutoFit/>
            </a:bodyPr>
            <a:lstStyle/>
            <a:p>
              <a:r>
                <a:rPr lang="fr-FR" dirty="0"/>
                <a:t>Oui</a:t>
              </a:r>
            </a:p>
          </p:txBody>
        </p:sp>
        <p:sp>
          <p:nvSpPr>
            <p:cNvPr id="9" name="ZoneTexte 8">
              <a:extLst>
                <a:ext uri="{FF2B5EF4-FFF2-40B4-BE49-F238E27FC236}">
                  <a16:creationId xmlns:a16="http://schemas.microsoft.com/office/drawing/2014/main" id="{F08CD361-DA10-4CAD-8CC3-EE0034FCD784}"/>
                </a:ext>
              </a:extLst>
            </p:cNvPr>
            <p:cNvSpPr txBox="1"/>
            <p:nvPr/>
          </p:nvSpPr>
          <p:spPr>
            <a:xfrm>
              <a:off x="3381247" y="2110134"/>
              <a:ext cx="1168653" cy="738664"/>
            </a:xfrm>
            <a:prstGeom prst="rect">
              <a:avLst/>
            </a:prstGeom>
            <a:noFill/>
          </p:spPr>
          <p:txBody>
            <a:bodyPr wrap="none" rtlCol="0">
              <a:spAutoFit/>
            </a:bodyPr>
            <a:lstStyle/>
            <a:p>
              <a:r>
                <a:rPr lang="fr-FR" sz="1400" dirty="0"/>
                <a:t>Occurrence</a:t>
              </a:r>
            </a:p>
            <a:p>
              <a:r>
                <a:rPr lang="fr-FR" sz="1400" dirty="0"/>
                <a:t>De l’annonce </a:t>
              </a:r>
            </a:p>
            <a:p>
              <a:r>
                <a:rPr lang="fr-FR" sz="1400" dirty="0"/>
                <a:t>Sur le net</a:t>
              </a:r>
            </a:p>
          </p:txBody>
        </p:sp>
        <p:sp>
          <p:nvSpPr>
            <p:cNvPr id="11" name="ZoneTexte 10">
              <a:extLst>
                <a:ext uri="{FF2B5EF4-FFF2-40B4-BE49-F238E27FC236}">
                  <a16:creationId xmlns:a16="http://schemas.microsoft.com/office/drawing/2014/main" id="{6485F749-B72D-4ACB-9464-7772ABE04AC1}"/>
                </a:ext>
              </a:extLst>
            </p:cNvPr>
            <p:cNvSpPr txBox="1"/>
            <p:nvPr/>
          </p:nvSpPr>
          <p:spPr>
            <a:xfrm>
              <a:off x="3481571" y="2920739"/>
              <a:ext cx="768159" cy="369332"/>
            </a:xfrm>
            <a:prstGeom prst="rect">
              <a:avLst/>
            </a:prstGeom>
            <a:noFill/>
          </p:spPr>
          <p:txBody>
            <a:bodyPr wrap="none" rtlCol="0">
              <a:spAutoFit/>
            </a:bodyPr>
            <a:lstStyle/>
            <a:p>
              <a:r>
                <a:rPr lang="fr-FR" dirty="0"/>
                <a:t>&gt;1000</a:t>
              </a:r>
            </a:p>
          </p:txBody>
        </p:sp>
        <p:sp>
          <p:nvSpPr>
            <p:cNvPr id="13" name="ZoneTexte 12">
              <a:extLst>
                <a:ext uri="{FF2B5EF4-FFF2-40B4-BE49-F238E27FC236}">
                  <a16:creationId xmlns:a16="http://schemas.microsoft.com/office/drawing/2014/main" id="{14C64B85-1C49-4A69-BFF6-D7F5F233E6AB}"/>
                </a:ext>
              </a:extLst>
            </p:cNvPr>
            <p:cNvSpPr txBox="1"/>
            <p:nvPr/>
          </p:nvSpPr>
          <p:spPr>
            <a:xfrm>
              <a:off x="5347369" y="2962868"/>
              <a:ext cx="768159" cy="369332"/>
            </a:xfrm>
            <a:prstGeom prst="rect">
              <a:avLst/>
            </a:prstGeom>
            <a:noFill/>
          </p:spPr>
          <p:txBody>
            <a:bodyPr wrap="none" rtlCol="0">
              <a:spAutoFit/>
            </a:bodyPr>
            <a:lstStyle/>
            <a:p>
              <a:r>
                <a:rPr lang="fr-FR" dirty="0"/>
                <a:t>&lt;1000</a:t>
              </a:r>
            </a:p>
          </p:txBody>
        </p:sp>
        <p:sp>
          <p:nvSpPr>
            <p:cNvPr id="15" name="ZoneTexte 14">
              <a:extLst>
                <a:ext uri="{FF2B5EF4-FFF2-40B4-BE49-F238E27FC236}">
                  <a16:creationId xmlns:a16="http://schemas.microsoft.com/office/drawing/2014/main" id="{63C2CF25-0A78-46C0-BB84-D8E2833B582C}"/>
                </a:ext>
              </a:extLst>
            </p:cNvPr>
            <p:cNvSpPr txBox="1"/>
            <p:nvPr/>
          </p:nvSpPr>
          <p:spPr>
            <a:xfrm>
              <a:off x="6240504" y="3591662"/>
              <a:ext cx="343364" cy="369332"/>
            </a:xfrm>
            <a:prstGeom prst="rect">
              <a:avLst/>
            </a:prstGeom>
            <a:noFill/>
          </p:spPr>
          <p:txBody>
            <a:bodyPr wrap="none" rtlCol="0">
              <a:spAutoFit/>
            </a:bodyPr>
            <a:lstStyle/>
            <a:p>
              <a:r>
                <a:rPr lang="fr-FR" dirty="0"/>
                <a:t>…</a:t>
              </a:r>
            </a:p>
          </p:txBody>
        </p:sp>
        <p:sp>
          <p:nvSpPr>
            <p:cNvPr id="17" name="ZoneTexte 16">
              <a:extLst>
                <a:ext uri="{FF2B5EF4-FFF2-40B4-BE49-F238E27FC236}">
                  <a16:creationId xmlns:a16="http://schemas.microsoft.com/office/drawing/2014/main" id="{E0AE0280-A567-4466-AE2C-B35BFAABFB62}"/>
                </a:ext>
              </a:extLst>
            </p:cNvPr>
            <p:cNvSpPr txBox="1"/>
            <p:nvPr/>
          </p:nvSpPr>
          <p:spPr>
            <a:xfrm>
              <a:off x="3481571" y="4213348"/>
              <a:ext cx="583814" cy="369332"/>
            </a:xfrm>
            <a:prstGeom prst="rect">
              <a:avLst/>
            </a:prstGeom>
            <a:noFill/>
          </p:spPr>
          <p:txBody>
            <a:bodyPr wrap="none" rtlCol="0">
              <a:spAutoFit/>
            </a:bodyPr>
            <a:lstStyle/>
            <a:p>
              <a:r>
                <a:rPr lang="fr-FR" dirty="0"/>
                <a:t>80%</a:t>
              </a:r>
            </a:p>
          </p:txBody>
        </p:sp>
        <p:sp>
          <p:nvSpPr>
            <p:cNvPr id="19" name="ZoneTexte 18">
              <a:extLst>
                <a:ext uri="{FF2B5EF4-FFF2-40B4-BE49-F238E27FC236}">
                  <a16:creationId xmlns:a16="http://schemas.microsoft.com/office/drawing/2014/main" id="{FC250889-0B24-4FD1-A0E8-B0935B354168}"/>
                </a:ext>
              </a:extLst>
            </p:cNvPr>
            <p:cNvSpPr txBox="1"/>
            <p:nvPr/>
          </p:nvSpPr>
          <p:spPr>
            <a:xfrm>
              <a:off x="4529244" y="5245485"/>
              <a:ext cx="583814" cy="369332"/>
            </a:xfrm>
            <a:prstGeom prst="rect">
              <a:avLst/>
            </a:prstGeom>
            <a:noFill/>
          </p:spPr>
          <p:txBody>
            <a:bodyPr wrap="none" rtlCol="0">
              <a:spAutoFit/>
            </a:bodyPr>
            <a:lstStyle/>
            <a:p>
              <a:r>
                <a:rPr lang="fr-FR" dirty="0"/>
                <a:t>15%</a:t>
              </a:r>
            </a:p>
          </p:txBody>
        </p:sp>
        <p:sp>
          <p:nvSpPr>
            <p:cNvPr id="21" name="ZoneTexte 20">
              <a:extLst>
                <a:ext uri="{FF2B5EF4-FFF2-40B4-BE49-F238E27FC236}">
                  <a16:creationId xmlns:a16="http://schemas.microsoft.com/office/drawing/2014/main" id="{E14D34CF-5EFB-4CF8-AEEB-1480C1974CBE}"/>
                </a:ext>
              </a:extLst>
            </p:cNvPr>
            <p:cNvSpPr txBox="1"/>
            <p:nvPr/>
          </p:nvSpPr>
          <p:spPr>
            <a:xfrm>
              <a:off x="6668026" y="5245485"/>
              <a:ext cx="583814" cy="369332"/>
            </a:xfrm>
            <a:prstGeom prst="rect">
              <a:avLst/>
            </a:prstGeom>
            <a:noFill/>
          </p:spPr>
          <p:txBody>
            <a:bodyPr wrap="none" rtlCol="0">
              <a:spAutoFit/>
            </a:bodyPr>
            <a:lstStyle/>
            <a:p>
              <a:r>
                <a:rPr lang="fr-FR" dirty="0"/>
                <a:t>50%</a:t>
              </a:r>
            </a:p>
          </p:txBody>
        </p:sp>
        <p:sp>
          <p:nvSpPr>
            <p:cNvPr id="23" name="ZoneTexte 22">
              <a:extLst>
                <a:ext uri="{FF2B5EF4-FFF2-40B4-BE49-F238E27FC236}">
                  <a16:creationId xmlns:a16="http://schemas.microsoft.com/office/drawing/2014/main" id="{F345F458-4DC0-4D3A-83CA-384BDF4A352A}"/>
                </a:ext>
              </a:extLst>
            </p:cNvPr>
            <p:cNvSpPr txBox="1"/>
            <p:nvPr/>
          </p:nvSpPr>
          <p:spPr>
            <a:xfrm>
              <a:off x="6668026" y="3156467"/>
              <a:ext cx="583814" cy="369332"/>
            </a:xfrm>
            <a:prstGeom prst="rect">
              <a:avLst/>
            </a:prstGeom>
            <a:noFill/>
          </p:spPr>
          <p:txBody>
            <a:bodyPr wrap="none" rtlCol="0">
              <a:spAutoFit/>
            </a:bodyPr>
            <a:lstStyle/>
            <a:p>
              <a:r>
                <a:rPr lang="fr-FR" dirty="0"/>
                <a:t>15%</a:t>
              </a:r>
            </a:p>
          </p:txBody>
        </p:sp>
      </p:grpSp>
      <p:sp>
        <p:nvSpPr>
          <p:cNvPr id="32" name="ZoneTexte 31">
            <a:extLst>
              <a:ext uri="{FF2B5EF4-FFF2-40B4-BE49-F238E27FC236}">
                <a16:creationId xmlns:a16="http://schemas.microsoft.com/office/drawing/2014/main" id="{E17A7828-91E4-4CF5-8401-B378C3BE0456}"/>
              </a:ext>
            </a:extLst>
          </p:cNvPr>
          <p:cNvSpPr txBox="1"/>
          <p:nvPr/>
        </p:nvSpPr>
        <p:spPr>
          <a:xfrm>
            <a:off x="5632255" y="1425359"/>
            <a:ext cx="6093822" cy="3416320"/>
          </a:xfrm>
          <a:prstGeom prst="rect">
            <a:avLst/>
          </a:prstGeom>
          <a:noFill/>
        </p:spPr>
        <p:txBody>
          <a:bodyPr wrap="square">
            <a:spAutoFit/>
          </a:bodyPr>
          <a:lstStyle/>
          <a:p>
            <a:r>
              <a:rPr lang="fr-FR" b="0" i="0" dirty="0">
                <a:solidFill>
                  <a:srgbClr val="5E5853"/>
                </a:solidFill>
                <a:effectLst/>
                <a:latin typeface="Lora"/>
              </a:rPr>
              <a:t>Les forêts aléatoires ajoutent de l’aléa au niveau des variables. Pour chaque arbre de la forêt, on sélectionne un échantillon de critère de décision (dans notre cas l’occurrence de l’annonce sur le net, la cohérence de l’annonce…) et à chaque étape, la construction des possibilités d’une décision se fait sur un sous-ensemble de critère tirées </a:t>
            </a:r>
            <a:r>
              <a:rPr lang="fr-FR" b="1" i="0" dirty="0">
                <a:solidFill>
                  <a:srgbClr val="5E5853"/>
                </a:solidFill>
                <a:effectLst/>
                <a:latin typeface="Lora"/>
              </a:rPr>
              <a:t>aléatoirement</a:t>
            </a:r>
            <a:r>
              <a:rPr lang="fr-FR" dirty="0">
                <a:solidFill>
                  <a:srgbClr val="5E5853"/>
                </a:solidFill>
                <a:latin typeface="Lora"/>
              </a:rPr>
              <a:t>.</a:t>
            </a:r>
            <a:r>
              <a:rPr lang="fr-FR" b="0" i="0" dirty="0">
                <a:solidFill>
                  <a:srgbClr val="5E5853"/>
                </a:solidFill>
                <a:effectLst/>
                <a:latin typeface="Lora"/>
              </a:rPr>
              <a:t> </a:t>
            </a:r>
          </a:p>
          <a:p>
            <a:r>
              <a:rPr lang="fr-FR" b="0" i="0" dirty="0">
                <a:solidFill>
                  <a:srgbClr val="5E5853"/>
                </a:solidFill>
                <a:effectLst/>
                <a:latin typeface="Lora"/>
              </a:rPr>
              <a:t>Chaque arbre  n’est pas systématiquement composé de tout nos paramètres d’entré.</a:t>
            </a:r>
          </a:p>
          <a:p>
            <a:endParaRPr lang="fr-FR" b="0" i="0" dirty="0">
              <a:solidFill>
                <a:srgbClr val="5E5853"/>
              </a:solidFill>
              <a:effectLst/>
              <a:latin typeface="Lora"/>
            </a:endParaRPr>
          </a:p>
          <a:p>
            <a:r>
              <a:rPr lang="fr-FR" b="0" i="0" dirty="0">
                <a:solidFill>
                  <a:srgbClr val="5E5853"/>
                </a:solidFill>
                <a:effectLst/>
                <a:latin typeface="Lora"/>
              </a:rPr>
              <a:t>On se retrouve donc avec plusieurs arbres et donc des chemin de prédictions différents. Dans notre cas, le </a:t>
            </a:r>
            <a:r>
              <a:rPr lang="fr-FR" b="1" i="0" dirty="0">
                <a:solidFill>
                  <a:srgbClr val="5E5853"/>
                </a:solidFill>
                <a:effectLst/>
                <a:latin typeface="Lora"/>
              </a:rPr>
              <a:t>pourcentage de fiabilité de l’annonce</a:t>
            </a:r>
            <a:r>
              <a:rPr lang="fr-FR" b="0" i="0" dirty="0">
                <a:solidFill>
                  <a:srgbClr val="5E5853"/>
                </a:solidFill>
                <a:effectLst/>
                <a:latin typeface="Lora"/>
              </a:rPr>
              <a:t>.</a:t>
            </a:r>
          </a:p>
        </p:txBody>
      </p:sp>
      <p:sp>
        <p:nvSpPr>
          <p:cNvPr id="30" name="ZoneTexte 29">
            <a:extLst>
              <a:ext uri="{FF2B5EF4-FFF2-40B4-BE49-F238E27FC236}">
                <a16:creationId xmlns:a16="http://schemas.microsoft.com/office/drawing/2014/main" id="{93E058F8-B9D7-4ECA-850D-BEE9A35AB363}"/>
              </a:ext>
            </a:extLst>
          </p:cNvPr>
          <p:cNvSpPr txBox="1"/>
          <p:nvPr/>
        </p:nvSpPr>
        <p:spPr>
          <a:xfrm>
            <a:off x="82800" y="5688514"/>
            <a:ext cx="8803885" cy="307777"/>
          </a:xfrm>
          <a:prstGeom prst="rect">
            <a:avLst/>
          </a:prstGeom>
          <a:noFill/>
        </p:spPr>
        <p:txBody>
          <a:bodyPr wrap="none" rtlCol="0">
            <a:spAutoFit/>
          </a:bodyPr>
          <a:lstStyle/>
          <a:p>
            <a:r>
              <a:rPr lang="fr-FR" sz="1400" dirty="0"/>
              <a:t>Exemple de construction d’un seul arbre avec pour résultat le pourcentage de fiabilité en fonction de critères de choix.</a:t>
            </a:r>
          </a:p>
        </p:txBody>
      </p:sp>
    </p:spTree>
    <p:extLst>
      <p:ext uri="{BB962C8B-B14F-4D97-AF65-F5344CB8AC3E}">
        <p14:creationId xmlns:p14="http://schemas.microsoft.com/office/powerpoint/2010/main" val="7503462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1045</Words>
  <Application>Microsoft Office PowerPoint</Application>
  <PresentationFormat>Grand écran</PresentationFormat>
  <Paragraphs>117</Paragraphs>
  <Slides>11</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Lora</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Godard Sarah</dc:creator>
  <cp:lastModifiedBy>Godard Sarah</cp:lastModifiedBy>
  <cp:revision>16</cp:revision>
  <dcterms:created xsi:type="dcterms:W3CDTF">2020-11-13T12:46:10Z</dcterms:created>
  <dcterms:modified xsi:type="dcterms:W3CDTF">2020-11-26T14:55:15Z</dcterms:modified>
</cp:coreProperties>
</file>