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f808d11b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f808d11b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bd158e3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bd158e3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In the US, fast food restaurants are generally thought of as "cheap food" and are often associated with low-income areas in people's minds. We chose to use a machine learning linear regression analysis to investigate if there is a significant correlation between median income and density of fast food restaurants by zip code.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bd158e32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bd158e32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We chose a subset of eight states (CA, CO, FL, IL, NY, TN, TX, and VA) to run our analysis on in order to keep the scope of the project manageable, given the project's time constraints.</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According to the US Census Bureau, USPS Zip codes are not physically- or politically-defined features but a collection of mail delivery routes. In other words, the only thing that distinguishes one zip code from another is the post office that services that area. Despite this, zip codes often represent a kind of proxy for socio-economic status.</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f674c71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f674c71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50">
                <a:solidFill>
                  <a:schemeClr val="dk1"/>
                </a:solidFill>
              </a:rPr>
              <a:t>Find data sources and agree on a topic and hypotheses - easy</a:t>
            </a:r>
            <a:endParaRPr sz="1550">
              <a:solidFill>
                <a:schemeClr val="dk1"/>
              </a:solidFill>
            </a:endParaRPr>
          </a:p>
          <a:p>
            <a:pPr indent="0" lvl="0" marL="0" rtl="0" algn="l">
              <a:spcBef>
                <a:spcPts val="0"/>
              </a:spcBef>
              <a:spcAft>
                <a:spcPts val="0"/>
              </a:spcAft>
              <a:buClr>
                <a:schemeClr val="dk1"/>
              </a:buClr>
              <a:buSzPts val="1100"/>
              <a:buFont typeface="Arial"/>
              <a:buNone/>
            </a:pPr>
            <a:r>
              <a:rPr lang="en" sz="1550">
                <a:solidFill>
                  <a:schemeClr val="dk1"/>
                </a:solidFill>
              </a:rPr>
              <a:t>Extract data: easy for HHI, difficult for Yelp API (not user-friendly)</a:t>
            </a:r>
            <a:endParaRPr sz="1550">
              <a:solidFill>
                <a:schemeClr val="dk1"/>
              </a:solidFill>
            </a:endParaRPr>
          </a:p>
          <a:p>
            <a:pPr indent="0" lvl="0" marL="0" rtl="0" algn="l">
              <a:spcBef>
                <a:spcPts val="0"/>
              </a:spcBef>
              <a:spcAft>
                <a:spcPts val="0"/>
              </a:spcAft>
              <a:buClr>
                <a:schemeClr val="dk1"/>
              </a:buClr>
              <a:buSzPts val="1100"/>
              <a:buFont typeface="Arial"/>
              <a:buNone/>
            </a:pPr>
            <a:r>
              <a:rPr lang="en" sz="1550">
                <a:solidFill>
                  <a:schemeClr val="dk1"/>
                </a:solidFill>
              </a:rPr>
              <a:t>Transform data: seemed easy but ended up having to go back and make additional changes multiple times</a:t>
            </a:r>
            <a:endParaRPr sz="1550">
              <a:solidFill>
                <a:schemeClr val="dk1"/>
              </a:solidFill>
            </a:endParaRPr>
          </a:p>
          <a:p>
            <a:pPr indent="0" lvl="0" marL="0" rtl="0" algn="l">
              <a:spcBef>
                <a:spcPts val="0"/>
              </a:spcBef>
              <a:spcAft>
                <a:spcPts val="0"/>
              </a:spcAft>
              <a:buClr>
                <a:schemeClr val="dk1"/>
              </a:buClr>
              <a:buSzPts val="1100"/>
              <a:buFont typeface="Arial"/>
              <a:buNone/>
            </a:pPr>
            <a:r>
              <a:rPr lang="en" sz="1550">
                <a:solidFill>
                  <a:schemeClr val="dk1"/>
                </a:solidFill>
              </a:rPr>
              <a:t>Load: Easiest of the three parts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f674c719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f674c719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f808d11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f808d11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rPr>
              <a:t>Joined the Yelp and HH Income tables together and dropped the address, latitude, longitude, and standard deviation columns because they were no longer needed.</a:t>
            </a:r>
            <a:endParaRPr sz="1050">
              <a:solidFill>
                <a:schemeClr val="dk1"/>
              </a:solidFill>
            </a:endParaRPr>
          </a:p>
          <a:p>
            <a:pPr indent="0" lvl="0" marL="0" rtl="0" algn="l">
              <a:lnSpc>
                <a:spcPct val="135714"/>
              </a:lnSpc>
              <a:spcBef>
                <a:spcPts val="0"/>
              </a:spcBef>
              <a:spcAft>
                <a:spcPts val="0"/>
              </a:spcAft>
              <a:buNone/>
            </a:pPr>
            <a:r>
              <a:t/>
            </a:r>
            <a:endParaRPr sz="1050">
              <a:solidFill>
                <a:schemeClr val="dk1"/>
              </a:solidFill>
            </a:endParaRPr>
          </a:p>
          <a:p>
            <a:pPr indent="0" lvl="0" marL="0" rtl="0" algn="l">
              <a:lnSpc>
                <a:spcPct val="135714"/>
              </a:lnSpc>
              <a:spcBef>
                <a:spcPts val="0"/>
              </a:spcBef>
              <a:spcAft>
                <a:spcPts val="0"/>
              </a:spcAft>
              <a:buNone/>
            </a:pPr>
            <a:r>
              <a:t/>
            </a:r>
            <a:endParaRPr sz="1050">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rPr>
              <a:t>In deciding which of the two zip code columns to drop, discovered that the the HH Income file included 1,164 rows with null values for zip code. Since we dropped all null values during initial cleaning of that dataset, we assume that this must indicate that some restaurants were located in zip code areas that did not appear in the HH Income dataset. We changed our join from FULL to INNER to remove these null values, which further reduced our dataset to 12,084.</a:t>
            </a:r>
            <a:endParaRPr sz="105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bd158e32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bd158e32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Audience participation time: Can anyone guess what the most common type of food returned from the Yelp API scrape? 				Hotdogs!</a:t>
            </a:r>
            <a:endParaRPr/>
          </a:p>
          <a:p>
            <a:pPr indent="0" lvl="0" marL="0" rtl="0" algn="l">
              <a:spcBef>
                <a:spcPts val="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bd158e3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bd158e3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the other two graphs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The initial analysis showed a weak but positive correlation between our independent variable - density of fast food restaurants - and our dependent variable - median income. As this went against our hypothesis of a negative correlation between the two, we decided to run the numbers are few more times with further adjustments to the data to see if those changes made any difference. </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Removing the potential outliers of extremely high median incomes clustered at the $300k line </a:t>
            </a:r>
            <a:r>
              <a:rPr lang="en" sz="1300">
                <a:solidFill>
                  <a:srgbClr val="595959"/>
                </a:solidFill>
                <a:highlight>
                  <a:schemeClr val="accent4"/>
                </a:highlight>
                <a:latin typeface="Lato"/>
                <a:ea typeface="Lato"/>
                <a:cs typeface="Lato"/>
                <a:sym typeface="Lato"/>
              </a:rPr>
              <a:t>resulted in……</a:t>
            </a:r>
            <a:endParaRPr sz="1300">
              <a:solidFill>
                <a:srgbClr val="595959"/>
              </a:solidFill>
              <a:highlight>
                <a:schemeClr val="accent4"/>
              </a:highlight>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highlight>
                  <a:schemeClr val="accent4"/>
                </a:highlight>
                <a:latin typeface="Lato"/>
                <a:ea typeface="Lato"/>
                <a:cs typeface="Lato"/>
                <a:sym typeface="Lato"/>
              </a:rPr>
              <a:t>Parsing out the five most popular food types and running MLR resulted in…… </a:t>
            </a:r>
            <a:endParaRPr sz="1300">
              <a:solidFill>
                <a:srgbClr val="595959"/>
              </a:solidFill>
              <a:highlight>
                <a:schemeClr val="accent4"/>
              </a:highlight>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bd158e32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bd158e32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Fast Food Restaurant Density to Median Household Income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en" sz="1280"/>
              <a:t>Group 5</a:t>
            </a:r>
            <a:endParaRPr b="1" sz="1280"/>
          </a:p>
          <a:p>
            <a:pPr indent="0" lvl="0" marL="0" rtl="0" algn="l">
              <a:lnSpc>
                <a:spcPct val="80000"/>
              </a:lnSpc>
              <a:spcBef>
                <a:spcPts val="0"/>
              </a:spcBef>
              <a:spcAft>
                <a:spcPts val="0"/>
              </a:spcAft>
              <a:buSzPts val="605"/>
              <a:buNone/>
            </a:pPr>
            <a:r>
              <a:rPr lang="en" sz="1280"/>
              <a:t>Michael Battaglia, Sarah Gearardo, Deep Ghosh, </a:t>
            </a:r>
            <a:endParaRPr sz="1280"/>
          </a:p>
          <a:p>
            <a:pPr indent="0" lvl="0" marL="0" rtl="0" algn="l">
              <a:lnSpc>
                <a:spcPct val="80000"/>
              </a:lnSpc>
              <a:spcBef>
                <a:spcPts val="0"/>
              </a:spcBef>
              <a:spcAft>
                <a:spcPts val="0"/>
              </a:spcAft>
              <a:buSzPts val="605"/>
              <a:buNone/>
            </a:pPr>
            <a:r>
              <a:rPr lang="en" sz="1280"/>
              <a:t>Julie Magro, Melissa Nondorf</a:t>
            </a:r>
            <a:endParaRPr sz="12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2"/>
          <p:cNvPicPr preferRelativeResize="0"/>
          <p:nvPr/>
        </p:nvPicPr>
        <p:blipFill>
          <a:blip r:embed="rId3">
            <a:alphaModFix/>
          </a:blip>
          <a:stretch>
            <a:fillRect/>
          </a:stretch>
        </p:blipFill>
        <p:spPr>
          <a:xfrm>
            <a:off x="4395875" y="1669202"/>
            <a:ext cx="4575151" cy="3300475"/>
          </a:xfrm>
          <a:prstGeom prst="rect">
            <a:avLst/>
          </a:prstGeom>
          <a:noFill/>
          <a:ln>
            <a:noFill/>
          </a:ln>
        </p:spPr>
      </p:pic>
      <p:pic>
        <p:nvPicPr>
          <p:cNvPr id="155" name="Google Shape;155;p22"/>
          <p:cNvPicPr preferRelativeResize="0"/>
          <p:nvPr/>
        </p:nvPicPr>
        <p:blipFill>
          <a:blip r:embed="rId4">
            <a:alphaModFix/>
          </a:blip>
          <a:stretch>
            <a:fillRect/>
          </a:stretch>
        </p:blipFill>
        <p:spPr>
          <a:xfrm>
            <a:off x="6976288" y="3170825"/>
            <a:ext cx="2055212" cy="192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Hypothesis</a:t>
            </a:r>
            <a:endParaRPr/>
          </a:p>
        </p:txBody>
      </p:sp>
      <p:sp>
        <p:nvSpPr>
          <p:cNvPr id="93" name="Google Shape;93;p14"/>
          <p:cNvSpPr txBox="1"/>
          <p:nvPr>
            <p:ph idx="1" type="body"/>
          </p:nvPr>
        </p:nvSpPr>
        <p:spPr>
          <a:xfrm>
            <a:off x="729450" y="1853850"/>
            <a:ext cx="6213900" cy="29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t>
            </a:r>
            <a:r>
              <a:rPr baseline="-25000" lang="en"/>
              <a:t>0</a:t>
            </a:r>
            <a:r>
              <a:rPr lang="en"/>
              <a:t>: There is no relation between the density of fast food </a:t>
            </a:r>
            <a:r>
              <a:rPr lang="en"/>
              <a:t>restaurants</a:t>
            </a:r>
            <a:r>
              <a:rPr lang="en"/>
              <a:t> and median household income</a:t>
            </a:r>
            <a:endParaRPr/>
          </a:p>
          <a:p>
            <a:pPr indent="0" lvl="0" marL="0" rtl="0" algn="l">
              <a:spcBef>
                <a:spcPts val="1200"/>
              </a:spcBef>
              <a:spcAft>
                <a:spcPts val="1200"/>
              </a:spcAft>
              <a:buNone/>
            </a:pPr>
            <a:r>
              <a:rPr lang="en"/>
              <a:t>H</a:t>
            </a:r>
            <a:r>
              <a:rPr baseline="-25000" lang="en"/>
              <a:t>a</a:t>
            </a:r>
            <a:r>
              <a:rPr lang="en"/>
              <a:t>: There is a negative correlation between  </a:t>
            </a:r>
            <a:r>
              <a:rPr lang="en"/>
              <a:t>the density of fast food restaurants and median household income </a:t>
            </a:r>
            <a:endParaRPr/>
          </a:p>
        </p:txBody>
      </p:sp>
      <p:pic>
        <p:nvPicPr>
          <p:cNvPr id="94" name="Google Shape;94;p14"/>
          <p:cNvPicPr preferRelativeResize="0"/>
          <p:nvPr/>
        </p:nvPicPr>
        <p:blipFill>
          <a:blip r:embed="rId3">
            <a:alphaModFix/>
          </a:blip>
          <a:stretch>
            <a:fillRect/>
          </a:stretch>
        </p:blipFill>
        <p:spPr>
          <a:xfrm>
            <a:off x="7080825" y="2795875"/>
            <a:ext cx="1978828" cy="2261100"/>
          </a:xfrm>
          <a:prstGeom prst="rect">
            <a:avLst/>
          </a:prstGeom>
          <a:noFill/>
          <a:ln>
            <a:noFill/>
          </a:ln>
        </p:spPr>
      </p:pic>
      <p:pic>
        <p:nvPicPr>
          <p:cNvPr id="95" name="Google Shape;95;p14"/>
          <p:cNvPicPr preferRelativeResize="0"/>
          <p:nvPr/>
        </p:nvPicPr>
        <p:blipFill>
          <a:blip r:embed="rId4">
            <a:alphaModFix/>
          </a:blip>
          <a:stretch>
            <a:fillRect/>
          </a:stretch>
        </p:blipFill>
        <p:spPr>
          <a:xfrm>
            <a:off x="7045500" y="52325"/>
            <a:ext cx="2049474" cy="2677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01" name="Google Shape;101;p15"/>
          <p:cNvSpPr txBox="1"/>
          <p:nvPr>
            <p:ph idx="1" type="body"/>
          </p:nvPr>
        </p:nvSpPr>
        <p:spPr>
          <a:xfrm>
            <a:off x="729450" y="1853850"/>
            <a:ext cx="6796800" cy="31464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rPr lang="en"/>
              <a:t>Census Data on US Household Income Statistics for 2011-2015 </a:t>
            </a:r>
            <a:endParaRPr/>
          </a:p>
          <a:p>
            <a:pPr indent="0" lvl="0" marL="457200" rtl="0" algn="l">
              <a:spcBef>
                <a:spcPts val="1200"/>
              </a:spcBef>
              <a:spcAft>
                <a:spcPts val="0"/>
              </a:spcAft>
              <a:buNone/>
            </a:pPr>
            <a:r>
              <a:rPr lang="en"/>
              <a:t>Restaurant locations scraped from Yelp</a:t>
            </a:r>
            <a:br>
              <a:rPr lang="en"/>
            </a:br>
            <a:endParaRPr/>
          </a:p>
          <a:p>
            <a:pPr indent="0" lvl="0" marL="457200" rtl="0" algn="l">
              <a:spcBef>
                <a:spcPts val="1200"/>
              </a:spcBef>
              <a:spcAft>
                <a:spcPts val="1200"/>
              </a:spcAft>
              <a:buNone/>
            </a:pPr>
            <a:r>
              <a:t/>
            </a:r>
            <a:endParaRPr/>
          </a:p>
        </p:txBody>
      </p:sp>
      <p:pic>
        <p:nvPicPr>
          <p:cNvPr id="102" name="Google Shape;102;p15"/>
          <p:cNvPicPr preferRelativeResize="0"/>
          <p:nvPr/>
        </p:nvPicPr>
        <p:blipFill>
          <a:blip r:embed="rId3">
            <a:alphaModFix/>
          </a:blip>
          <a:stretch>
            <a:fillRect/>
          </a:stretch>
        </p:blipFill>
        <p:spPr>
          <a:xfrm>
            <a:off x="3371551" y="518101"/>
            <a:ext cx="3548300" cy="1199700"/>
          </a:xfrm>
          <a:prstGeom prst="rect">
            <a:avLst/>
          </a:prstGeom>
          <a:noFill/>
          <a:ln>
            <a:noFill/>
          </a:ln>
        </p:spPr>
      </p:pic>
      <p:pic>
        <p:nvPicPr>
          <p:cNvPr id="103" name="Google Shape;103;p15"/>
          <p:cNvPicPr preferRelativeResize="0"/>
          <p:nvPr/>
        </p:nvPicPr>
        <p:blipFill>
          <a:blip r:embed="rId4">
            <a:alphaModFix/>
          </a:blip>
          <a:stretch>
            <a:fillRect/>
          </a:stretch>
        </p:blipFill>
        <p:spPr>
          <a:xfrm>
            <a:off x="1638050" y="3146963"/>
            <a:ext cx="1582900" cy="1582900"/>
          </a:xfrm>
          <a:prstGeom prst="rect">
            <a:avLst/>
          </a:prstGeom>
          <a:noFill/>
          <a:ln>
            <a:noFill/>
          </a:ln>
        </p:spPr>
      </p:pic>
      <p:pic>
        <p:nvPicPr>
          <p:cNvPr id="104" name="Google Shape;104;p15"/>
          <p:cNvPicPr preferRelativeResize="0"/>
          <p:nvPr/>
        </p:nvPicPr>
        <p:blipFill>
          <a:blip r:embed="rId5">
            <a:alphaModFix/>
          </a:blip>
          <a:stretch>
            <a:fillRect/>
          </a:stretch>
        </p:blipFill>
        <p:spPr>
          <a:xfrm>
            <a:off x="4785779" y="2256700"/>
            <a:ext cx="4358225" cy="284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8" name="Shape 108"/>
        <p:cNvGrpSpPr/>
        <p:nvPr/>
      </p:nvGrpSpPr>
      <p:grpSpPr>
        <a:xfrm>
          <a:off x="0" y="0"/>
          <a:ext cx="0" cy="0"/>
          <a:chOff x="0" y="0"/>
          <a:chExt cx="0" cy="0"/>
        </a:xfrm>
      </p:grpSpPr>
      <p:sp>
        <p:nvSpPr>
          <p:cNvPr id="109" name="Google Shape;109;p16"/>
          <p:cNvSpPr txBox="1"/>
          <p:nvPr>
            <p:ph type="title"/>
          </p:nvPr>
        </p:nvSpPr>
        <p:spPr>
          <a:xfrm>
            <a:off x="5841625" y="1591300"/>
            <a:ext cx="2977200" cy="57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Much like Edison’s quote, our project felt like 1% analysis and 99% ETL.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550"/>
          </a:p>
          <a:p>
            <a:pPr indent="0" lvl="0" marL="0" rtl="0" algn="l">
              <a:spcBef>
                <a:spcPts val="0"/>
              </a:spcBef>
              <a:spcAft>
                <a:spcPts val="0"/>
              </a:spcAft>
              <a:buNone/>
            </a:pPr>
            <a:r>
              <a:t/>
            </a:r>
            <a:endParaRPr sz="1550"/>
          </a:p>
          <a:p>
            <a:pPr indent="0" lvl="0" marL="0" rtl="0" algn="l">
              <a:spcBef>
                <a:spcPts val="0"/>
              </a:spcBef>
              <a:spcAft>
                <a:spcPts val="0"/>
              </a:spcAft>
              <a:buNone/>
            </a:pPr>
            <a:r>
              <a:t/>
            </a:r>
            <a:endParaRPr sz="1550"/>
          </a:p>
          <a:p>
            <a:pPr indent="0" lvl="0" marL="0" rtl="0" algn="l">
              <a:spcBef>
                <a:spcPts val="0"/>
              </a:spcBef>
              <a:spcAft>
                <a:spcPts val="0"/>
              </a:spcAft>
              <a:buNone/>
            </a:pPr>
            <a:r>
              <a:t/>
            </a:r>
            <a:endParaRPr sz="1550"/>
          </a:p>
        </p:txBody>
      </p:sp>
      <p:pic>
        <p:nvPicPr>
          <p:cNvPr id="110" name="Google Shape;110;p16"/>
          <p:cNvPicPr preferRelativeResize="0"/>
          <p:nvPr/>
        </p:nvPicPr>
        <p:blipFill>
          <a:blip r:embed="rId3">
            <a:alphaModFix/>
          </a:blip>
          <a:stretch>
            <a:fillRect/>
          </a:stretch>
        </p:blipFill>
        <p:spPr>
          <a:xfrm>
            <a:off x="0" y="0"/>
            <a:ext cx="51435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nvSpPr>
        <p:spPr>
          <a:xfrm>
            <a:off x="-125" y="25665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Household Income Data</a:t>
            </a:r>
            <a:endParaRPr/>
          </a:p>
        </p:txBody>
      </p:sp>
      <p:sp>
        <p:nvSpPr>
          <p:cNvPr id="116" name="Google Shape;116;p17"/>
          <p:cNvSpPr txBox="1"/>
          <p:nvPr/>
        </p:nvSpPr>
        <p:spPr>
          <a:xfrm>
            <a:off x="-32525" y="27342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Yelp API Results</a:t>
            </a:r>
            <a:endParaRPr/>
          </a:p>
        </p:txBody>
      </p:sp>
      <p:sp>
        <p:nvSpPr>
          <p:cNvPr id="117" name="Google Shape;117;p17"/>
          <p:cNvSpPr txBox="1"/>
          <p:nvPr/>
        </p:nvSpPr>
        <p:spPr>
          <a:xfrm>
            <a:off x="2975425" y="750150"/>
            <a:ext cx="3192900" cy="1369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t>Began with: 32,526 rows and 19 columns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Dropped unwanted columns, duplicate zips, null values, removed DC and PR, formatted zip codes to have leading zeros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Left with: 14,664 rows and 6 columns</a:t>
            </a:r>
            <a:endParaRPr sz="1100"/>
          </a:p>
        </p:txBody>
      </p:sp>
      <p:sp>
        <p:nvSpPr>
          <p:cNvPr id="118" name="Google Shape;118;p17"/>
          <p:cNvSpPr txBox="1"/>
          <p:nvPr/>
        </p:nvSpPr>
        <p:spPr>
          <a:xfrm>
            <a:off x="2930425" y="3301800"/>
            <a:ext cx="3282900" cy="12006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t>Started off with: 27,606 results in individual state files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“Globbed” the 8 csv files together: 27,458 results*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Dropped duplicates: 13,248 results</a:t>
            </a:r>
            <a:endParaRPr sz="1100"/>
          </a:p>
        </p:txBody>
      </p:sp>
      <p:sp>
        <p:nvSpPr>
          <p:cNvPr id="119" name="Google Shape;119;p17"/>
          <p:cNvSpPr/>
          <p:nvPr/>
        </p:nvSpPr>
        <p:spPr>
          <a:xfrm>
            <a:off x="4438375" y="2226973"/>
            <a:ext cx="202200" cy="40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4438375" y="4669798"/>
            <a:ext cx="202200" cy="40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7"/>
          <p:cNvPicPr preferRelativeResize="0"/>
          <p:nvPr/>
        </p:nvPicPr>
        <p:blipFill>
          <a:blip r:embed="rId3">
            <a:alphaModFix/>
          </a:blip>
          <a:stretch>
            <a:fillRect/>
          </a:stretch>
        </p:blipFill>
        <p:spPr>
          <a:xfrm>
            <a:off x="143725" y="1817174"/>
            <a:ext cx="2579475" cy="1447550"/>
          </a:xfrm>
          <a:prstGeom prst="rect">
            <a:avLst/>
          </a:prstGeom>
          <a:noFill/>
          <a:ln>
            <a:noFill/>
          </a:ln>
        </p:spPr>
      </p:pic>
      <p:pic>
        <p:nvPicPr>
          <p:cNvPr id="122" name="Google Shape;122;p17"/>
          <p:cNvPicPr preferRelativeResize="0"/>
          <p:nvPr/>
        </p:nvPicPr>
        <p:blipFill>
          <a:blip r:embed="rId4">
            <a:alphaModFix/>
          </a:blip>
          <a:stretch>
            <a:fillRect/>
          </a:stretch>
        </p:blipFill>
        <p:spPr>
          <a:xfrm>
            <a:off x="6901375" y="1753200"/>
            <a:ext cx="1796475" cy="1675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nvSpPr>
        <p:spPr>
          <a:xfrm>
            <a:off x="3324500" y="90350"/>
            <a:ext cx="304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Ready to analyze, right? </a:t>
            </a:r>
            <a:r>
              <a:rPr lang="en">
                <a:solidFill>
                  <a:srgbClr val="FF0000"/>
                </a:solidFill>
              </a:rPr>
              <a:t>WRONG</a:t>
            </a:r>
            <a:endParaRPr>
              <a:solidFill>
                <a:srgbClr val="FF0000"/>
              </a:solidFill>
            </a:endParaRPr>
          </a:p>
        </p:txBody>
      </p:sp>
      <p:pic>
        <p:nvPicPr>
          <p:cNvPr id="128" name="Google Shape;128;p18"/>
          <p:cNvPicPr preferRelativeResize="0"/>
          <p:nvPr/>
        </p:nvPicPr>
        <p:blipFill>
          <a:blip r:embed="rId3">
            <a:alphaModFix/>
          </a:blip>
          <a:stretch>
            <a:fillRect/>
          </a:stretch>
        </p:blipFill>
        <p:spPr>
          <a:xfrm>
            <a:off x="0" y="687600"/>
            <a:ext cx="9144000" cy="4455912"/>
          </a:xfrm>
          <a:prstGeom prst="rect">
            <a:avLst/>
          </a:prstGeom>
          <a:noFill/>
          <a:ln>
            <a:noFill/>
          </a:ln>
        </p:spPr>
      </p:pic>
      <p:pic>
        <p:nvPicPr>
          <p:cNvPr id="129" name="Google Shape;129;p18"/>
          <p:cNvPicPr preferRelativeResize="0"/>
          <p:nvPr/>
        </p:nvPicPr>
        <p:blipFill>
          <a:blip r:embed="rId4">
            <a:alphaModFix/>
          </a:blip>
          <a:stretch>
            <a:fillRect/>
          </a:stretch>
        </p:blipFill>
        <p:spPr>
          <a:xfrm>
            <a:off x="0" y="687600"/>
            <a:ext cx="2770300" cy="1181667"/>
          </a:xfrm>
          <a:prstGeom prst="rect">
            <a:avLst/>
          </a:prstGeom>
          <a:noFill/>
          <a:ln>
            <a:noFill/>
          </a:ln>
        </p:spPr>
      </p:pic>
      <p:pic>
        <p:nvPicPr>
          <p:cNvPr id="130" name="Google Shape;130;p18"/>
          <p:cNvPicPr preferRelativeResize="0"/>
          <p:nvPr/>
        </p:nvPicPr>
        <p:blipFill>
          <a:blip r:embed="rId5">
            <a:alphaModFix/>
          </a:blip>
          <a:stretch>
            <a:fillRect/>
          </a:stretch>
        </p:blipFill>
        <p:spPr>
          <a:xfrm>
            <a:off x="7131800" y="636373"/>
            <a:ext cx="2012199" cy="178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36" name="Google Shape;136;p19"/>
          <p:cNvSpPr txBox="1"/>
          <p:nvPr>
            <p:ph idx="1" type="body"/>
          </p:nvPr>
        </p:nvSpPr>
        <p:spPr>
          <a:xfrm>
            <a:off x="729450" y="1853850"/>
            <a:ext cx="2535300" cy="2905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200"/>
              <a:t>Round 1: simple linear regression with all 12,804 data points</a:t>
            </a:r>
            <a:endParaRPr sz="1200"/>
          </a:p>
          <a:p>
            <a:pPr indent="0" lvl="0" marL="0" rtl="0" algn="l">
              <a:lnSpc>
                <a:spcPct val="100000"/>
              </a:lnSpc>
              <a:spcBef>
                <a:spcPts val="1200"/>
              </a:spcBef>
              <a:spcAft>
                <a:spcPts val="0"/>
              </a:spcAft>
              <a:buNone/>
            </a:pPr>
            <a:r>
              <a:t/>
            </a:r>
            <a:endParaRPr sz="1200"/>
          </a:p>
          <a:p>
            <a:pPr indent="0" lvl="0" marL="0" rtl="0" algn="l">
              <a:lnSpc>
                <a:spcPct val="100000"/>
              </a:lnSpc>
              <a:spcBef>
                <a:spcPts val="1200"/>
              </a:spcBef>
              <a:spcAft>
                <a:spcPts val="0"/>
              </a:spcAft>
              <a:buNone/>
            </a:pPr>
            <a:r>
              <a:rPr lang="en" sz="1200"/>
              <a:t>Round 2: simple linear regression, removing the cluster of results at the $300k limit</a:t>
            </a:r>
            <a:endParaRPr sz="1200"/>
          </a:p>
          <a:p>
            <a:pPr indent="0" lvl="0" marL="0" rtl="0" algn="l">
              <a:lnSpc>
                <a:spcPct val="100000"/>
              </a:lnSpc>
              <a:spcBef>
                <a:spcPts val="1200"/>
              </a:spcBef>
              <a:spcAft>
                <a:spcPts val="0"/>
              </a:spcAft>
              <a:buNone/>
            </a:pPr>
            <a:r>
              <a:t/>
            </a:r>
            <a:endParaRPr sz="1200"/>
          </a:p>
          <a:p>
            <a:pPr indent="0" lvl="0" marL="0" rtl="0" algn="l">
              <a:lnSpc>
                <a:spcPct val="100000"/>
              </a:lnSpc>
              <a:spcBef>
                <a:spcPts val="1200"/>
              </a:spcBef>
              <a:spcAft>
                <a:spcPts val="0"/>
              </a:spcAft>
              <a:buNone/>
            </a:pPr>
            <a:r>
              <a:rPr lang="en" sz="1200"/>
              <a:t>Round 3: multiple linear regression with all 12,804 data points but only using data for the top 5 most popular “types” of fast food restaurant</a:t>
            </a:r>
            <a:endParaRPr sz="1200"/>
          </a:p>
          <a:p>
            <a:pPr indent="0" lvl="0" marL="0" rtl="0" algn="l">
              <a:lnSpc>
                <a:spcPct val="100000"/>
              </a:lnSpc>
              <a:spcBef>
                <a:spcPts val="1200"/>
              </a:spcBef>
              <a:spcAft>
                <a:spcPts val="1200"/>
              </a:spcAft>
              <a:buNone/>
            </a:pPr>
            <a:r>
              <a:t/>
            </a:r>
            <a:endParaRPr sz="1200"/>
          </a:p>
        </p:txBody>
      </p:sp>
      <p:pic>
        <p:nvPicPr>
          <p:cNvPr id="137" name="Google Shape;137;p19"/>
          <p:cNvPicPr preferRelativeResize="0"/>
          <p:nvPr/>
        </p:nvPicPr>
        <p:blipFill>
          <a:blip r:embed="rId3">
            <a:alphaModFix amt="71000"/>
          </a:blip>
          <a:stretch>
            <a:fillRect/>
          </a:stretch>
        </p:blipFill>
        <p:spPr>
          <a:xfrm>
            <a:off x="3264737" y="483500"/>
            <a:ext cx="5879264" cy="466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43" name="Google Shape;143;p20"/>
          <p:cNvPicPr preferRelativeResize="0"/>
          <p:nvPr/>
        </p:nvPicPr>
        <p:blipFill rotWithShape="1">
          <a:blip r:embed="rId3">
            <a:alphaModFix/>
          </a:blip>
          <a:srcRect b="0" l="9331" r="38682" t="34874"/>
          <a:stretch/>
        </p:blipFill>
        <p:spPr>
          <a:xfrm>
            <a:off x="192575" y="1956825"/>
            <a:ext cx="3310824" cy="236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49" name="Google Shape;14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Next steps would include,</a:t>
            </a:r>
            <a:endParaRPr/>
          </a:p>
          <a:p>
            <a:pPr indent="-298450" lvl="1" marL="914400" rtl="0" algn="l">
              <a:spcBef>
                <a:spcPts val="0"/>
              </a:spcBef>
              <a:spcAft>
                <a:spcPts val="0"/>
              </a:spcAft>
              <a:buSzPts val="1100"/>
              <a:buChar char="-"/>
            </a:pPr>
            <a:r>
              <a:rPr lang="en"/>
              <a:t>I</a:t>
            </a:r>
            <a:r>
              <a:rPr lang="en"/>
              <a:t>ncorporate</a:t>
            </a:r>
            <a:r>
              <a:rPr lang="en"/>
              <a:t> the findings into the machine learning model to predict income levels for a zip based on the number of fast food restaurants.</a:t>
            </a:r>
            <a:endParaRPr/>
          </a:p>
          <a:p>
            <a:pPr indent="-298450" lvl="1" marL="914400" rtl="0" algn="l">
              <a:spcBef>
                <a:spcPts val="0"/>
              </a:spcBef>
              <a:spcAft>
                <a:spcPts val="0"/>
              </a:spcAft>
              <a:buSzPts val="1100"/>
              <a:buChar char="-"/>
            </a:pPr>
            <a:r>
              <a:rPr lang="en"/>
              <a:t> Work to understand ways to work towards a greater R-squared value in the model to increase its </a:t>
            </a:r>
            <a:r>
              <a:rPr lang="en"/>
              <a:t>accuracy</a:t>
            </a:r>
            <a:r>
              <a:rPr lang="en"/>
              <a:t>.</a:t>
            </a:r>
            <a:endParaRPr/>
          </a:p>
          <a:p>
            <a:pPr indent="-311150" lvl="0" marL="457200" rtl="0" algn="l">
              <a:spcBef>
                <a:spcPts val="0"/>
              </a:spcBef>
              <a:spcAft>
                <a:spcPts val="0"/>
              </a:spcAft>
              <a:buSzPts val="13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