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62" r:id="rId8"/>
    <p:sldId id="257" r:id="rId9"/>
    <p:sldId id="258" r:id="rId10"/>
    <p:sldId id="281" r:id="rId11"/>
    <p:sldId id="282" r:id="rId12"/>
    <p:sldId id="283" r:id="rId13"/>
    <p:sldId id="284" r:id="rId14"/>
    <p:sldId id="285" r:id="rId15"/>
    <p:sldId id="272" r:id="rId16"/>
    <p:sldId id="274" r:id="rId17"/>
    <p:sldId id="286" r:id="rId18"/>
    <p:sldId id="288" r:id="rId19"/>
    <p:sldId id="294" r:id="rId20"/>
    <p:sldId id="289" r:id="rId21"/>
    <p:sldId id="290" r:id="rId22"/>
    <p:sldId id="273" r:id="rId23"/>
    <p:sldId id="291" r:id="rId24"/>
    <p:sldId id="292" r:id="rId25"/>
    <p:sldId id="295" r:id="rId26"/>
    <p:sldId id="296" r:id="rId27"/>
    <p:sldId id="297" r:id="rId28"/>
    <p:sldId id="298" r:id="rId29"/>
    <p:sldId id="299"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4" d="100"/>
          <a:sy n="94" d="100"/>
        </p:scale>
        <p:origin x="-304"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87E18BE-B978-4C9F-A763-593ADF8CC0B2}" type="datetimeFigureOut">
              <a:rPr lang="en-US" smtClean="0"/>
              <a:t>3/6/14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0D897-6C62-4BEF-BE99-DC376C379FA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5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5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0D897-6C62-4BEF-BE99-DC376C379F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13"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87E18BE-B978-4C9F-A763-593ADF8CC0B2}" type="datetimeFigureOut">
              <a:rPr lang="en-US" smtClean="0"/>
              <a:t>3/6/14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0D897-6C62-4BEF-BE99-DC376C379FA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2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81"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1" y="243842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E18BE-B978-4C9F-A763-593ADF8CC0B2}" type="datetimeFigureOut">
              <a:rPr lang="en-US" smtClean="0"/>
              <a:t>3/6/14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7E18BE-B978-4C9F-A763-593ADF8CC0B2}" type="datetimeFigureOut">
              <a:rPr lang="en-US" smtClean="0"/>
              <a:t>3/6/14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0D897-6C62-4BEF-BE99-DC376C379F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7E18BE-B978-4C9F-A763-593ADF8CC0B2}" type="datetimeFigureOut">
              <a:rPr lang="en-US" smtClean="0"/>
              <a:t>3/6/14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2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0D897-6C62-4BEF-BE99-DC376C379FA1}"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13" y="15242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587E18BE-B978-4C9F-A763-593ADF8CC0B2}" type="datetimeFigureOut">
              <a:rPr lang="en-US" smtClean="0"/>
              <a:t>3/6/14</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0D897-6C62-4BEF-BE99-DC376C379F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5" Type="http://schemas.openxmlformats.org/officeDocument/2006/relationships/package" Target="../embeddings/Microsoft_Word_Document2.docx"/><Relationship Id="rId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14.png"/><Relationship Id="rId5" Type="http://schemas.openxmlformats.org/officeDocument/2006/relationships/package" Target="../embeddings/Microsoft_Word_Document4.docx"/><Relationship Id="rId6"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16.png"/><Relationship Id="rId5" Type="http://schemas.openxmlformats.org/officeDocument/2006/relationships/package" Target="../embeddings/Microsoft_Word_Document6.docx"/><Relationship Id="rId6" Type="http://schemas.openxmlformats.org/officeDocument/2006/relationships/image" Target="../media/image17.png"/><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18.png"/><Relationship Id="rId5" Type="http://schemas.openxmlformats.org/officeDocument/2006/relationships/package" Target="../embeddings/Microsoft_Word_Document8.docx"/><Relationship Id="rId6" Type="http://schemas.openxmlformats.org/officeDocument/2006/relationships/image" Target="../media/image19.png"/><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2268" y="967982"/>
            <a:ext cx="7122017" cy="5078313"/>
          </a:xfrm>
          <a:prstGeom prst="rect">
            <a:avLst/>
          </a:prstGeom>
          <a:noFill/>
        </p:spPr>
        <p:txBody>
          <a:bodyPr wrap="square" rtlCol="0">
            <a:spAutoFit/>
          </a:bodyPr>
          <a:lstStyle/>
          <a:p>
            <a:pPr algn="ctr"/>
            <a:r>
              <a:rPr lang="en-US" sz="5400" b="1" i="1" dirty="0" smtClean="0">
                <a:solidFill>
                  <a:schemeClr val="bg1"/>
                </a:solidFill>
                <a:latin typeface="Times New Roman" panose="02020603050405020304" pitchFamily="18" charset="0"/>
                <a:cs typeface="Times New Roman" panose="02020603050405020304" pitchFamily="18" charset="0"/>
              </a:rPr>
              <a:t>SHWOZ</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Railway Train System Simulation</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Design Review</a:t>
            </a:r>
            <a:endParaRPr lang="en-US" sz="54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33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Description: open/close </a:t>
            </a:r>
            <a:r>
              <a:rPr lang="en-US" dirty="0" smtClean="0"/>
              <a:t>doors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257924"/>
              </p:ext>
            </p:extLst>
          </p:nvPr>
        </p:nvGraphicFramePr>
        <p:xfrm>
          <a:off x="436171" y="2275474"/>
          <a:ext cx="11368462" cy="3390753"/>
        </p:xfrm>
        <a:graphic>
          <a:graphicData uri="http://schemas.openxmlformats.org/drawingml/2006/table">
            <a:tbl>
              <a:tblPr firstRow="1" bandRow="1">
                <a:tableStyleId>{5C22544A-7EE6-4342-B048-85BDC9FD1C3A}</a:tableStyleId>
              </a:tblPr>
              <a:tblGrid>
                <a:gridCol w="3680595"/>
                <a:gridCol w="7687867"/>
              </a:tblGrid>
              <a:tr h="42453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855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Open/close</a:t>
                      </a:r>
                      <a:r>
                        <a:rPr lang="en-US" baseline="0" dirty="0" smtClean="0"/>
                        <a:t> doors</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453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85955">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signal which contains the information for opening/closing the doors of the train.  The signal will be checked for validity under safety standards( ex. The doors can’t be opened while the train is moving).  The signal may be denied by the 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8591">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signal is valid, it will be applied to the train model and change the state of the light, and the state of the light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588394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Class </a:t>
            </a:r>
            <a:r>
              <a:rPr lang="en-US" dirty="0" smtClean="0"/>
              <a:t>Diagram</a:t>
            </a:r>
            <a:endParaRPr lang="en-US" dirty="0"/>
          </a:p>
        </p:txBody>
      </p:sp>
      <p:pic>
        <p:nvPicPr>
          <p:cNvPr id="2" name="Picture 1" descr="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00" y="1901905"/>
            <a:ext cx="9327665" cy="4567400"/>
          </a:xfrm>
          <a:prstGeom prst="rect">
            <a:avLst/>
          </a:prstGeom>
        </p:spPr>
      </p:pic>
    </p:spTree>
    <p:extLst>
      <p:ext uri="{BB962C8B-B14F-4D97-AF65-F5344CB8AC3E}">
        <p14:creationId xmlns:p14="http://schemas.microsoft.com/office/powerpoint/2010/main" val="11066646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a:t>
            </a:r>
            <a:r>
              <a:rPr lang="en-US" dirty="0" smtClean="0"/>
              <a:t>Sequence </a:t>
            </a:r>
            <a:r>
              <a:rPr lang="en-US" dirty="0"/>
              <a:t>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23" y="2078088"/>
            <a:ext cx="10065239" cy="4094864"/>
          </a:xfrm>
          <a:prstGeom prst="rect">
            <a:avLst/>
          </a:prstGeom>
        </p:spPr>
      </p:pic>
    </p:spTree>
    <p:extLst>
      <p:ext uri="{BB962C8B-B14F-4D97-AF65-F5344CB8AC3E}">
        <p14:creationId xmlns:p14="http://schemas.microsoft.com/office/powerpoint/2010/main" val="38942385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Sequence Diagram: Set </a:t>
            </a:r>
            <a:r>
              <a:rPr lang="en-US" dirty="0" smtClean="0"/>
              <a:t>Temperature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07" y="1988292"/>
            <a:ext cx="9534809" cy="4210314"/>
          </a:xfrm>
          <a:prstGeom prst="rect">
            <a:avLst/>
          </a:prstGeom>
        </p:spPr>
      </p:pic>
    </p:spTree>
    <p:extLst>
      <p:ext uri="{BB962C8B-B14F-4D97-AF65-F5344CB8AC3E}">
        <p14:creationId xmlns:p14="http://schemas.microsoft.com/office/powerpoint/2010/main" val="25573805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Track Controller</a:t>
            </a:r>
            <a:endParaRPr lang="en-US" dirty="0"/>
          </a:p>
        </p:txBody>
      </p:sp>
    </p:spTree>
    <p:extLst>
      <p:ext uri="{BB962C8B-B14F-4D97-AF65-F5344CB8AC3E}">
        <p14:creationId xmlns:p14="http://schemas.microsoft.com/office/powerpoint/2010/main" val="13900013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Controller </a:t>
            </a:r>
            <a:r>
              <a:rPr lang="en-US" dirty="0" smtClean="0"/>
              <a:t/>
            </a:r>
            <a:br>
              <a:rPr lang="en-US" dirty="0" smtClean="0"/>
            </a:br>
            <a:r>
              <a:rPr lang="en-US" dirty="0" smtClean="0"/>
              <a:t>Use </a:t>
            </a:r>
            <a:r>
              <a:rPr lang="en-US" dirty="0"/>
              <a:t>Case Diagram</a:t>
            </a:r>
          </a:p>
        </p:txBody>
      </p:sp>
      <p:pic>
        <p:nvPicPr>
          <p:cNvPr id="3" name="Picture 2" descr="pic1.png"/>
          <p:cNvPicPr>
            <a:picLocks noChangeAspect="1"/>
          </p:cNvPicPr>
          <p:nvPr/>
        </p:nvPicPr>
        <p:blipFill rotWithShape="1">
          <a:blip r:embed="rId2">
            <a:extLst>
              <a:ext uri="{28A0092B-C50C-407E-A947-70E740481C1C}">
                <a14:useLocalDpi xmlns:a14="http://schemas.microsoft.com/office/drawing/2010/main" val="0"/>
              </a:ext>
            </a:extLst>
          </a:blip>
          <a:srcRect l="17430" t="23381" r="32287" b="20693"/>
          <a:stretch/>
        </p:blipFill>
        <p:spPr>
          <a:xfrm>
            <a:off x="2886439" y="2116568"/>
            <a:ext cx="6106423" cy="3835478"/>
          </a:xfrm>
          <a:prstGeom prst="rect">
            <a:avLst/>
          </a:prstGeom>
        </p:spPr>
      </p:pic>
    </p:spTree>
    <p:extLst>
      <p:ext uri="{BB962C8B-B14F-4D97-AF65-F5344CB8AC3E}">
        <p14:creationId xmlns:p14="http://schemas.microsoft.com/office/powerpoint/2010/main" val="988972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Switch tracks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94063572"/>
              </p:ext>
            </p:extLst>
          </p:nvPr>
        </p:nvGraphicFramePr>
        <p:xfrm>
          <a:off x="2680003" y="1682021"/>
          <a:ext cx="6902975" cy="2929479"/>
        </p:xfrm>
        <a:graphic>
          <a:graphicData uri="http://schemas.openxmlformats.org/presentationml/2006/ole">
            <mc:AlternateContent xmlns:mc="http://schemas.openxmlformats.org/markup-compatibility/2006">
              <mc:Choice xmlns:v="urn:schemas-microsoft-com:vml" Requires="v">
                <p:oleObj spid="_x0000_s1145" name="Document" r:id="rId3" imgW="5626100" imgH="2387600" progId="Word.Document.12">
                  <p:embed/>
                </p:oleObj>
              </mc:Choice>
              <mc:Fallback>
                <p:oleObj name="Document" r:id="rId3" imgW="5626100" imgH="2387600" progId="Word.Document.12">
                  <p:embed/>
                  <p:pic>
                    <p:nvPicPr>
                      <p:cNvPr id="0" name=""/>
                      <p:cNvPicPr/>
                      <p:nvPr/>
                    </p:nvPicPr>
                    <p:blipFill>
                      <a:blip r:embed="rId4"/>
                      <a:stretch>
                        <a:fillRect/>
                      </a:stretch>
                    </p:blipFill>
                    <p:spPr>
                      <a:xfrm>
                        <a:off x="2680003" y="1682021"/>
                        <a:ext cx="6902975" cy="292947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0495689"/>
              </p:ext>
            </p:extLst>
          </p:nvPr>
        </p:nvGraphicFramePr>
        <p:xfrm>
          <a:off x="2705664" y="4392843"/>
          <a:ext cx="6877316" cy="2375236"/>
        </p:xfrm>
        <a:graphic>
          <a:graphicData uri="http://schemas.openxmlformats.org/presentationml/2006/ole">
            <mc:AlternateContent xmlns:mc="http://schemas.openxmlformats.org/markup-compatibility/2006">
              <mc:Choice xmlns:v="urn:schemas-microsoft-com:vml" Requires="v">
                <p:oleObj spid="_x0000_s1146" name="Document" r:id="rId5" imgW="5626100" imgH="1943100" progId="Word.Document.12">
                  <p:embed/>
                </p:oleObj>
              </mc:Choice>
              <mc:Fallback>
                <p:oleObj name="Document" r:id="rId5" imgW="5626100" imgH="1943100" progId="Word.Document.12">
                  <p:embed/>
                  <p:pic>
                    <p:nvPicPr>
                      <p:cNvPr id="0" name=""/>
                      <p:cNvPicPr/>
                      <p:nvPr/>
                    </p:nvPicPr>
                    <p:blipFill>
                      <a:blip r:embed="rId6"/>
                      <a:stretch>
                        <a:fillRect/>
                      </a:stretch>
                    </p:blipFill>
                    <p:spPr>
                      <a:xfrm>
                        <a:off x="2705664" y="4392843"/>
                        <a:ext cx="6877316" cy="2375236"/>
                      </a:xfrm>
                      <a:prstGeom prst="rect">
                        <a:avLst/>
                      </a:prstGeom>
                    </p:spPr>
                  </p:pic>
                </p:oleObj>
              </mc:Fallback>
            </mc:AlternateContent>
          </a:graphicData>
        </a:graphic>
      </p:graphicFrame>
    </p:spTree>
    <p:extLst>
      <p:ext uri="{BB962C8B-B14F-4D97-AF65-F5344CB8AC3E}">
        <p14:creationId xmlns:p14="http://schemas.microsoft.com/office/powerpoint/2010/main" val="20170291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 </a:t>
            </a:r>
            <a:r>
              <a:rPr lang="en-US" dirty="0" smtClean="0"/>
              <a:t>Notify of Track Status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849603362"/>
              </p:ext>
            </p:extLst>
          </p:nvPr>
        </p:nvGraphicFramePr>
        <p:xfrm>
          <a:off x="2487575" y="1580296"/>
          <a:ext cx="6408635" cy="2922222"/>
        </p:xfrm>
        <a:graphic>
          <a:graphicData uri="http://schemas.openxmlformats.org/presentationml/2006/ole">
            <mc:AlternateContent xmlns:mc="http://schemas.openxmlformats.org/markup-compatibility/2006">
              <mc:Choice xmlns:v="urn:schemas-microsoft-com:vml" Requires="v">
                <p:oleObj spid="_x0000_s2164" name="Document" r:id="rId3" imgW="5626100" imgH="2565400" progId="Word.Document.12">
                  <p:embed/>
                </p:oleObj>
              </mc:Choice>
              <mc:Fallback>
                <p:oleObj name="Document" r:id="rId3" imgW="5626100" imgH="2565400" progId="Word.Document.12">
                  <p:embed/>
                  <p:pic>
                    <p:nvPicPr>
                      <p:cNvPr id="0" name=""/>
                      <p:cNvPicPr/>
                      <p:nvPr/>
                    </p:nvPicPr>
                    <p:blipFill>
                      <a:blip r:embed="rId4"/>
                      <a:stretch>
                        <a:fillRect/>
                      </a:stretch>
                    </p:blipFill>
                    <p:spPr>
                      <a:xfrm>
                        <a:off x="2487575" y="1580296"/>
                        <a:ext cx="6408635" cy="292222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28810291"/>
              </p:ext>
            </p:extLst>
          </p:nvPr>
        </p:nvGraphicFramePr>
        <p:xfrm>
          <a:off x="2513232" y="4329726"/>
          <a:ext cx="6377001" cy="2432761"/>
        </p:xfrm>
        <a:graphic>
          <a:graphicData uri="http://schemas.openxmlformats.org/presentationml/2006/ole">
            <mc:AlternateContent xmlns:mc="http://schemas.openxmlformats.org/markup-compatibility/2006">
              <mc:Choice xmlns:v="urn:schemas-microsoft-com:vml" Requires="v">
                <p:oleObj spid="_x0000_s2165" name="Document" r:id="rId5" imgW="5626100" imgH="2146300" progId="Word.Document.12">
                  <p:embed/>
                </p:oleObj>
              </mc:Choice>
              <mc:Fallback>
                <p:oleObj name="Document" r:id="rId5" imgW="5626100" imgH="2146300" progId="Word.Document.12">
                  <p:embed/>
                  <p:pic>
                    <p:nvPicPr>
                      <p:cNvPr id="0" name=""/>
                      <p:cNvPicPr/>
                      <p:nvPr/>
                    </p:nvPicPr>
                    <p:blipFill>
                      <a:blip r:embed="rId6"/>
                      <a:stretch>
                        <a:fillRect/>
                      </a:stretch>
                    </p:blipFill>
                    <p:spPr>
                      <a:xfrm>
                        <a:off x="2513232" y="4329726"/>
                        <a:ext cx="6377001" cy="2432761"/>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Speed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86571135"/>
              </p:ext>
            </p:extLst>
          </p:nvPr>
        </p:nvGraphicFramePr>
        <p:xfrm>
          <a:off x="2874750" y="1575988"/>
          <a:ext cx="6798030" cy="3335150"/>
        </p:xfrm>
        <a:graphic>
          <a:graphicData uri="http://schemas.openxmlformats.org/presentationml/2006/ole">
            <mc:AlternateContent xmlns:mc="http://schemas.openxmlformats.org/markup-compatibility/2006">
              <mc:Choice xmlns:v="urn:schemas-microsoft-com:vml" Requires="v">
                <p:oleObj spid="_x0000_s3180" name="Document" r:id="rId3" imgW="6083300" imgH="2984500" progId="Word.Document.12">
                  <p:embed/>
                </p:oleObj>
              </mc:Choice>
              <mc:Fallback>
                <p:oleObj name="Document" r:id="rId3" imgW="6083300" imgH="2984500" progId="Word.Document.12">
                  <p:embed/>
                  <p:pic>
                    <p:nvPicPr>
                      <p:cNvPr id="0" name=""/>
                      <p:cNvPicPr/>
                      <p:nvPr/>
                    </p:nvPicPr>
                    <p:blipFill>
                      <a:blip r:embed="rId4"/>
                      <a:stretch>
                        <a:fillRect/>
                      </a:stretch>
                    </p:blipFill>
                    <p:spPr>
                      <a:xfrm>
                        <a:off x="2874750" y="1575988"/>
                        <a:ext cx="6798030" cy="3335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64454926"/>
              </p:ext>
            </p:extLst>
          </p:nvPr>
        </p:nvGraphicFramePr>
        <p:xfrm>
          <a:off x="2887577" y="4695897"/>
          <a:ext cx="6768937" cy="2162103"/>
        </p:xfrm>
        <a:graphic>
          <a:graphicData uri="http://schemas.openxmlformats.org/presentationml/2006/ole">
            <mc:AlternateContent xmlns:mc="http://schemas.openxmlformats.org/markup-compatibility/2006">
              <mc:Choice xmlns:v="urn:schemas-microsoft-com:vml" Requires="v">
                <p:oleObj spid="_x0000_s3181" name="Document" r:id="rId5" imgW="6083300" imgH="1943100" progId="Word.Document.12">
                  <p:embed/>
                </p:oleObj>
              </mc:Choice>
              <mc:Fallback>
                <p:oleObj name="Document" r:id="rId5" imgW="6083300" imgH="1943100" progId="Word.Document.12">
                  <p:embed/>
                  <p:pic>
                    <p:nvPicPr>
                      <p:cNvPr id="0" name=""/>
                      <p:cNvPicPr/>
                      <p:nvPr/>
                    </p:nvPicPr>
                    <p:blipFill>
                      <a:blip r:embed="rId6"/>
                      <a:stretch>
                        <a:fillRect/>
                      </a:stretch>
                    </p:blipFill>
                    <p:spPr>
                      <a:xfrm>
                        <a:off x="2887577" y="4695897"/>
                        <a:ext cx="6768937" cy="2162103"/>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Authority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4826393"/>
              </p:ext>
            </p:extLst>
          </p:nvPr>
        </p:nvGraphicFramePr>
        <p:xfrm>
          <a:off x="3092836" y="1647115"/>
          <a:ext cx="6562406" cy="3342854"/>
        </p:xfrm>
        <a:graphic>
          <a:graphicData uri="http://schemas.openxmlformats.org/presentationml/2006/ole">
            <mc:AlternateContent xmlns:mc="http://schemas.openxmlformats.org/markup-compatibility/2006">
              <mc:Choice xmlns:v="urn:schemas-microsoft-com:vml" Requires="v">
                <p:oleObj spid="_x0000_s4202" name="Document" r:id="rId3" imgW="6083300" imgH="3098800" progId="Word.Document.12">
                  <p:embed/>
                </p:oleObj>
              </mc:Choice>
              <mc:Fallback>
                <p:oleObj name="Document" r:id="rId3" imgW="6083300" imgH="3098800" progId="Word.Document.12">
                  <p:embed/>
                  <p:pic>
                    <p:nvPicPr>
                      <p:cNvPr id="0" name=""/>
                      <p:cNvPicPr/>
                      <p:nvPr/>
                    </p:nvPicPr>
                    <p:blipFill>
                      <a:blip r:embed="rId4"/>
                      <a:stretch>
                        <a:fillRect/>
                      </a:stretch>
                    </p:blipFill>
                    <p:spPr>
                      <a:xfrm>
                        <a:off x="3092836" y="1647115"/>
                        <a:ext cx="6562406" cy="334285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99679400"/>
              </p:ext>
            </p:extLst>
          </p:nvPr>
        </p:nvGraphicFramePr>
        <p:xfrm>
          <a:off x="3105663" y="4919680"/>
          <a:ext cx="6538417" cy="1938320"/>
        </p:xfrm>
        <a:graphic>
          <a:graphicData uri="http://schemas.openxmlformats.org/presentationml/2006/ole">
            <mc:AlternateContent xmlns:mc="http://schemas.openxmlformats.org/markup-compatibility/2006">
              <mc:Choice xmlns:v="urn:schemas-microsoft-com:vml" Requires="v">
                <p:oleObj spid="_x0000_s4203" name="Document" r:id="rId5" imgW="6083300" imgH="1803400" progId="Word.Document.12">
                  <p:embed/>
                </p:oleObj>
              </mc:Choice>
              <mc:Fallback>
                <p:oleObj name="Document" r:id="rId5" imgW="6083300" imgH="1803400" progId="Word.Document.12">
                  <p:embed/>
                  <p:pic>
                    <p:nvPicPr>
                      <p:cNvPr id="0" name=""/>
                      <p:cNvPicPr/>
                      <p:nvPr/>
                    </p:nvPicPr>
                    <p:blipFill>
                      <a:blip r:embed="rId6"/>
                      <a:stretch>
                        <a:fillRect/>
                      </a:stretch>
                    </p:blipFill>
                    <p:spPr>
                      <a:xfrm>
                        <a:off x="3105663" y="4919680"/>
                        <a:ext cx="6538417" cy="1938320"/>
                      </a:xfrm>
                      <a:prstGeom prst="rect">
                        <a:avLst/>
                      </a:prstGeom>
                    </p:spPr>
                  </p:pic>
                </p:oleObj>
              </mc:Fallback>
            </mc:AlternateContent>
          </a:graphicData>
        </a:graphic>
      </p:graphicFrame>
    </p:spTree>
    <p:extLst>
      <p:ext uri="{BB962C8B-B14F-4D97-AF65-F5344CB8AC3E}">
        <p14:creationId xmlns:p14="http://schemas.microsoft.com/office/powerpoint/2010/main" val="4105001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179" y="1722439"/>
            <a:ext cx="6200256" cy="4821349"/>
          </a:xfrm>
          <a:prstGeom prst="rect">
            <a:avLst/>
          </a:prstGeom>
        </p:spPr>
      </p:pic>
    </p:spTree>
    <p:extLst>
      <p:ext uri="{BB962C8B-B14F-4D97-AF65-F5344CB8AC3E}">
        <p14:creationId xmlns:p14="http://schemas.microsoft.com/office/powerpoint/2010/main" val="21599802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a:t>Class Diagram</a:t>
            </a:r>
          </a:p>
        </p:txBody>
      </p:sp>
      <p:pic>
        <p:nvPicPr>
          <p:cNvPr id="4" name="Picture 3" descr="ClassDiagr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72" y="1703770"/>
            <a:ext cx="7455070" cy="4960489"/>
          </a:xfrm>
          <a:prstGeom prst="rect">
            <a:avLst/>
          </a:prstGeom>
        </p:spPr>
      </p:pic>
    </p:spTree>
    <p:extLst>
      <p:ext uri="{BB962C8B-B14F-4D97-AF65-F5344CB8AC3E}">
        <p14:creationId xmlns:p14="http://schemas.microsoft.com/office/powerpoint/2010/main" val="20382914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a:t>
            </a:r>
            <a:r>
              <a:rPr lang="en-US" dirty="0"/>
              <a:t>Controller </a:t>
            </a:r>
            <a:r>
              <a:rPr lang="en-US" dirty="0" smtClean="0"/>
              <a:t/>
            </a:r>
            <a:br>
              <a:rPr lang="en-US" dirty="0" smtClean="0"/>
            </a:br>
            <a:r>
              <a:rPr lang="en-US" dirty="0" smtClean="0"/>
              <a:t>Sequence </a:t>
            </a:r>
            <a:r>
              <a:rPr lang="en-US" dirty="0"/>
              <a:t>Diagram: </a:t>
            </a:r>
            <a:r>
              <a:rPr lang="en-US" dirty="0" smtClean="0"/>
              <a:t>Track Change</a:t>
            </a:r>
            <a:endParaRPr lang="en-US" dirty="0"/>
          </a:p>
        </p:txBody>
      </p:sp>
      <p:pic>
        <p:nvPicPr>
          <p:cNvPr id="3" name="Picture 2" descr="DerrickSequence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99" y="1715768"/>
            <a:ext cx="10342126" cy="4885544"/>
          </a:xfrm>
          <a:prstGeom prst="rect">
            <a:avLst/>
          </a:prstGeom>
        </p:spPr>
      </p:pic>
    </p:spTree>
    <p:extLst>
      <p:ext uri="{BB962C8B-B14F-4D97-AF65-F5344CB8AC3E}">
        <p14:creationId xmlns:p14="http://schemas.microsoft.com/office/powerpoint/2010/main" val="8301891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Track model</a:t>
            </a:r>
            <a:endParaRPr lang="en-US" dirty="0"/>
          </a:p>
        </p:txBody>
      </p:sp>
    </p:spTree>
    <p:extLst>
      <p:ext uri="{BB962C8B-B14F-4D97-AF65-F5344CB8AC3E}">
        <p14:creationId xmlns:p14="http://schemas.microsoft.com/office/powerpoint/2010/main" val="15858257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Use Case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96" y="1998505"/>
            <a:ext cx="11222183" cy="4059989"/>
          </a:xfrm>
          <a:prstGeom prst="rect">
            <a:avLst/>
          </a:prstGeom>
        </p:spPr>
      </p:pic>
    </p:spTree>
    <p:extLst>
      <p:ext uri="{BB962C8B-B14F-4D97-AF65-F5344CB8AC3E}">
        <p14:creationId xmlns:p14="http://schemas.microsoft.com/office/powerpoint/2010/main" val="26501598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Class </a:t>
            </a:r>
            <a:r>
              <a:rPr lang="en-US" dirty="0" smtClean="0"/>
              <a:t>Diagram</a:t>
            </a:r>
            <a:endParaRPr lang="en-US" dirty="0"/>
          </a:p>
        </p:txBody>
      </p:sp>
      <p:pic>
        <p:nvPicPr>
          <p:cNvPr id="4" name="Picture 3" descr="Ma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564" y="1696798"/>
            <a:ext cx="8321380" cy="4939632"/>
          </a:xfrm>
          <a:prstGeom prst="rect">
            <a:avLst/>
          </a:prstGeom>
        </p:spPr>
      </p:pic>
    </p:spTree>
    <p:extLst>
      <p:ext uri="{BB962C8B-B14F-4D97-AF65-F5344CB8AC3E}">
        <p14:creationId xmlns:p14="http://schemas.microsoft.com/office/powerpoint/2010/main" val="21027854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a:t>
            </a:r>
            <a:r>
              <a:rPr lang="en-US" dirty="0" err="1" smtClean="0"/>
              <a:t>OFFICe</a:t>
            </a:r>
            <a:endParaRPr lang="en-US" dirty="0"/>
          </a:p>
        </p:txBody>
      </p:sp>
    </p:spTree>
    <p:extLst>
      <p:ext uri="{BB962C8B-B14F-4D97-AF65-F5344CB8AC3E}">
        <p14:creationId xmlns:p14="http://schemas.microsoft.com/office/powerpoint/2010/main" val="9977148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Use Case Diagram</a:t>
            </a:r>
            <a:endParaRPr lang="en-US" dirty="0"/>
          </a:p>
        </p:txBody>
      </p:sp>
      <p:pic>
        <p:nvPicPr>
          <p:cNvPr id="3" name="Picture 2" descr="Use Case Diagr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01" y="1754950"/>
            <a:ext cx="9881617" cy="4799364"/>
          </a:xfrm>
          <a:prstGeom prst="rect">
            <a:avLst/>
          </a:prstGeom>
        </p:spPr>
      </p:pic>
    </p:spTree>
    <p:extLst>
      <p:ext uri="{BB962C8B-B14F-4D97-AF65-F5344CB8AC3E}">
        <p14:creationId xmlns:p14="http://schemas.microsoft.com/office/powerpoint/2010/main" val="35983858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Class Diagram</a:t>
            </a:r>
            <a:endParaRPr lang="en-US" dirty="0"/>
          </a:p>
        </p:txBody>
      </p:sp>
      <p:pic>
        <p:nvPicPr>
          <p:cNvPr id="3" name="Picture 2" descr="ClassDiagram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422" y="1673250"/>
            <a:ext cx="6255599" cy="5036140"/>
          </a:xfrm>
          <a:prstGeom prst="rect">
            <a:avLst/>
          </a:prstGeom>
        </p:spPr>
      </p:pic>
    </p:spTree>
    <p:extLst>
      <p:ext uri="{BB962C8B-B14F-4D97-AF65-F5344CB8AC3E}">
        <p14:creationId xmlns:p14="http://schemas.microsoft.com/office/powerpoint/2010/main" val="320031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Sequence Diagram: suggest speed</a:t>
            </a:r>
            <a:endParaRPr lang="en-US" dirty="0"/>
          </a:p>
        </p:txBody>
      </p:sp>
      <p:pic>
        <p:nvPicPr>
          <p:cNvPr id="3" name="Picture 2" descr="SequenceDiagram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780" y="1658202"/>
            <a:ext cx="6729014" cy="5023067"/>
          </a:xfrm>
          <a:prstGeom prst="rect">
            <a:avLst/>
          </a:prstGeom>
        </p:spPr>
      </p:pic>
    </p:spTree>
    <p:extLst>
      <p:ext uri="{BB962C8B-B14F-4D97-AF65-F5344CB8AC3E}">
        <p14:creationId xmlns:p14="http://schemas.microsoft.com/office/powerpoint/2010/main" val="393488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CTC office</a:t>
            </a:r>
            <a:br>
              <a:rPr lang="en-US" dirty="0" smtClean="0"/>
            </a:br>
            <a:r>
              <a:rPr lang="en-US" dirty="0" smtClean="0"/>
              <a:t>sequence diagram: edit schedule </a:t>
            </a:r>
            <a:endParaRPr lang="en-US" dirty="0"/>
          </a:p>
        </p:txBody>
      </p:sp>
      <p:pic>
        <p:nvPicPr>
          <p:cNvPr id="3" name="Picture 2" descr="SequenceDiagram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88" y="1628030"/>
            <a:ext cx="6188044" cy="5024339"/>
          </a:xfrm>
          <a:prstGeom prst="rect">
            <a:avLst/>
          </a:prstGeom>
        </p:spPr>
      </p:pic>
    </p:spTree>
    <p:extLst>
      <p:ext uri="{BB962C8B-B14F-4D97-AF65-F5344CB8AC3E}">
        <p14:creationId xmlns:p14="http://schemas.microsoft.com/office/powerpoint/2010/main" val="4525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t>
            </a:r>
            <a:r>
              <a:rPr lang="en-US" dirty="0"/>
              <a:t>Use Case Diagram</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9" y="1757395"/>
            <a:ext cx="10087499" cy="4847211"/>
          </a:xfrm>
          <a:prstGeom prst="rect">
            <a:avLst/>
          </a:prstGeom>
        </p:spPr>
      </p:pic>
    </p:spTree>
    <p:extLst>
      <p:ext uri="{BB962C8B-B14F-4D97-AF65-F5344CB8AC3E}">
        <p14:creationId xmlns:p14="http://schemas.microsoft.com/office/powerpoint/2010/main" val="14059466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Box 2"/>
          <p:cNvSpPr txBox="1"/>
          <p:nvPr/>
        </p:nvSpPr>
        <p:spPr>
          <a:xfrm>
            <a:off x="2580604" y="3309943"/>
            <a:ext cx="7079770" cy="707886"/>
          </a:xfrm>
          <a:prstGeom prst="rect">
            <a:avLst/>
          </a:prstGeom>
          <a:noFill/>
        </p:spPr>
        <p:txBody>
          <a:bodyPr wrap="square" rtlCol="0">
            <a:spAutoFit/>
          </a:bodyPr>
          <a:lstStyle/>
          <a:p>
            <a:pPr algn="ctr"/>
            <a:r>
              <a:rPr lang="en-US" sz="4000" dirty="0" smtClean="0"/>
              <a:t>ANY QUESTIONS?</a:t>
            </a:r>
            <a:endParaRPr lang="en-US" sz="4000" dirty="0"/>
          </a:p>
        </p:txBody>
      </p:sp>
    </p:spTree>
    <p:extLst>
      <p:ext uri="{BB962C8B-B14F-4D97-AF65-F5344CB8AC3E}">
        <p14:creationId xmlns:p14="http://schemas.microsoft.com/office/powerpoint/2010/main" val="102001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Class </a:t>
            </a:r>
            <a:r>
              <a:rPr lang="en-US" dirty="0" smtClean="0"/>
              <a:t>Diagram</a:t>
            </a:r>
            <a:endParaRPr lang="en-US" dirty="0"/>
          </a:p>
        </p:txBody>
      </p:sp>
      <p:pic>
        <p:nvPicPr>
          <p:cNvPr id="4" name="Picture 3" descr="SystemWideClass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56" y="1634707"/>
            <a:ext cx="8588094" cy="5086251"/>
          </a:xfrm>
          <a:prstGeom prst="rect">
            <a:avLst/>
          </a:prstGeom>
        </p:spPr>
      </p:pic>
    </p:spTree>
    <p:extLst>
      <p:ext uri="{BB962C8B-B14F-4D97-AF65-F5344CB8AC3E}">
        <p14:creationId xmlns:p14="http://schemas.microsoft.com/office/powerpoint/2010/main" val="28157836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Sequence 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40" y="2106799"/>
            <a:ext cx="8848725" cy="3952875"/>
          </a:xfrm>
          <a:prstGeom prst="rect">
            <a:avLst/>
          </a:prstGeom>
        </p:spPr>
      </p:pic>
    </p:spTree>
    <p:extLst>
      <p:ext uri="{BB962C8B-B14F-4D97-AF65-F5344CB8AC3E}">
        <p14:creationId xmlns:p14="http://schemas.microsoft.com/office/powerpoint/2010/main" val="33294286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Sequence </a:t>
            </a:r>
            <a:r>
              <a:rPr lang="en-US" dirty="0"/>
              <a:t>Diagram: </a:t>
            </a:r>
            <a:r>
              <a:rPr lang="en-US" dirty="0" smtClean="0"/>
              <a:t>Malfunction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501" y="1825372"/>
            <a:ext cx="4555083" cy="4525567"/>
          </a:xfrm>
          <a:prstGeom prst="rect">
            <a:avLst/>
          </a:prstGeom>
        </p:spPr>
      </p:pic>
    </p:spTree>
    <p:extLst>
      <p:ext uri="{BB962C8B-B14F-4D97-AF65-F5344CB8AC3E}">
        <p14:creationId xmlns:p14="http://schemas.microsoft.com/office/powerpoint/2010/main" val="34603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 Controller</a:t>
            </a:r>
            <a:endParaRPr lang="en-US" dirty="0"/>
          </a:p>
        </p:txBody>
      </p:sp>
    </p:spTree>
    <p:extLst>
      <p:ext uri="{BB962C8B-B14F-4D97-AF65-F5344CB8AC3E}">
        <p14:creationId xmlns:p14="http://schemas.microsoft.com/office/powerpoint/2010/main" val="4119285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26" y="2007162"/>
            <a:ext cx="7343775" cy="4229100"/>
          </a:xfrm>
          <a:prstGeom prst="rect">
            <a:avLst/>
          </a:prstGeom>
        </p:spPr>
      </p:pic>
      <p:sp>
        <p:nvSpPr>
          <p:cNvPr id="6" name="Title 1"/>
          <p:cNvSpPr>
            <a:spLocks noGrp="1"/>
          </p:cNvSpPr>
          <p:nvPr>
            <p:ph type="title"/>
          </p:nvPr>
        </p:nvSpPr>
        <p:spPr>
          <a:xfrm>
            <a:off x="546488" y="278881"/>
            <a:ext cx="11175013" cy="1054394"/>
          </a:xfrm>
        </p:spPr>
        <p:txBody>
          <a:bodyPr/>
          <a:lstStyle/>
          <a:p>
            <a:r>
              <a:rPr lang="en-US" dirty="0"/>
              <a:t>Train Controller Use Case Diagram</a:t>
            </a:r>
          </a:p>
        </p:txBody>
      </p:sp>
    </p:spTree>
    <p:extLst>
      <p:ext uri="{BB962C8B-B14F-4D97-AF65-F5344CB8AC3E}">
        <p14:creationId xmlns:p14="http://schemas.microsoft.com/office/powerpoint/2010/main" val="39736904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3684742"/>
              </p:ext>
            </p:extLst>
          </p:nvPr>
        </p:nvGraphicFramePr>
        <p:xfrm>
          <a:off x="397699" y="2113901"/>
          <a:ext cx="11394119" cy="3377983"/>
        </p:xfrm>
        <a:graphic>
          <a:graphicData uri="http://schemas.openxmlformats.org/drawingml/2006/table">
            <a:tbl>
              <a:tblPr firstRow="1" bandRow="1">
                <a:tableStyleId>{5C22544A-7EE6-4342-B048-85BDC9FD1C3A}</a:tableStyleId>
              </a:tblPr>
              <a:tblGrid>
                <a:gridCol w="3688900"/>
                <a:gridCol w="7705219"/>
              </a:tblGrid>
              <a:tr h="42032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420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Set Speed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032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74193">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suggested speed that was inserted by the conductor, the speed will be checked with safety standards and the suggested speed may be denied by the train controller</a:t>
                      </a:r>
                    </a:p>
                    <a:p>
                      <a:r>
                        <a:rPr lang="en-US" baseline="0" dirty="0" smtClean="0"/>
                        <a:t>The data sent is: the suggested speed by the conductor (miles/hour)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2258">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suggested speed is valid, it will be applied to the train model and change its speed, and the speed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Title 1"/>
          <p:cNvSpPr>
            <a:spLocks noGrp="1"/>
          </p:cNvSpPr>
          <p:nvPr>
            <p:ph type="title"/>
          </p:nvPr>
        </p:nvSpPr>
        <p:spPr>
          <a:xfrm>
            <a:off x="546488" y="278881"/>
            <a:ext cx="11175013" cy="1054394"/>
          </a:xfrm>
        </p:spPr>
        <p:txBody>
          <a:bodyPr/>
          <a:lstStyle/>
          <a:p>
            <a:r>
              <a:rPr lang="en-US" dirty="0"/>
              <a:t>Use Case Description: Set Speed</a:t>
            </a:r>
          </a:p>
        </p:txBody>
      </p:sp>
    </p:spTree>
    <p:extLst>
      <p:ext uri="{BB962C8B-B14F-4D97-AF65-F5344CB8AC3E}">
        <p14:creationId xmlns:p14="http://schemas.microsoft.com/office/powerpoint/2010/main" val="40321984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198</TotalTime>
  <Words>335</Words>
  <Application>Microsoft Macintosh PowerPoint</Application>
  <PresentationFormat>Custom</PresentationFormat>
  <Paragraphs>56</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Grid</vt:lpstr>
      <vt:lpstr>Document</vt:lpstr>
      <vt:lpstr>PowerPoint Presentation</vt:lpstr>
      <vt:lpstr>System Architecture</vt:lpstr>
      <vt:lpstr>System Use Case Diagram </vt:lpstr>
      <vt:lpstr>System Class Diagram</vt:lpstr>
      <vt:lpstr>System Sequence Diagram: Set speed</vt:lpstr>
      <vt:lpstr>System Sequence Diagram: Malfunction</vt:lpstr>
      <vt:lpstr>Train Controller</vt:lpstr>
      <vt:lpstr>Train Controller Use Case Diagram</vt:lpstr>
      <vt:lpstr>Use Case Description: Set Speed</vt:lpstr>
      <vt:lpstr>Use case Description: open/close doors</vt:lpstr>
      <vt:lpstr>Train Controller Class Diagram</vt:lpstr>
      <vt:lpstr>Train Controller Sequence Diagram: Set Speed</vt:lpstr>
      <vt:lpstr>Train Controller Sequence Diagram: Set Temperature</vt:lpstr>
      <vt:lpstr>Track Controller</vt:lpstr>
      <vt:lpstr>Track Controller  Use Case Diagram</vt:lpstr>
      <vt:lpstr>Use Case Description: Switch tracks </vt:lpstr>
      <vt:lpstr>Use Case Description: Notify of Track Status</vt:lpstr>
      <vt:lpstr>Use Case Description: Pass Suggested Speed </vt:lpstr>
      <vt:lpstr>Use Case Description: Pass Suggested Authority </vt:lpstr>
      <vt:lpstr>Track Controller Class Diagram</vt:lpstr>
      <vt:lpstr>Track Controller  Sequence Diagram: Track Change</vt:lpstr>
      <vt:lpstr>Track model</vt:lpstr>
      <vt:lpstr>Track Model Use Case Diagram</vt:lpstr>
      <vt:lpstr>Track Model Class Diagram</vt:lpstr>
      <vt:lpstr>CTC OFFICe</vt:lpstr>
      <vt:lpstr>CTC office Use Case Diagram</vt:lpstr>
      <vt:lpstr>CTC OFFICE Class Diagram</vt:lpstr>
      <vt:lpstr>CTC office Sequence Diagram: suggest speed</vt:lpstr>
      <vt:lpstr>CTC office sequence diagram: edit schedule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 light</dc:creator>
  <cp:lastModifiedBy>Derrick Ward</cp:lastModifiedBy>
  <cp:revision>86</cp:revision>
  <dcterms:created xsi:type="dcterms:W3CDTF">2014-03-05T22:48:25Z</dcterms:created>
  <dcterms:modified xsi:type="dcterms:W3CDTF">2014-03-06T22:39:25Z</dcterms:modified>
</cp:coreProperties>
</file>