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276" r:id="rId3"/>
    <p:sldId id="277" r:id="rId4"/>
    <p:sldId id="278" r:id="rId5"/>
    <p:sldId id="279" r:id="rId6"/>
    <p:sldId id="280" r:id="rId7"/>
    <p:sldId id="262" r:id="rId8"/>
    <p:sldId id="257" r:id="rId9"/>
    <p:sldId id="258" r:id="rId10"/>
    <p:sldId id="281" r:id="rId11"/>
    <p:sldId id="282" r:id="rId12"/>
    <p:sldId id="283" r:id="rId13"/>
    <p:sldId id="284" r:id="rId14"/>
    <p:sldId id="285" r:id="rId15"/>
    <p:sldId id="272" r:id="rId16"/>
    <p:sldId id="274" r:id="rId17"/>
    <p:sldId id="286" r:id="rId18"/>
    <p:sldId id="288" r:id="rId19"/>
    <p:sldId id="294" r:id="rId20"/>
    <p:sldId id="289" r:id="rId21"/>
    <p:sldId id="290" r:id="rId22"/>
    <p:sldId id="273" r:id="rId23"/>
    <p:sldId id="291" r:id="rId24"/>
    <p:sldId id="292" r:id="rId25"/>
    <p:sldId id="295" r:id="rId26"/>
    <p:sldId id="296" r:id="rId27"/>
    <p:sldId id="297" r:id="rId28"/>
    <p:sldId id="298" r:id="rId29"/>
    <p:sldId id="299" r:id="rId30"/>
    <p:sldId id="301" r:id="rId31"/>
    <p:sldId id="303" r:id="rId32"/>
    <p:sldId id="304" r:id="rId33"/>
    <p:sldId id="30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0" d="100"/>
          <a:sy n="100" d="100"/>
        </p:scale>
        <p:origin x="-560" y="-3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347200" y="152399"/>
            <a:ext cx="26416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200" y="153923"/>
            <a:ext cx="89408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347200" y="2052960"/>
            <a:ext cx="26416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587E18BE-B978-4C9F-A763-593ADF8CC0B2}" type="datetimeFigureOut">
              <a:rPr lang="en-US" smtClean="0"/>
              <a:t>3/6/14</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7100D897-6C62-4BEF-BE99-DC376C379FA1}"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609600" y="2052960"/>
            <a:ext cx="84328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7E18BE-B978-4C9F-A763-593ADF8CC0B2}" type="datetimeFigureOut">
              <a:rPr lang="en-US" smtClean="0"/>
              <a:t>3/6/14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0D897-6C62-4BEF-BE99-DC376C379FA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03200" y="147319"/>
            <a:ext cx="89408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47200" y="147319"/>
            <a:ext cx="2608061"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550400" y="274659"/>
            <a:ext cx="2235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5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7E18BE-B978-4C9F-A763-593ADF8CC0B2}" type="datetimeFigureOut">
              <a:rPr lang="en-US" smtClean="0"/>
              <a:t>3/6/14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7100D897-6C62-4BEF-BE99-DC376C379FA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7E18BE-B978-4C9F-A763-593ADF8CC0B2}" type="datetimeFigureOut">
              <a:rPr lang="en-US" smtClean="0"/>
              <a:t>3/6/14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0D897-6C62-4BEF-BE99-DC376C379FA1}"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9347200" y="152399"/>
            <a:ext cx="26416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200" y="153923"/>
            <a:ext cx="89408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550413" y="2892277"/>
            <a:ext cx="21336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587E18BE-B978-4C9F-A763-593ADF8CC0B2}" type="datetimeFigureOut">
              <a:rPr lang="en-US" smtClean="0"/>
              <a:t>3/6/14</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7100D897-6C62-4BEF-BE99-DC376C379FA1}"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508000" y="2892277"/>
            <a:ext cx="84328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7E18BE-B978-4C9F-A763-593ADF8CC0B2}" type="datetimeFigureOut">
              <a:rPr lang="en-US" smtClean="0"/>
              <a:t>3/6/14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0D897-6C62-4BEF-BE99-DC376C379FA1}"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722438"/>
            <a:ext cx="5386917"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20"/>
            <a:ext cx="5386917"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81" y="1722438"/>
            <a:ext cx="5389033"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81" y="2438420"/>
            <a:ext cx="5389033"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7E18BE-B978-4C9F-A763-593ADF8CC0B2}" type="datetimeFigureOut">
              <a:rPr lang="en-US" smtClean="0"/>
              <a:t>3/6/14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00D897-6C62-4BEF-BE99-DC376C379FA1}"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87E18BE-B978-4C9F-A763-593ADF8CC0B2}" type="datetimeFigureOut">
              <a:rPr lang="en-US" smtClean="0"/>
              <a:t>3/6/14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00D897-6C62-4BEF-BE99-DC376C379FA1}"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03200" y="150919"/>
            <a:ext cx="11775736"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87E18BE-B978-4C9F-A763-593ADF8CC0B2}" type="datetimeFigureOut">
              <a:rPr lang="en-US" smtClean="0"/>
              <a:t>3/6/14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00D897-6C62-4BEF-BE99-DC376C379FA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47200" y="150876"/>
            <a:ext cx="26416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203200" y="152400"/>
            <a:ext cx="89408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12800" y="304821"/>
            <a:ext cx="7823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546336" y="2130552"/>
            <a:ext cx="2231136"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7E18BE-B978-4C9F-A763-593ADF8CC0B2}" type="datetimeFigureOut">
              <a:rPr lang="en-US" smtClean="0"/>
              <a:t>3/6/14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7100D897-6C62-4BEF-BE99-DC376C379FA1}" type="slidenum">
              <a:rPr lang="en-US" smtClean="0"/>
              <a:t>‹#›</a:t>
            </a:fld>
            <a:endParaRPr lang="en-US"/>
          </a:p>
        </p:txBody>
      </p:sp>
      <p:sp>
        <p:nvSpPr>
          <p:cNvPr id="11" name="Title 10"/>
          <p:cNvSpPr>
            <a:spLocks noGrp="1"/>
          </p:cNvSpPr>
          <p:nvPr>
            <p:ph type="title"/>
          </p:nvPr>
        </p:nvSpPr>
        <p:spPr>
          <a:xfrm>
            <a:off x="9546336" y="457200"/>
            <a:ext cx="2234213"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9347200" y="150876"/>
            <a:ext cx="26416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203200" y="152400"/>
            <a:ext cx="89408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550400" y="2133600"/>
            <a:ext cx="22352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7E18BE-B978-4C9F-A763-593ADF8CC0B2}" type="datetimeFigureOut">
              <a:rPr lang="en-US" smtClean="0"/>
              <a:t>3/6/14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0D897-6C62-4BEF-BE99-DC376C379FA1}" type="slidenum">
              <a:rPr lang="en-US" smtClean="0"/>
              <a:t>‹#›</a:t>
            </a:fld>
            <a:endParaRPr lang="en-US"/>
          </a:p>
        </p:txBody>
      </p:sp>
      <p:sp>
        <p:nvSpPr>
          <p:cNvPr id="10" name="Title 9"/>
          <p:cNvSpPr>
            <a:spLocks noGrp="1"/>
          </p:cNvSpPr>
          <p:nvPr>
            <p:ph type="title"/>
          </p:nvPr>
        </p:nvSpPr>
        <p:spPr>
          <a:xfrm>
            <a:off x="9550400" y="460248"/>
            <a:ext cx="22352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203200" y="1634971"/>
            <a:ext cx="11775736"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213" y="152421"/>
            <a:ext cx="11752063"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08000" y="355847"/>
            <a:ext cx="11175013"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07999" y="1719071"/>
            <a:ext cx="11210524"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94517" y="6356350"/>
            <a:ext cx="2844800" cy="274320"/>
          </a:xfrm>
          <a:prstGeom prst="rect">
            <a:avLst/>
          </a:prstGeom>
        </p:spPr>
        <p:txBody>
          <a:bodyPr vert="horz" lIns="91440" tIns="45720" rIns="91440" bIns="45720" rtlCol="0" anchor="ctr"/>
          <a:lstStyle>
            <a:lvl1pPr algn="l">
              <a:defRPr sz="1100">
                <a:solidFill>
                  <a:schemeClr val="tx2"/>
                </a:solidFill>
              </a:defRPr>
            </a:lvl1pPr>
          </a:lstStyle>
          <a:p>
            <a:fld id="{587E18BE-B978-4C9F-A763-593ADF8CC0B2}" type="datetimeFigureOut">
              <a:rPr lang="en-US" smtClean="0"/>
              <a:t>3/6/14</a:t>
            </a:fld>
            <a:endParaRPr lang="en-US"/>
          </a:p>
        </p:txBody>
      </p:sp>
      <p:sp>
        <p:nvSpPr>
          <p:cNvPr id="5" name="Footer Placeholder 4"/>
          <p:cNvSpPr>
            <a:spLocks noGrp="1"/>
          </p:cNvSpPr>
          <p:nvPr>
            <p:ph type="ftr" sz="quarter" idx="3"/>
          </p:nvPr>
        </p:nvSpPr>
        <p:spPr>
          <a:xfrm>
            <a:off x="4064000" y="6356350"/>
            <a:ext cx="44704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10979573" y="6355080"/>
            <a:ext cx="777288"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7100D897-6C62-4BEF-BE99-DC376C379FA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12.png"/><Relationship Id="rId5" Type="http://schemas.openxmlformats.org/officeDocument/2006/relationships/package" Target="../embeddings/Microsoft_Word_Document2.docx"/><Relationship Id="rId6" Type="http://schemas.openxmlformats.org/officeDocument/2006/relationships/image" Target="../media/image13.png"/><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3.docx"/><Relationship Id="rId4" Type="http://schemas.openxmlformats.org/officeDocument/2006/relationships/image" Target="../media/image14.png"/><Relationship Id="rId5" Type="http://schemas.openxmlformats.org/officeDocument/2006/relationships/package" Target="../embeddings/Microsoft_Word_Document4.docx"/><Relationship Id="rId6" Type="http://schemas.openxmlformats.org/officeDocument/2006/relationships/image" Target="../media/image15.png"/><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5.docx"/><Relationship Id="rId4" Type="http://schemas.openxmlformats.org/officeDocument/2006/relationships/image" Target="../media/image16.png"/><Relationship Id="rId5" Type="http://schemas.openxmlformats.org/officeDocument/2006/relationships/package" Target="../embeddings/Microsoft_Word_Document6.docx"/><Relationship Id="rId6" Type="http://schemas.openxmlformats.org/officeDocument/2006/relationships/image" Target="../media/image17.png"/><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7.docx"/><Relationship Id="rId4" Type="http://schemas.openxmlformats.org/officeDocument/2006/relationships/image" Target="../media/image18.png"/><Relationship Id="rId5" Type="http://schemas.openxmlformats.org/officeDocument/2006/relationships/package" Target="../embeddings/Microsoft_Word_Document8.docx"/><Relationship Id="rId6" Type="http://schemas.openxmlformats.org/officeDocument/2006/relationships/image" Target="../media/image19.png"/><Relationship Id="rId1" Type="http://schemas.openxmlformats.org/officeDocument/2006/relationships/vmlDrawing" Target="../drawings/vmlDrawing4.vml"/><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2268" y="967982"/>
            <a:ext cx="7122017" cy="5078313"/>
          </a:xfrm>
          <a:prstGeom prst="rect">
            <a:avLst/>
          </a:prstGeom>
          <a:noFill/>
        </p:spPr>
        <p:txBody>
          <a:bodyPr wrap="square" rtlCol="0">
            <a:spAutoFit/>
          </a:bodyPr>
          <a:lstStyle/>
          <a:p>
            <a:pPr algn="ctr"/>
            <a:r>
              <a:rPr lang="en-US" sz="5400" b="1" i="1" dirty="0" smtClean="0">
                <a:solidFill>
                  <a:schemeClr val="bg1"/>
                </a:solidFill>
                <a:latin typeface="Times New Roman" panose="02020603050405020304" pitchFamily="18" charset="0"/>
                <a:cs typeface="Times New Roman" panose="02020603050405020304" pitchFamily="18" charset="0"/>
              </a:rPr>
              <a:t>SHWOZ</a:t>
            </a:r>
          </a:p>
          <a:p>
            <a:pPr algn="ctr"/>
            <a:endParaRPr lang="en-US" sz="5400" b="1" i="1" dirty="0">
              <a:solidFill>
                <a:schemeClr val="bg1"/>
              </a:solidFill>
              <a:latin typeface="Times New Roman" panose="02020603050405020304" pitchFamily="18" charset="0"/>
              <a:cs typeface="Times New Roman" panose="02020603050405020304" pitchFamily="18" charset="0"/>
            </a:endParaRPr>
          </a:p>
          <a:p>
            <a:pPr algn="ctr"/>
            <a:r>
              <a:rPr lang="en-US" sz="5400" b="1" i="1" dirty="0" smtClean="0">
                <a:solidFill>
                  <a:schemeClr val="bg1"/>
                </a:solidFill>
                <a:latin typeface="Times New Roman" panose="02020603050405020304" pitchFamily="18" charset="0"/>
                <a:cs typeface="Times New Roman" panose="02020603050405020304" pitchFamily="18" charset="0"/>
              </a:rPr>
              <a:t>Railway Train System Simulation</a:t>
            </a:r>
          </a:p>
          <a:p>
            <a:pPr algn="ctr"/>
            <a:endParaRPr lang="en-US" sz="5400" b="1" i="1" dirty="0">
              <a:solidFill>
                <a:schemeClr val="bg1"/>
              </a:solidFill>
              <a:latin typeface="Times New Roman" panose="02020603050405020304" pitchFamily="18" charset="0"/>
              <a:cs typeface="Times New Roman" panose="02020603050405020304" pitchFamily="18" charset="0"/>
            </a:endParaRPr>
          </a:p>
          <a:p>
            <a:pPr algn="ctr"/>
            <a:r>
              <a:rPr lang="en-US" sz="5400" b="1" i="1" dirty="0" smtClean="0">
                <a:solidFill>
                  <a:schemeClr val="bg1"/>
                </a:solidFill>
                <a:latin typeface="Times New Roman" panose="02020603050405020304" pitchFamily="18" charset="0"/>
                <a:cs typeface="Times New Roman" panose="02020603050405020304" pitchFamily="18" charset="0"/>
              </a:rPr>
              <a:t>Design Review</a:t>
            </a:r>
            <a:endParaRPr lang="en-US" sz="5400" b="1"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8332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case Description: open/close </a:t>
            </a:r>
            <a:r>
              <a:rPr lang="en-US" dirty="0" smtClean="0"/>
              <a:t>doors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23257924"/>
              </p:ext>
            </p:extLst>
          </p:nvPr>
        </p:nvGraphicFramePr>
        <p:xfrm>
          <a:off x="436171" y="2275474"/>
          <a:ext cx="11368462" cy="3390753"/>
        </p:xfrm>
        <a:graphic>
          <a:graphicData uri="http://schemas.openxmlformats.org/drawingml/2006/table">
            <a:tbl>
              <a:tblPr firstRow="1" bandRow="1">
                <a:tableStyleId>{5C22544A-7EE6-4342-B048-85BDC9FD1C3A}</a:tableStyleId>
              </a:tblPr>
              <a:tblGrid>
                <a:gridCol w="3680595"/>
                <a:gridCol w="7687867"/>
              </a:tblGrid>
              <a:tr h="424539">
                <a:tc>
                  <a:txBody>
                    <a:bodyPr/>
                    <a:lstStyle/>
                    <a:p>
                      <a:r>
                        <a:rPr lang="en-US" dirty="0" smtClean="0"/>
                        <a:t>System</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Railway</a:t>
                      </a:r>
                      <a:r>
                        <a:rPr lang="en-US" baseline="0" dirty="0" smtClean="0"/>
                        <a:t> train Control system</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438556">
                <a:tc>
                  <a:txBody>
                    <a:bodyPr/>
                    <a:lstStyle/>
                    <a:p>
                      <a:r>
                        <a:rPr lang="en-US" dirty="0" smtClean="0"/>
                        <a:t>Use Case</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dirty="0" smtClean="0"/>
                        <a:t>Open/close</a:t>
                      </a:r>
                      <a:r>
                        <a:rPr lang="en-US" baseline="0" dirty="0" smtClean="0"/>
                        <a:t> doors</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r h="424539">
                <a:tc>
                  <a:txBody>
                    <a:bodyPr/>
                    <a:lstStyle/>
                    <a:p>
                      <a:r>
                        <a:rPr lang="en-US" dirty="0" smtClean="0"/>
                        <a:t>Actors</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Train Controller</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1185955">
                <a:tc>
                  <a:txBody>
                    <a:bodyPr/>
                    <a:lstStyle/>
                    <a:p>
                      <a:r>
                        <a:rPr lang="en-US" dirty="0" smtClean="0"/>
                        <a:t>Description</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The Train Controller UI</a:t>
                      </a:r>
                      <a:r>
                        <a:rPr lang="en-US" baseline="0" dirty="0" smtClean="0"/>
                        <a:t> sends a signal which contains the information for opening/closing the doors of the train.  The signal will be checked for validity under safety standards( ex. The doors can’t be opened while the train is moving).  The signal may be denied by the train controller.</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638591">
                <a:tc>
                  <a:txBody>
                    <a:bodyPr/>
                    <a:lstStyle/>
                    <a:p>
                      <a:r>
                        <a:rPr lang="en-US" dirty="0" smtClean="0"/>
                        <a:t>Response</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If</a:t>
                      </a:r>
                      <a:r>
                        <a:rPr lang="en-US" baseline="0" dirty="0" smtClean="0"/>
                        <a:t> the signal is valid, it will be applied to the train model and change the state of the light, and the state of the light will be shown in the train controller UI as well</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5883949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Train Controller Class </a:t>
            </a:r>
            <a:r>
              <a:rPr lang="en-US" dirty="0" smtClean="0"/>
              <a:t>Diagram</a:t>
            </a:r>
            <a:endParaRPr lang="en-US" dirty="0"/>
          </a:p>
        </p:txBody>
      </p:sp>
      <p:pic>
        <p:nvPicPr>
          <p:cNvPr id="2" name="Picture 1" descr="Mai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700" y="1901905"/>
            <a:ext cx="9327665" cy="4567400"/>
          </a:xfrm>
          <a:prstGeom prst="rect">
            <a:avLst/>
          </a:prstGeom>
        </p:spPr>
      </p:pic>
    </p:spTree>
    <p:extLst>
      <p:ext uri="{BB962C8B-B14F-4D97-AF65-F5344CB8AC3E}">
        <p14:creationId xmlns:p14="http://schemas.microsoft.com/office/powerpoint/2010/main" val="11066646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Train Controller </a:t>
            </a:r>
            <a:r>
              <a:rPr lang="en-US" dirty="0" smtClean="0"/>
              <a:t>Sequence </a:t>
            </a:r>
            <a:r>
              <a:rPr lang="en-US" dirty="0"/>
              <a:t>Diagram: Set </a:t>
            </a:r>
            <a:r>
              <a:rPr lang="en-US" dirty="0" smtClean="0"/>
              <a:t>Speed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323" y="2078088"/>
            <a:ext cx="10065239" cy="4094864"/>
          </a:xfrm>
          <a:prstGeom prst="rect">
            <a:avLst/>
          </a:prstGeom>
        </p:spPr>
      </p:pic>
    </p:spTree>
    <p:extLst>
      <p:ext uri="{BB962C8B-B14F-4D97-AF65-F5344CB8AC3E}">
        <p14:creationId xmlns:p14="http://schemas.microsoft.com/office/powerpoint/2010/main" val="389423857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Train Controller Sequence Diagram: Set </a:t>
            </a:r>
            <a:r>
              <a:rPr lang="en-US" dirty="0" smtClean="0"/>
              <a:t>Temperature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107" y="1988292"/>
            <a:ext cx="9534809" cy="4210314"/>
          </a:xfrm>
          <a:prstGeom prst="rect">
            <a:avLst/>
          </a:prstGeom>
        </p:spPr>
      </p:pic>
    </p:spTree>
    <p:extLst>
      <p:ext uri="{BB962C8B-B14F-4D97-AF65-F5344CB8AC3E}">
        <p14:creationId xmlns:p14="http://schemas.microsoft.com/office/powerpoint/2010/main" val="255738055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Track Controller</a:t>
            </a:r>
            <a:endParaRPr lang="en-US" dirty="0"/>
          </a:p>
        </p:txBody>
      </p:sp>
    </p:spTree>
    <p:extLst>
      <p:ext uri="{BB962C8B-B14F-4D97-AF65-F5344CB8AC3E}">
        <p14:creationId xmlns:p14="http://schemas.microsoft.com/office/powerpoint/2010/main" val="13900013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 Controller </a:t>
            </a:r>
            <a:r>
              <a:rPr lang="en-US" dirty="0" smtClean="0"/>
              <a:t/>
            </a:r>
            <a:br>
              <a:rPr lang="en-US" dirty="0" smtClean="0"/>
            </a:br>
            <a:r>
              <a:rPr lang="en-US" dirty="0" smtClean="0"/>
              <a:t>Use </a:t>
            </a:r>
            <a:r>
              <a:rPr lang="en-US" dirty="0"/>
              <a:t>Case Diagram</a:t>
            </a:r>
          </a:p>
        </p:txBody>
      </p:sp>
      <p:pic>
        <p:nvPicPr>
          <p:cNvPr id="3" name="Picture 2" descr="pic1.png"/>
          <p:cNvPicPr>
            <a:picLocks noChangeAspect="1"/>
          </p:cNvPicPr>
          <p:nvPr/>
        </p:nvPicPr>
        <p:blipFill rotWithShape="1">
          <a:blip r:embed="rId2">
            <a:extLst>
              <a:ext uri="{28A0092B-C50C-407E-A947-70E740481C1C}">
                <a14:useLocalDpi xmlns:a14="http://schemas.microsoft.com/office/drawing/2010/main" val="0"/>
              </a:ext>
            </a:extLst>
          </a:blip>
          <a:srcRect l="17430" t="23381" r="32287" b="20693"/>
          <a:stretch/>
        </p:blipFill>
        <p:spPr>
          <a:xfrm>
            <a:off x="2886439" y="2116568"/>
            <a:ext cx="6106423" cy="3835478"/>
          </a:xfrm>
          <a:prstGeom prst="rect">
            <a:avLst/>
          </a:prstGeom>
        </p:spPr>
      </p:pic>
    </p:spTree>
    <p:extLst>
      <p:ext uri="{BB962C8B-B14F-4D97-AF65-F5344CB8AC3E}">
        <p14:creationId xmlns:p14="http://schemas.microsoft.com/office/powerpoint/2010/main" val="9889720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a:t>
            </a:r>
            <a:r>
              <a:rPr lang="en-US" dirty="0" smtClean="0"/>
              <a:t>: Switch tracks </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394063572"/>
              </p:ext>
            </p:extLst>
          </p:nvPr>
        </p:nvGraphicFramePr>
        <p:xfrm>
          <a:off x="2680003" y="1682021"/>
          <a:ext cx="6902975" cy="2929479"/>
        </p:xfrm>
        <a:graphic>
          <a:graphicData uri="http://schemas.openxmlformats.org/presentationml/2006/ole">
            <mc:AlternateContent xmlns:mc="http://schemas.openxmlformats.org/markup-compatibility/2006">
              <mc:Choice xmlns:v="urn:schemas-microsoft-com:vml" Requires="v">
                <p:oleObj spid="_x0000_s1158" name="Document" r:id="rId3" imgW="5626100" imgH="2387600" progId="Word.Document.12">
                  <p:embed/>
                </p:oleObj>
              </mc:Choice>
              <mc:Fallback>
                <p:oleObj name="Document" r:id="rId3" imgW="5626100" imgH="2387600" progId="Word.Document.12">
                  <p:embed/>
                  <p:pic>
                    <p:nvPicPr>
                      <p:cNvPr id="0" name=""/>
                      <p:cNvPicPr/>
                      <p:nvPr/>
                    </p:nvPicPr>
                    <p:blipFill>
                      <a:blip r:embed="rId4"/>
                      <a:stretch>
                        <a:fillRect/>
                      </a:stretch>
                    </p:blipFill>
                    <p:spPr>
                      <a:xfrm>
                        <a:off x="2680003" y="1682021"/>
                        <a:ext cx="6902975" cy="2929479"/>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60495689"/>
              </p:ext>
            </p:extLst>
          </p:nvPr>
        </p:nvGraphicFramePr>
        <p:xfrm>
          <a:off x="2705664" y="4392843"/>
          <a:ext cx="6877316" cy="2375236"/>
        </p:xfrm>
        <a:graphic>
          <a:graphicData uri="http://schemas.openxmlformats.org/presentationml/2006/ole">
            <mc:AlternateContent xmlns:mc="http://schemas.openxmlformats.org/markup-compatibility/2006">
              <mc:Choice xmlns:v="urn:schemas-microsoft-com:vml" Requires="v">
                <p:oleObj spid="_x0000_s1159" name="Document" r:id="rId5" imgW="5626100" imgH="1943100" progId="Word.Document.12">
                  <p:embed/>
                </p:oleObj>
              </mc:Choice>
              <mc:Fallback>
                <p:oleObj name="Document" r:id="rId5" imgW="5626100" imgH="1943100" progId="Word.Document.12">
                  <p:embed/>
                  <p:pic>
                    <p:nvPicPr>
                      <p:cNvPr id="0" name=""/>
                      <p:cNvPicPr/>
                      <p:nvPr/>
                    </p:nvPicPr>
                    <p:blipFill>
                      <a:blip r:embed="rId6"/>
                      <a:stretch>
                        <a:fillRect/>
                      </a:stretch>
                    </p:blipFill>
                    <p:spPr>
                      <a:xfrm>
                        <a:off x="2705664" y="4392843"/>
                        <a:ext cx="6877316" cy="2375236"/>
                      </a:xfrm>
                      <a:prstGeom prst="rect">
                        <a:avLst/>
                      </a:prstGeom>
                    </p:spPr>
                  </p:pic>
                </p:oleObj>
              </mc:Fallback>
            </mc:AlternateContent>
          </a:graphicData>
        </a:graphic>
      </p:graphicFrame>
    </p:spTree>
    <p:extLst>
      <p:ext uri="{BB962C8B-B14F-4D97-AF65-F5344CB8AC3E}">
        <p14:creationId xmlns:p14="http://schemas.microsoft.com/office/powerpoint/2010/main" val="201702910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 </a:t>
            </a:r>
            <a:r>
              <a:rPr lang="en-US" dirty="0" smtClean="0"/>
              <a:t>Notify of Track Status</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849603362"/>
              </p:ext>
            </p:extLst>
          </p:nvPr>
        </p:nvGraphicFramePr>
        <p:xfrm>
          <a:off x="2487575" y="1580296"/>
          <a:ext cx="6408635" cy="2922222"/>
        </p:xfrm>
        <a:graphic>
          <a:graphicData uri="http://schemas.openxmlformats.org/presentationml/2006/ole">
            <mc:AlternateContent xmlns:mc="http://schemas.openxmlformats.org/markup-compatibility/2006">
              <mc:Choice xmlns:v="urn:schemas-microsoft-com:vml" Requires="v">
                <p:oleObj spid="_x0000_s2177" name="Document" r:id="rId3" imgW="5626100" imgH="2565400" progId="Word.Document.12">
                  <p:embed/>
                </p:oleObj>
              </mc:Choice>
              <mc:Fallback>
                <p:oleObj name="Document" r:id="rId3" imgW="5626100" imgH="2565400" progId="Word.Document.12">
                  <p:embed/>
                  <p:pic>
                    <p:nvPicPr>
                      <p:cNvPr id="0" name=""/>
                      <p:cNvPicPr/>
                      <p:nvPr/>
                    </p:nvPicPr>
                    <p:blipFill>
                      <a:blip r:embed="rId4"/>
                      <a:stretch>
                        <a:fillRect/>
                      </a:stretch>
                    </p:blipFill>
                    <p:spPr>
                      <a:xfrm>
                        <a:off x="2487575" y="1580296"/>
                        <a:ext cx="6408635" cy="2922222"/>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328810291"/>
              </p:ext>
            </p:extLst>
          </p:nvPr>
        </p:nvGraphicFramePr>
        <p:xfrm>
          <a:off x="2513232" y="4329726"/>
          <a:ext cx="6377001" cy="2432761"/>
        </p:xfrm>
        <a:graphic>
          <a:graphicData uri="http://schemas.openxmlformats.org/presentationml/2006/ole">
            <mc:AlternateContent xmlns:mc="http://schemas.openxmlformats.org/markup-compatibility/2006">
              <mc:Choice xmlns:v="urn:schemas-microsoft-com:vml" Requires="v">
                <p:oleObj spid="_x0000_s2178" name="Document" r:id="rId5" imgW="5626100" imgH="2146300" progId="Word.Document.12">
                  <p:embed/>
                </p:oleObj>
              </mc:Choice>
              <mc:Fallback>
                <p:oleObj name="Document" r:id="rId5" imgW="5626100" imgH="2146300" progId="Word.Document.12">
                  <p:embed/>
                  <p:pic>
                    <p:nvPicPr>
                      <p:cNvPr id="0" name=""/>
                      <p:cNvPicPr/>
                      <p:nvPr/>
                    </p:nvPicPr>
                    <p:blipFill>
                      <a:blip r:embed="rId6"/>
                      <a:stretch>
                        <a:fillRect/>
                      </a:stretch>
                    </p:blipFill>
                    <p:spPr>
                      <a:xfrm>
                        <a:off x="2513232" y="4329726"/>
                        <a:ext cx="6377001" cy="2432761"/>
                      </a:xfrm>
                      <a:prstGeom prst="rect">
                        <a:avLst/>
                      </a:prstGeom>
                    </p:spPr>
                  </p:pic>
                </p:oleObj>
              </mc:Fallback>
            </mc:AlternateContent>
          </a:graphicData>
        </a:graphic>
      </p:graphicFrame>
    </p:spTree>
    <p:extLst>
      <p:ext uri="{BB962C8B-B14F-4D97-AF65-F5344CB8AC3E}">
        <p14:creationId xmlns:p14="http://schemas.microsoft.com/office/powerpoint/2010/main" val="41505825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a:t>
            </a:r>
            <a:r>
              <a:rPr lang="en-US" dirty="0" smtClean="0"/>
              <a:t>: Pass Suggested Speed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786571135"/>
              </p:ext>
            </p:extLst>
          </p:nvPr>
        </p:nvGraphicFramePr>
        <p:xfrm>
          <a:off x="2874750" y="1575988"/>
          <a:ext cx="6798030" cy="3335150"/>
        </p:xfrm>
        <a:graphic>
          <a:graphicData uri="http://schemas.openxmlformats.org/presentationml/2006/ole">
            <mc:AlternateContent xmlns:mc="http://schemas.openxmlformats.org/markup-compatibility/2006">
              <mc:Choice xmlns:v="urn:schemas-microsoft-com:vml" Requires="v">
                <p:oleObj spid="_x0000_s3193" name="Document" r:id="rId3" imgW="6083300" imgH="2984500" progId="Word.Document.12">
                  <p:embed/>
                </p:oleObj>
              </mc:Choice>
              <mc:Fallback>
                <p:oleObj name="Document" r:id="rId3" imgW="6083300" imgH="2984500" progId="Word.Document.12">
                  <p:embed/>
                  <p:pic>
                    <p:nvPicPr>
                      <p:cNvPr id="0" name=""/>
                      <p:cNvPicPr/>
                      <p:nvPr/>
                    </p:nvPicPr>
                    <p:blipFill>
                      <a:blip r:embed="rId4"/>
                      <a:stretch>
                        <a:fillRect/>
                      </a:stretch>
                    </p:blipFill>
                    <p:spPr>
                      <a:xfrm>
                        <a:off x="2874750" y="1575988"/>
                        <a:ext cx="6798030" cy="33351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64454926"/>
              </p:ext>
            </p:extLst>
          </p:nvPr>
        </p:nvGraphicFramePr>
        <p:xfrm>
          <a:off x="2887577" y="4695897"/>
          <a:ext cx="6768937" cy="2162103"/>
        </p:xfrm>
        <a:graphic>
          <a:graphicData uri="http://schemas.openxmlformats.org/presentationml/2006/ole">
            <mc:AlternateContent xmlns:mc="http://schemas.openxmlformats.org/markup-compatibility/2006">
              <mc:Choice xmlns:v="urn:schemas-microsoft-com:vml" Requires="v">
                <p:oleObj spid="_x0000_s3194" name="Document" r:id="rId5" imgW="6083300" imgH="1943100" progId="Word.Document.12">
                  <p:embed/>
                </p:oleObj>
              </mc:Choice>
              <mc:Fallback>
                <p:oleObj name="Document" r:id="rId5" imgW="6083300" imgH="1943100" progId="Word.Document.12">
                  <p:embed/>
                  <p:pic>
                    <p:nvPicPr>
                      <p:cNvPr id="0" name=""/>
                      <p:cNvPicPr/>
                      <p:nvPr/>
                    </p:nvPicPr>
                    <p:blipFill>
                      <a:blip r:embed="rId6"/>
                      <a:stretch>
                        <a:fillRect/>
                      </a:stretch>
                    </p:blipFill>
                    <p:spPr>
                      <a:xfrm>
                        <a:off x="2887577" y="4695897"/>
                        <a:ext cx="6768937" cy="2162103"/>
                      </a:xfrm>
                      <a:prstGeom prst="rect">
                        <a:avLst/>
                      </a:prstGeom>
                    </p:spPr>
                  </p:pic>
                </p:oleObj>
              </mc:Fallback>
            </mc:AlternateContent>
          </a:graphicData>
        </a:graphic>
      </p:graphicFrame>
    </p:spTree>
    <p:extLst>
      <p:ext uri="{BB962C8B-B14F-4D97-AF65-F5344CB8AC3E}">
        <p14:creationId xmlns:p14="http://schemas.microsoft.com/office/powerpoint/2010/main" val="415058257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a:t>
            </a:r>
            <a:r>
              <a:rPr lang="en-US" dirty="0" smtClean="0"/>
              <a:t>: Pass Suggested Authority </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694826393"/>
              </p:ext>
            </p:extLst>
          </p:nvPr>
        </p:nvGraphicFramePr>
        <p:xfrm>
          <a:off x="3092836" y="1647115"/>
          <a:ext cx="6562406" cy="3342854"/>
        </p:xfrm>
        <a:graphic>
          <a:graphicData uri="http://schemas.openxmlformats.org/presentationml/2006/ole">
            <mc:AlternateContent xmlns:mc="http://schemas.openxmlformats.org/markup-compatibility/2006">
              <mc:Choice xmlns:v="urn:schemas-microsoft-com:vml" Requires="v">
                <p:oleObj spid="_x0000_s4215" name="Document" r:id="rId3" imgW="6083300" imgH="3098800" progId="Word.Document.12">
                  <p:embed/>
                </p:oleObj>
              </mc:Choice>
              <mc:Fallback>
                <p:oleObj name="Document" r:id="rId3" imgW="6083300" imgH="3098800" progId="Word.Document.12">
                  <p:embed/>
                  <p:pic>
                    <p:nvPicPr>
                      <p:cNvPr id="0" name=""/>
                      <p:cNvPicPr/>
                      <p:nvPr/>
                    </p:nvPicPr>
                    <p:blipFill>
                      <a:blip r:embed="rId4"/>
                      <a:stretch>
                        <a:fillRect/>
                      </a:stretch>
                    </p:blipFill>
                    <p:spPr>
                      <a:xfrm>
                        <a:off x="3092836" y="1647115"/>
                        <a:ext cx="6562406" cy="3342854"/>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399679400"/>
              </p:ext>
            </p:extLst>
          </p:nvPr>
        </p:nvGraphicFramePr>
        <p:xfrm>
          <a:off x="3105663" y="4919680"/>
          <a:ext cx="6538417" cy="1938320"/>
        </p:xfrm>
        <a:graphic>
          <a:graphicData uri="http://schemas.openxmlformats.org/presentationml/2006/ole">
            <mc:AlternateContent xmlns:mc="http://schemas.openxmlformats.org/markup-compatibility/2006">
              <mc:Choice xmlns:v="urn:schemas-microsoft-com:vml" Requires="v">
                <p:oleObj spid="_x0000_s4216" name="Document" r:id="rId5" imgW="6083300" imgH="1803400" progId="Word.Document.12">
                  <p:embed/>
                </p:oleObj>
              </mc:Choice>
              <mc:Fallback>
                <p:oleObj name="Document" r:id="rId5" imgW="6083300" imgH="1803400" progId="Word.Document.12">
                  <p:embed/>
                  <p:pic>
                    <p:nvPicPr>
                      <p:cNvPr id="0" name=""/>
                      <p:cNvPicPr/>
                      <p:nvPr/>
                    </p:nvPicPr>
                    <p:blipFill>
                      <a:blip r:embed="rId6"/>
                      <a:stretch>
                        <a:fillRect/>
                      </a:stretch>
                    </p:blipFill>
                    <p:spPr>
                      <a:xfrm>
                        <a:off x="3105663" y="4919680"/>
                        <a:ext cx="6538417" cy="1938320"/>
                      </a:xfrm>
                      <a:prstGeom prst="rect">
                        <a:avLst/>
                      </a:prstGeom>
                    </p:spPr>
                  </p:pic>
                </p:oleObj>
              </mc:Fallback>
            </mc:AlternateContent>
          </a:graphicData>
        </a:graphic>
      </p:graphicFrame>
    </p:spTree>
    <p:extLst>
      <p:ext uri="{BB962C8B-B14F-4D97-AF65-F5344CB8AC3E}">
        <p14:creationId xmlns:p14="http://schemas.microsoft.com/office/powerpoint/2010/main" val="410500159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a:t>
            </a:r>
            <a:r>
              <a:rPr lang="en-US" dirty="0" smtClean="0"/>
              <a:t>Architecture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179" y="1722439"/>
            <a:ext cx="6200256" cy="4821349"/>
          </a:xfrm>
          <a:prstGeom prst="rect">
            <a:avLst/>
          </a:prstGeom>
        </p:spPr>
      </p:pic>
    </p:spTree>
    <p:extLst>
      <p:ext uri="{BB962C8B-B14F-4D97-AF65-F5344CB8AC3E}">
        <p14:creationId xmlns:p14="http://schemas.microsoft.com/office/powerpoint/2010/main" val="215998028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 Controller</a:t>
            </a:r>
            <a:br>
              <a:rPr lang="en-US" dirty="0" smtClean="0"/>
            </a:br>
            <a:r>
              <a:rPr lang="en-US" dirty="0"/>
              <a:t>Class Diagram</a:t>
            </a:r>
          </a:p>
        </p:txBody>
      </p:sp>
      <p:pic>
        <p:nvPicPr>
          <p:cNvPr id="4" name="Picture 3" descr="ClassDiagra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872" y="1703770"/>
            <a:ext cx="7455070" cy="4960489"/>
          </a:xfrm>
          <a:prstGeom prst="rect">
            <a:avLst/>
          </a:prstGeom>
        </p:spPr>
      </p:pic>
    </p:spTree>
    <p:extLst>
      <p:ext uri="{BB962C8B-B14F-4D97-AF65-F5344CB8AC3E}">
        <p14:creationId xmlns:p14="http://schemas.microsoft.com/office/powerpoint/2010/main" val="203829140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 </a:t>
            </a:r>
            <a:r>
              <a:rPr lang="en-US" dirty="0"/>
              <a:t>Controller </a:t>
            </a:r>
            <a:r>
              <a:rPr lang="en-US" dirty="0" smtClean="0"/>
              <a:t/>
            </a:r>
            <a:br>
              <a:rPr lang="en-US" dirty="0" smtClean="0"/>
            </a:br>
            <a:r>
              <a:rPr lang="en-US" dirty="0" smtClean="0"/>
              <a:t>Sequence </a:t>
            </a:r>
            <a:r>
              <a:rPr lang="en-US" dirty="0"/>
              <a:t>Diagram: </a:t>
            </a:r>
            <a:r>
              <a:rPr lang="en-US" dirty="0" smtClean="0"/>
              <a:t>Track Change</a:t>
            </a:r>
            <a:endParaRPr lang="en-US" dirty="0"/>
          </a:p>
        </p:txBody>
      </p:sp>
      <p:pic>
        <p:nvPicPr>
          <p:cNvPr id="3" name="Picture 2" descr="DerrickSequenceDiagr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699" y="1715768"/>
            <a:ext cx="10342126" cy="4885544"/>
          </a:xfrm>
          <a:prstGeom prst="rect">
            <a:avLst/>
          </a:prstGeom>
        </p:spPr>
      </p:pic>
    </p:spTree>
    <p:extLst>
      <p:ext uri="{BB962C8B-B14F-4D97-AF65-F5344CB8AC3E}">
        <p14:creationId xmlns:p14="http://schemas.microsoft.com/office/powerpoint/2010/main" val="83018911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Track model</a:t>
            </a:r>
            <a:endParaRPr lang="en-US" dirty="0"/>
          </a:p>
        </p:txBody>
      </p:sp>
    </p:spTree>
    <p:extLst>
      <p:ext uri="{BB962C8B-B14F-4D97-AF65-F5344CB8AC3E}">
        <p14:creationId xmlns:p14="http://schemas.microsoft.com/office/powerpoint/2010/main" val="158582576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 Model Use Case </a:t>
            </a:r>
            <a:r>
              <a:rPr lang="en-US" dirty="0" smtClean="0"/>
              <a:t>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696" y="1998505"/>
            <a:ext cx="11222183" cy="4059989"/>
          </a:xfrm>
          <a:prstGeom prst="rect">
            <a:avLst/>
          </a:prstGeom>
        </p:spPr>
      </p:pic>
    </p:spTree>
    <p:extLst>
      <p:ext uri="{BB962C8B-B14F-4D97-AF65-F5344CB8AC3E}">
        <p14:creationId xmlns:p14="http://schemas.microsoft.com/office/powerpoint/2010/main" val="26501598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 Model Class </a:t>
            </a:r>
            <a:r>
              <a:rPr lang="en-US" dirty="0" smtClean="0"/>
              <a:t>Diagram</a:t>
            </a:r>
            <a:endParaRPr lang="en-US" dirty="0"/>
          </a:p>
        </p:txBody>
      </p:sp>
      <p:pic>
        <p:nvPicPr>
          <p:cNvPr id="4" name="Picture 3" descr="Mai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564" y="1696798"/>
            <a:ext cx="8321380" cy="4939632"/>
          </a:xfrm>
          <a:prstGeom prst="rect">
            <a:avLst/>
          </a:prstGeom>
        </p:spPr>
      </p:pic>
    </p:spTree>
    <p:extLst>
      <p:ext uri="{BB962C8B-B14F-4D97-AF65-F5344CB8AC3E}">
        <p14:creationId xmlns:p14="http://schemas.microsoft.com/office/powerpoint/2010/main" val="210278547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CTC </a:t>
            </a:r>
            <a:r>
              <a:rPr lang="en-US" dirty="0" err="1" smtClean="0"/>
              <a:t>OFFICe</a:t>
            </a:r>
            <a:endParaRPr lang="en-US" dirty="0"/>
          </a:p>
        </p:txBody>
      </p:sp>
    </p:spTree>
    <p:extLst>
      <p:ext uri="{BB962C8B-B14F-4D97-AF65-F5344CB8AC3E}">
        <p14:creationId xmlns:p14="http://schemas.microsoft.com/office/powerpoint/2010/main" val="99771486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CTC office</a:t>
            </a:r>
            <a:br>
              <a:rPr lang="en-US" dirty="0" smtClean="0"/>
            </a:br>
            <a:r>
              <a:rPr lang="en-US" dirty="0" smtClean="0"/>
              <a:t>Use Case Diagram</a:t>
            </a:r>
            <a:endParaRPr lang="en-US" dirty="0"/>
          </a:p>
        </p:txBody>
      </p:sp>
      <p:pic>
        <p:nvPicPr>
          <p:cNvPr id="3" name="Picture 2" descr="Use Case Diagra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501" y="1754950"/>
            <a:ext cx="9881617" cy="4799364"/>
          </a:xfrm>
          <a:prstGeom prst="rect">
            <a:avLst/>
          </a:prstGeom>
        </p:spPr>
      </p:pic>
    </p:spTree>
    <p:extLst>
      <p:ext uri="{BB962C8B-B14F-4D97-AF65-F5344CB8AC3E}">
        <p14:creationId xmlns:p14="http://schemas.microsoft.com/office/powerpoint/2010/main" val="359838584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CTC OFFICE</a:t>
            </a:r>
            <a:br>
              <a:rPr lang="en-US" dirty="0" smtClean="0"/>
            </a:br>
            <a:r>
              <a:rPr lang="en-US" dirty="0" smtClean="0"/>
              <a:t>Class Diagram</a:t>
            </a:r>
            <a:endParaRPr lang="en-US" dirty="0"/>
          </a:p>
        </p:txBody>
      </p:sp>
      <p:pic>
        <p:nvPicPr>
          <p:cNvPr id="3" name="Picture 2" descr="ClassDiagram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422" y="1673250"/>
            <a:ext cx="6255599" cy="5036140"/>
          </a:xfrm>
          <a:prstGeom prst="rect">
            <a:avLst/>
          </a:prstGeom>
        </p:spPr>
      </p:pic>
    </p:spTree>
    <p:extLst>
      <p:ext uri="{BB962C8B-B14F-4D97-AF65-F5344CB8AC3E}">
        <p14:creationId xmlns:p14="http://schemas.microsoft.com/office/powerpoint/2010/main" val="3200314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CTC office</a:t>
            </a:r>
            <a:br>
              <a:rPr lang="en-US" dirty="0" smtClean="0"/>
            </a:br>
            <a:r>
              <a:rPr lang="en-US" dirty="0" smtClean="0"/>
              <a:t>Sequence Diagram: suggest speed</a:t>
            </a:r>
            <a:endParaRPr lang="en-US" dirty="0"/>
          </a:p>
        </p:txBody>
      </p:sp>
      <p:pic>
        <p:nvPicPr>
          <p:cNvPr id="3" name="Picture 2" descr="SequenceDiagram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780" y="1658202"/>
            <a:ext cx="6729014" cy="5023067"/>
          </a:xfrm>
          <a:prstGeom prst="rect">
            <a:avLst/>
          </a:prstGeom>
        </p:spPr>
      </p:pic>
    </p:spTree>
    <p:extLst>
      <p:ext uri="{BB962C8B-B14F-4D97-AF65-F5344CB8AC3E}">
        <p14:creationId xmlns:p14="http://schemas.microsoft.com/office/powerpoint/2010/main" val="3934887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CTC office</a:t>
            </a:r>
            <a:br>
              <a:rPr lang="en-US" dirty="0" smtClean="0"/>
            </a:br>
            <a:r>
              <a:rPr lang="en-US" dirty="0" smtClean="0"/>
              <a:t>sequence diagram: edit schedule </a:t>
            </a:r>
            <a:endParaRPr lang="en-US" dirty="0"/>
          </a:p>
        </p:txBody>
      </p:sp>
      <p:pic>
        <p:nvPicPr>
          <p:cNvPr id="3" name="Picture 2" descr="SequenceDiagram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88" y="1628030"/>
            <a:ext cx="6188044" cy="5024339"/>
          </a:xfrm>
          <a:prstGeom prst="rect">
            <a:avLst/>
          </a:prstGeom>
        </p:spPr>
      </p:pic>
    </p:spTree>
    <p:extLst>
      <p:ext uri="{BB962C8B-B14F-4D97-AF65-F5344CB8AC3E}">
        <p14:creationId xmlns:p14="http://schemas.microsoft.com/office/powerpoint/2010/main" val="45258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System </a:t>
            </a:r>
            <a:r>
              <a:rPr lang="en-US" dirty="0"/>
              <a:t>Use Case Diagram</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949" y="1757395"/>
            <a:ext cx="10087499" cy="4847211"/>
          </a:xfrm>
          <a:prstGeom prst="rect">
            <a:avLst/>
          </a:prstGeom>
        </p:spPr>
      </p:pic>
    </p:spTree>
    <p:extLst>
      <p:ext uri="{BB962C8B-B14F-4D97-AF65-F5344CB8AC3E}">
        <p14:creationId xmlns:p14="http://schemas.microsoft.com/office/powerpoint/2010/main" val="140594661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 Model</a:t>
            </a:r>
            <a:endParaRPr lang="en-US" dirty="0"/>
          </a:p>
        </p:txBody>
      </p:sp>
    </p:spTree>
    <p:extLst>
      <p:ext uri="{BB962C8B-B14F-4D97-AF65-F5344CB8AC3E}">
        <p14:creationId xmlns:p14="http://schemas.microsoft.com/office/powerpoint/2010/main" val="403031899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 Model</a:t>
            </a:r>
            <a:br>
              <a:rPr lang="en-US" dirty="0" smtClean="0"/>
            </a:br>
            <a:r>
              <a:rPr lang="en-US" dirty="0" smtClean="0"/>
              <a:t>Class Diagram</a:t>
            </a:r>
            <a:endParaRPr lang="en-US" dirty="0"/>
          </a:p>
        </p:txBody>
      </p:sp>
      <p:pic>
        <p:nvPicPr>
          <p:cNvPr id="4" name="Picture 3"/>
          <p:cNvPicPr>
            <a:picLocks noChangeAspect="1"/>
          </p:cNvPicPr>
          <p:nvPr/>
        </p:nvPicPr>
        <p:blipFill>
          <a:blip r:embed="rId2"/>
          <a:stretch>
            <a:fillRect/>
          </a:stretch>
        </p:blipFill>
        <p:spPr>
          <a:xfrm>
            <a:off x="1879600" y="1594794"/>
            <a:ext cx="8458200" cy="5123505"/>
          </a:xfrm>
          <a:prstGeom prst="rect">
            <a:avLst/>
          </a:prstGeom>
        </p:spPr>
      </p:pic>
    </p:spTree>
    <p:extLst>
      <p:ext uri="{BB962C8B-B14F-4D97-AF65-F5344CB8AC3E}">
        <p14:creationId xmlns:p14="http://schemas.microsoft.com/office/powerpoint/2010/main" val="124130847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 Model</a:t>
            </a:r>
            <a:br>
              <a:rPr lang="en-US" dirty="0" smtClean="0"/>
            </a:br>
            <a:r>
              <a:rPr lang="en-US" dirty="0" smtClean="0"/>
              <a:t>Sequence diagram: Set Speed (detail)</a:t>
            </a:r>
            <a:endParaRPr lang="en-US" dirty="0"/>
          </a:p>
        </p:txBody>
      </p:sp>
      <p:pic>
        <p:nvPicPr>
          <p:cNvPr id="3" name="Picture 2"/>
          <p:cNvPicPr>
            <a:picLocks noChangeAspect="1"/>
          </p:cNvPicPr>
          <p:nvPr/>
        </p:nvPicPr>
        <p:blipFill>
          <a:blip r:embed="rId2"/>
          <a:stretch>
            <a:fillRect/>
          </a:stretch>
        </p:blipFill>
        <p:spPr>
          <a:xfrm>
            <a:off x="2082800" y="1790700"/>
            <a:ext cx="8178800" cy="4724400"/>
          </a:xfrm>
          <a:prstGeom prst="rect">
            <a:avLst/>
          </a:prstGeom>
        </p:spPr>
      </p:pic>
    </p:spTree>
    <p:extLst>
      <p:ext uri="{BB962C8B-B14F-4D97-AF65-F5344CB8AC3E}">
        <p14:creationId xmlns:p14="http://schemas.microsoft.com/office/powerpoint/2010/main" val="385917524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Box 2"/>
          <p:cNvSpPr txBox="1"/>
          <p:nvPr/>
        </p:nvSpPr>
        <p:spPr>
          <a:xfrm>
            <a:off x="2580604" y="3309943"/>
            <a:ext cx="7079770" cy="707886"/>
          </a:xfrm>
          <a:prstGeom prst="rect">
            <a:avLst/>
          </a:prstGeom>
          <a:noFill/>
        </p:spPr>
        <p:txBody>
          <a:bodyPr wrap="square" rtlCol="0">
            <a:spAutoFit/>
          </a:bodyPr>
          <a:lstStyle/>
          <a:p>
            <a:pPr algn="ctr"/>
            <a:r>
              <a:rPr lang="en-US" sz="4000" dirty="0" smtClean="0"/>
              <a:t>ANY QUESTIONS?</a:t>
            </a:r>
            <a:endParaRPr lang="en-US" sz="4000" dirty="0"/>
          </a:p>
        </p:txBody>
      </p:sp>
    </p:spTree>
    <p:extLst>
      <p:ext uri="{BB962C8B-B14F-4D97-AF65-F5344CB8AC3E}">
        <p14:creationId xmlns:p14="http://schemas.microsoft.com/office/powerpoint/2010/main" val="102001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Class </a:t>
            </a:r>
            <a:r>
              <a:rPr lang="en-US" dirty="0" smtClean="0"/>
              <a:t>Diagram</a:t>
            </a:r>
            <a:endParaRPr lang="en-US" dirty="0"/>
          </a:p>
        </p:txBody>
      </p:sp>
      <p:pic>
        <p:nvPicPr>
          <p:cNvPr id="4" name="Picture 3" descr="SystemWideClassDiagr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956" y="1634707"/>
            <a:ext cx="8588094" cy="5086251"/>
          </a:xfrm>
          <a:prstGeom prst="rect">
            <a:avLst/>
          </a:prstGeom>
        </p:spPr>
      </p:pic>
    </p:spTree>
    <p:extLst>
      <p:ext uri="{BB962C8B-B14F-4D97-AF65-F5344CB8AC3E}">
        <p14:creationId xmlns:p14="http://schemas.microsoft.com/office/powerpoint/2010/main" val="281578361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Sequence Diagram: Set </a:t>
            </a:r>
            <a:r>
              <a:rPr lang="en-US" dirty="0" smtClean="0"/>
              <a:t>speed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640" y="2106799"/>
            <a:ext cx="8848725" cy="3952875"/>
          </a:xfrm>
          <a:prstGeom prst="rect">
            <a:avLst/>
          </a:prstGeom>
        </p:spPr>
      </p:pic>
    </p:spTree>
    <p:extLst>
      <p:ext uri="{BB962C8B-B14F-4D97-AF65-F5344CB8AC3E}">
        <p14:creationId xmlns:p14="http://schemas.microsoft.com/office/powerpoint/2010/main" val="33294286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a:t>
            </a:r>
            <a:r>
              <a:rPr lang="en-US" dirty="0" smtClean="0"/>
              <a:t>Sequence </a:t>
            </a:r>
            <a:r>
              <a:rPr lang="en-US" dirty="0"/>
              <a:t>Diagram: </a:t>
            </a:r>
            <a:r>
              <a:rPr lang="en-US" dirty="0" smtClean="0"/>
              <a:t>Malfunction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0501" y="1825372"/>
            <a:ext cx="4555083" cy="4525567"/>
          </a:xfrm>
          <a:prstGeom prst="rect">
            <a:avLst/>
          </a:prstGeom>
        </p:spPr>
      </p:pic>
    </p:spTree>
    <p:extLst>
      <p:ext uri="{BB962C8B-B14F-4D97-AF65-F5344CB8AC3E}">
        <p14:creationId xmlns:p14="http://schemas.microsoft.com/office/powerpoint/2010/main" val="3460348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Train Controller</a:t>
            </a:r>
            <a:endParaRPr lang="en-US" dirty="0"/>
          </a:p>
        </p:txBody>
      </p:sp>
    </p:spTree>
    <p:extLst>
      <p:ext uri="{BB962C8B-B14F-4D97-AF65-F5344CB8AC3E}">
        <p14:creationId xmlns:p14="http://schemas.microsoft.com/office/powerpoint/2010/main" val="411928519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126" y="2007162"/>
            <a:ext cx="7343775" cy="4229100"/>
          </a:xfrm>
          <a:prstGeom prst="rect">
            <a:avLst/>
          </a:prstGeom>
        </p:spPr>
      </p:pic>
      <p:sp>
        <p:nvSpPr>
          <p:cNvPr id="6" name="Title 1"/>
          <p:cNvSpPr>
            <a:spLocks noGrp="1"/>
          </p:cNvSpPr>
          <p:nvPr>
            <p:ph type="title"/>
          </p:nvPr>
        </p:nvSpPr>
        <p:spPr>
          <a:xfrm>
            <a:off x="546488" y="278881"/>
            <a:ext cx="11175013" cy="1054394"/>
          </a:xfrm>
        </p:spPr>
        <p:txBody>
          <a:bodyPr/>
          <a:lstStyle/>
          <a:p>
            <a:r>
              <a:rPr lang="en-US" dirty="0"/>
              <a:t>Train Controller Use Case Diagram</a:t>
            </a:r>
          </a:p>
        </p:txBody>
      </p:sp>
    </p:spTree>
    <p:extLst>
      <p:ext uri="{BB962C8B-B14F-4D97-AF65-F5344CB8AC3E}">
        <p14:creationId xmlns:p14="http://schemas.microsoft.com/office/powerpoint/2010/main" val="39736904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03684742"/>
              </p:ext>
            </p:extLst>
          </p:nvPr>
        </p:nvGraphicFramePr>
        <p:xfrm>
          <a:off x="397699" y="2113901"/>
          <a:ext cx="11394119" cy="3377983"/>
        </p:xfrm>
        <a:graphic>
          <a:graphicData uri="http://schemas.openxmlformats.org/drawingml/2006/table">
            <a:tbl>
              <a:tblPr firstRow="1" bandRow="1">
                <a:tableStyleId>{5C22544A-7EE6-4342-B048-85BDC9FD1C3A}</a:tableStyleId>
              </a:tblPr>
              <a:tblGrid>
                <a:gridCol w="3688900"/>
                <a:gridCol w="7705219"/>
              </a:tblGrid>
              <a:tr h="420329">
                <a:tc>
                  <a:txBody>
                    <a:bodyPr/>
                    <a:lstStyle/>
                    <a:p>
                      <a:r>
                        <a:rPr lang="en-US" dirty="0" smtClean="0"/>
                        <a:t>System</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Railway</a:t>
                      </a:r>
                      <a:r>
                        <a:rPr lang="en-US" baseline="0" dirty="0" smtClean="0"/>
                        <a:t> train Control system</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434206">
                <a:tc>
                  <a:txBody>
                    <a:bodyPr/>
                    <a:lstStyle/>
                    <a:p>
                      <a:r>
                        <a:rPr lang="en-US" dirty="0" smtClean="0"/>
                        <a:t>Use Case</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dirty="0" smtClean="0"/>
                        <a:t>Set Speed</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r h="420329">
                <a:tc>
                  <a:txBody>
                    <a:bodyPr/>
                    <a:lstStyle/>
                    <a:p>
                      <a:r>
                        <a:rPr lang="en-US" dirty="0" smtClean="0"/>
                        <a:t>Actors</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Train Controller</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1174193">
                <a:tc>
                  <a:txBody>
                    <a:bodyPr/>
                    <a:lstStyle/>
                    <a:p>
                      <a:r>
                        <a:rPr lang="en-US" dirty="0" smtClean="0"/>
                        <a:t>Description</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The Train Controller UI</a:t>
                      </a:r>
                      <a:r>
                        <a:rPr lang="en-US" baseline="0" dirty="0" smtClean="0"/>
                        <a:t> sends a suggested speed that was inserted by the conductor, the speed will be checked with safety standards and the suggested speed may be denied by the train controller</a:t>
                      </a:r>
                    </a:p>
                    <a:p>
                      <a:r>
                        <a:rPr lang="en-US" baseline="0" dirty="0" smtClean="0"/>
                        <a:t>The data sent is: the suggested speed by the conductor (miles/hour)</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632258">
                <a:tc>
                  <a:txBody>
                    <a:bodyPr/>
                    <a:lstStyle/>
                    <a:p>
                      <a:r>
                        <a:rPr lang="en-US" dirty="0" smtClean="0"/>
                        <a:t>Response</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If</a:t>
                      </a:r>
                      <a:r>
                        <a:rPr lang="en-US" baseline="0" dirty="0" smtClean="0"/>
                        <a:t> the suggested speed is valid, it will be applied to the train model and change its speed, and the speed will be shown in the train controller UI as well</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6" name="Title 1"/>
          <p:cNvSpPr>
            <a:spLocks noGrp="1"/>
          </p:cNvSpPr>
          <p:nvPr>
            <p:ph type="title"/>
          </p:nvPr>
        </p:nvSpPr>
        <p:spPr>
          <a:xfrm>
            <a:off x="546488" y="278881"/>
            <a:ext cx="11175013" cy="1054394"/>
          </a:xfrm>
        </p:spPr>
        <p:txBody>
          <a:bodyPr/>
          <a:lstStyle/>
          <a:p>
            <a:r>
              <a:rPr lang="en-US" dirty="0"/>
              <a:t>Use Case Description: Set Speed</a:t>
            </a:r>
          </a:p>
        </p:txBody>
      </p:sp>
    </p:spTree>
    <p:extLst>
      <p:ext uri="{BB962C8B-B14F-4D97-AF65-F5344CB8AC3E}">
        <p14:creationId xmlns:p14="http://schemas.microsoft.com/office/powerpoint/2010/main" val="403219842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312</TotalTime>
  <Words>341</Words>
  <Application>Microsoft Macintosh PowerPoint</Application>
  <PresentationFormat>Custom</PresentationFormat>
  <Paragraphs>59</Paragraphs>
  <Slides>33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Grid</vt:lpstr>
      <vt:lpstr>Document</vt:lpstr>
      <vt:lpstr>PowerPoint Presentation</vt:lpstr>
      <vt:lpstr>System Architecture</vt:lpstr>
      <vt:lpstr>System Use Case Diagram </vt:lpstr>
      <vt:lpstr>System Class Diagram</vt:lpstr>
      <vt:lpstr>System Sequence Diagram: Set speed</vt:lpstr>
      <vt:lpstr>System Sequence Diagram: Malfunction</vt:lpstr>
      <vt:lpstr>Train Controller</vt:lpstr>
      <vt:lpstr>Train Controller Use Case Diagram</vt:lpstr>
      <vt:lpstr>Use Case Description: Set Speed</vt:lpstr>
      <vt:lpstr>Use case Description: open/close doors</vt:lpstr>
      <vt:lpstr>Train Controller Class Diagram</vt:lpstr>
      <vt:lpstr>Train Controller Sequence Diagram: Set Speed</vt:lpstr>
      <vt:lpstr>Train Controller Sequence Diagram: Set Temperature</vt:lpstr>
      <vt:lpstr>Track Controller</vt:lpstr>
      <vt:lpstr>Track Controller  Use Case Diagram</vt:lpstr>
      <vt:lpstr>Use Case Description: Switch tracks </vt:lpstr>
      <vt:lpstr>Use Case Description: Notify of Track Status</vt:lpstr>
      <vt:lpstr>Use Case Description: Pass Suggested Speed </vt:lpstr>
      <vt:lpstr>Use Case Description: Pass Suggested Authority </vt:lpstr>
      <vt:lpstr>Track Controller Class Diagram</vt:lpstr>
      <vt:lpstr>Track Controller  Sequence Diagram: Track Change</vt:lpstr>
      <vt:lpstr>Track model</vt:lpstr>
      <vt:lpstr>Track Model Use Case Diagram</vt:lpstr>
      <vt:lpstr>Track Model Class Diagram</vt:lpstr>
      <vt:lpstr>CTC OFFICe</vt:lpstr>
      <vt:lpstr>CTC office Use Case Diagram</vt:lpstr>
      <vt:lpstr>CTC OFFICE Class Diagram</vt:lpstr>
      <vt:lpstr>CTC office Sequence Diagram: suggest speed</vt:lpstr>
      <vt:lpstr>CTC office sequence diagram: edit schedule </vt:lpstr>
      <vt:lpstr>Train Model</vt:lpstr>
      <vt:lpstr>Train Model Class Diagram</vt:lpstr>
      <vt:lpstr>Train Model Sequence diagram: Set Speed (detail)</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hone light</dc:creator>
  <cp:lastModifiedBy>Sarah Elizabeth Higbee</cp:lastModifiedBy>
  <cp:revision>92</cp:revision>
  <dcterms:created xsi:type="dcterms:W3CDTF">2014-03-05T22:48:25Z</dcterms:created>
  <dcterms:modified xsi:type="dcterms:W3CDTF">2014-03-07T00:52:28Z</dcterms:modified>
</cp:coreProperties>
</file>