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71" r:id="rId5"/>
    <p:sldId id="272" r:id="rId6"/>
    <p:sldId id="264" r:id="rId7"/>
    <p:sldId id="270" r:id="rId8"/>
    <p:sldId id="265" r:id="rId9"/>
    <p:sldId id="263" r:id="rId10"/>
    <p:sldId id="266" r:id="rId11"/>
    <p:sldId id="269" r:id="rId12"/>
    <p:sldId id="267" r:id="rId13"/>
    <p:sldId id="268" r:id="rId14"/>
    <p:sldId id="273" r:id="rId15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130676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83102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41359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47437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6142521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01445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19006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85321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91228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58017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98605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58491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43057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54517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50265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 sz="4000" b="1" cap="none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2000" b="1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indent="0" rtl="0">
              <a:spcBef>
                <a:spcPts val="0"/>
              </a:spcBef>
              <a:buFont typeface="Calibri"/>
              <a:buNone/>
              <a:defRPr sz="1200"/>
            </a:lvl2pPr>
            <a:lvl3pPr marL="914400" indent="0" rtl="0">
              <a:spcBef>
                <a:spcPts val="0"/>
              </a:spcBef>
              <a:buFont typeface="Calibri"/>
              <a:buNone/>
              <a:defRPr sz="1000"/>
            </a:lvl3pPr>
            <a:lvl4pPr marL="1371600" indent="0" rtl="0">
              <a:spcBef>
                <a:spcPts val="0"/>
              </a:spcBef>
              <a:buFont typeface="Calibri"/>
              <a:buNone/>
              <a:defRPr sz="900"/>
            </a:lvl4pPr>
            <a:lvl5pPr marL="1828800" indent="0" rtl="0">
              <a:spcBef>
                <a:spcPts val="0"/>
              </a:spcBef>
              <a:buFont typeface="Calibri"/>
              <a:buNone/>
              <a:defRPr sz="900"/>
            </a:lvl5pPr>
            <a:lvl6pPr marL="2286000" indent="0" rtl="0">
              <a:spcBef>
                <a:spcPts val="0"/>
              </a:spcBef>
              <a:buFont typeface="Calibri"/>
              <a:buNone/>
              <a:defRPr sz="900"/>
            </a:lvl6pPr>
            <a:lvl7pPr marL="2743200" indent="0" rtl="0">
              <a:spcBef>
                <a:spcPts val="0"/>
              </a:spcBef>
              <a:buFont typeface="Calibri"/>
              <a:buNone/>
              <a:defRPr sz="900"/>
            </a:lvl7pPr>
            <a:lvl8pPr marL="3200400" indent="0" rtl="0">
              <a:spcBef>
                <a:spcPts val="0"/>
              </a:spcBef>
              <a:buFont typeface="Calibri"/>
              <a:buNone/>
              <a:defRPr sz="900"/>
            </a:lvl8pPr>
            <a:lvl9pPr marL="3657600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2000" b="1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indent="0" rtl="0">
              <a:spcBef>
                <a:spcPts val="0"/>
              </a:spcBef>
              <a:buFont typeface="Calibri"/>
              <a:buNone/>
              <a:defRPr sz="1200"/>
            </a:lvl2pPr>
            <a:lvl3pPr marL="914400" indent="0" rtl="0">
              <a:spcBef>
                <a:spcPts val="0"/>
              </a:spcBef>
              <a:buFont typeface="Calibri"/>
              <a:buNone/>
              <a:defRPr sz="1000"/>
            </a:lvl3pPr>
            <a:lvl4pPr marL="1371600" indent="0" rtl="0">
              <a:spcBef>
                <a:spcPts val="0"/>
              </a:spcBef>
              <a:buFont typeface="Calibri"/>
              <a:buNone/>
              <a:defRPr sz="900"/>
            </a:lvl4pPr>
            <a:lvl5pPr marL="1828800" indent="0" rtl="0">
              <a:spcBef>
                <a:spcPts val="0"/>
              </a:spcBef>
              <a:buFont typeface="Calibri"/>
              <a:buNone/>
              <a:defRPr sz="900"/>
            </a:lvl5pPr>
            <a:lvl6pPr marL="2286000" indent="0" rtl="0">
              <a:spcBef>
                <a:spcPts val="0"/>
              </a:spcBef>
              <a:buFont typeface="Calibri"/>
              <a:buNone/>
              <a:defRPr sz="900"/>
            </a:lvl6pPr>
            <a:lvl7pPr marL="2743200" indent="0" rtl="0">
              <a:spcBef>
                <a:spcPts val="0"/>
              </a:spcBef>
              <a:buFont typeface="Calibri"/>
              <a:buNone/>
              <a:defRPr sz="900"/>
            </a:lvl7pPr>
            <a:lvl8pPr marL="3200400" indent="0" rtl="0">
              <a:spcBef>
                <a:spcPts val="0"/>
              </a:spcBef>
              <a:buFont typeface="Calibri"/>
              <a:buNone/>
              <a:defRPr sz="900"/>
            </a:lvl8pPr>
            <a:lvl9pPr marL="3657600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gif"/><Relationship Id="rId5" Type="http://schemas.openxmlformats.org/officeDocument/2006/relationships/image" Target="../media/image18.gif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arahHeinzHouseFRC/SCRA-2015-Workshop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76200" y="2743200"/>
            <a:ext cx="56388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819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  <a:r>
              <a:rPr lang="en-US" sz="3959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959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959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0" y="1267361"/>
            <a:ext cx="5684569" cy="13234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8000" b="1" i="0" u="none" strike="noStrike" cap="none" baseline="0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LEARN TO</a:t>
            </a:r>
          </a:p>
        </p:txBody>
      </p:sp>
      <p:sp>
        <p:nvSpPr>
          <p:cNvPr id="85" name="Shape 85"/>
          <p:cNvSpPr/>
          <p:nvPr/>
        </p:nvSpPr>
        <p:spPr>
          <a:xfrm>
            <a:off x="2971800" y="6019800"/>
            <a:ext cx="2971799" cy="838199"/>
          </a:xfrm>
          <a:prstGeom prst="rect">
            <a:avLst/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/>
          <p:nvPr/>
        </p:nvSpPr>
        <p:spPr>
          <a:xfrm>
            <a:off x="5943600" y="6019800"/>
            <a:ext cx="3200399" cy="838199"/>
          </a:xfrm>
          <a:prstGeom prst="rect">
            <a:avLst/>
          </a:prstGeom>
          <a:solidFill>
            <a:srgbClr val="00B050"/>
          </a:solidFill>
          <a:ln w="254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" name="Shape 87"/>
          <p:cNvCxnSpPr/>
          <p:nvPr/>
        </p:nvCxnSpPr>
        <p:spPr>
          <a:xfrm>
            <a:off x="5638800" y="1143000"/>
            <a:ext cx="0" cy="3581399"/>
          </a:xfrm>
          <a:prstGeom prst="straightConnector1">
            <a:avLst/>
          </a:prstGeom>
          <a:noFill/>
          <a:ln w="8890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" name="Shape 88"/>
          <p:cNvSpPr/>
          <p:nvPr/>
        </p:nvSpPr>
        <p:spPr>
          <a:xfrm>
            <a:off x="0" y="6019800"/>
            <a:ext cx="2971799" cy="838199"/>
          </a:xfrm>
          <a:prstGeom prst="rect">
            <a:avLst/>
          </a:prstGeom>
          <a:solidFill>
            <a:srgbClr val="E36C09"/>
          </a:solidFill>
          <a:ln w="2540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5638800" y="2743200"/>
            <a:ext cx="609599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36C09"/>
          </a:solidFill>
          <a:ln w="2540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0" y="3352800"/>
            <a:ext cx="5684569" cy="13234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8000" b="1" i="0" u="none" strike="noStrike" cap="none" baseline="0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AT SH</a:t>
            </a:r>
            <a:r>
              <a:rPr lang="en-US" sz="8000" b="1" i="0" u="none" strike="noStrike" cap="none" baseline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8000" b="1" i="0" u="none" strike="noStrike" cap="none" baseline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RP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6095999" y="2817330"/>
            <a:ext cx="2895600" cy="8866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 b="0" u="sng" strike="noStrike" cap="none" baseline="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SCRA</a:t>
            </a:r>
            <a:endParaRPr lang="en-US" sz="2800" b="0" i="0" u="sng" strike="noStrike" cap="none" baseline="0" dirty="0" smtClean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 baseline="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FRC</a:t>
            </a:r>
            <a:r>
              <a:rPr lang="en-US" sz="24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Vision Options</a:t>
            </a:r>
            <a:endParaRPr lang="en-US" sz="24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91"/>
          <p:cNvSpPr txBox="1"/>
          <p:nvPr/>
        </p:nvSpPr>
        <p:spPr>
          <a:xfrm>
            <a:off x="-53316" y="5995551"/>
            <a:ext cx="2895600" cy="8866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 dirty="0" smtClean="0">
                <a:solidFill>
                  <a:schemeClr val="lt1"/>
                </a:solidFill>
              </a:rPr>
              <a:t>Lucas Switzer #3260</a:t>
            </a:r>
            <a:endParaRPr lang="en-US" sz="2800" b="0" i="0" strike="noStrike" cap="none" baseline="0" dirty="0" smtClean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91"/>
          <p:cNvSpPr txBox="1"/>
          <p:nvPr/>
        </p:nvSpPr>
        <p:spPr>
          <a:xfrm>
            <a:off x="6095999" y="6203315"/>
            <a:ext cx="2895600" cy="8866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 dirty="0" smtClean="0">
                <a:solidFill>
                  <a:schemeClr val="lt1"/>
                </a:solidFill>
              </a:rPr>
              <a:t>12-13-12</a:t>
            </a:r>
            <a:endParaRPr lang="en-US" sz="2800" b="0" i="0" strike="noStrike" cap="none" baseline="0" dirty="0" smtClean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0" y="6629400"/>
            <a:ext cx="2971799" cy="228600"/>
          </a:xfrm>
          <a:prstGeom prst="rect">
            <a:avLst/>
          </a:prstGeom>
          <a:solidFill>
            <a:srgbClr val="E36C09"/>
          </a:solidFill>
          <a:ln w="2540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2971800" y="6629400"/>
            <a:ext cx="2971799" cy="228600"/>
          </a:xfrm>
          <a:prstGeom prst="rect">
            <a:avLst/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5943600" y="6629400"/>
            <a:ext cx="3200399" cy="228600"/>
          </a:xfrm>
          <a:prstGeom prst="rect">
            <a:avLst/>
          </a:prstGeom>
          <a:solidFill>
            <a:srgbClr val="00B050"/>
          </a:solidFill>
          <a:ln w="254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0" y="0"/>
            <a:ext cx="2971799" cy="228600"/>
          </a:xfrm>
          <a:prstGeom prst="rect">
            <a:avLst/>
          </a:prstGeom>
          <a:solidFill>
            <a:srgbClr val="E36C09"/>
          </a:solidFill>
          <a:ln w="2540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2971800" y="0"/>
            <a:ext cx="2971799" cy="228600"/>
          </a:xfrm>
          <a:prstGeom prst="rect">
            <a:avLst/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5943600" y="0"/>
            <a:ext cx="3200399" cy="228600"/>
          </a:xfrm>
          <a:prstGeom prst="rect">
            <a:avLst/>
          </a:prstGeom>
          <a:solidFill>
            <a:srgbClr val="00B050"/>
          </a:solidFill>
          <a:ln w="254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Pentagon 1"/>
          <p:cNvSpPr/>
          <p:nvPr/>
        </p:nvSpPr>
        <p:spPr>
          <a:xfrm>
            <a:off x="2912089" y="1977220"/>
            <a:ext cx="2715905" cy="504967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entagon 12"/>
          <p:cNvSpPr/>
          <p:nvPr/>
        </p:nvSpPr>
        <p:spPr>
          <a:xfrm rot="10800000">
            <a:off x="81883" y="1977219"/>
            <a:ext cx="2715905" cy="504967"/>
          </a:xfrm>
          <a:prstGeom prst="homePlat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2825084" y="1963571"/>
            <a:ext cx="27867" cy="445770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966365" y="1902154"/>
            <a:ext cx="103906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otum" panose="020B0600000101010101" pitchFamily="34" charset="-127"/>
                <a:ea typeface="Dotum" panose="020B0600000101010101" pitchFamily="34" charset="-127"/>
              </a:rPr>
              <a:t>Pros</a:t>
            </a:r>
            <a:endParaRPr lang="en-US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506148" y="1874859"/>
            <a:ext cx="117371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otum" panose="020B0600000101010101" pitchFamily="34" charset="-127"/>
                <a:ea typeface="Dotum" panose="020B0600000101010101" pitchFamily="34" charset="-127"/>
              </a:rPr>
              <a:t>Cons</a:t>
            </a:r>
            <a:endParaRPr lang="en-US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882" y="2657818"/>
            <a:ext cx="3101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  <a:latin typeface="Agency FB" panose="020B0503020202020204" pitchFamily="34" charset="0"/>
              </a:rPr>
              <a:t>            </a:t>
            </a:r>
            <a:r>
              <a:rPr lang="en-US" sz="2400" dirty="0" smtClean="0">
                <a:solidFill>
                  <a:srgbClr val="00B0F0"/>
                </a:solidFill>
                <a:latin typeface="Agency FB" panose="020B0503020202020204" pitchFamily="34" charset="0"/>
              </a:rPr>
              <a:t>On Board Vision </a:t>
            </a:r>
            <a:r>
              <a:rPr lang="en-US" sz="2800" dirty="0" smtClean="0">
                <a:solidFill>
                  <a:srgbClr val="00B0F0"/>
                </a:solidFill>
                <a:latin typeface="Agency FB" panose="020B0503020202020204" pitchFamily="34" charset="0"/>
              </a:rPr>
              <a:t>◊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69948" y="3179367"/>
            <a:ext cx="1991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Agency FB" panose="020B0503020202020204" pitchFamily="34" charset="0"/>
              </a:rPr>
              <a:t>“Plug and Play” </a:t>
            </a:r>
            <a:r>
              <a:rPr lang="en-US" sz="2800" dirty="0" smtClean="0">
                <a:solidFill>
                  <a:srgbClr val="00B0F0"/>
                </a:solidFill>
                <a:latin typeface="Agency FB" panose="020B0503020202020204" pitchFamily="34" charset="0"/>
              </a:rPr>
              <a:t>◊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0343" y="3640667"/>
            <a:ext cx="2718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Agency FB" panose="020B0503020202020204" pitchFamily="34" charset="0"/>
              </a:rPr>
              <a:t>Local Communication </a:t>
            </a:r>
            <a:r>
              <a:rPr lang="en-US" sz="2800" dirty="0" smtClean="0">
                <a:solidFill>
                  <a:srgbClr val="00B0F0"/>
                </a:solidFill>
                <a:latin typeface="Agency FB" panose="020B0503020202020204" pitchFamily="34" charset="0"/>
              </a:rPr>
              <a:t>◊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24079" y="2644709"/>
            <a:ext cx="2212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  <a:latin typeface="Agency FB" panose="020B0503020202020204" pitchFamily="34" charset="0"/>
              </a:rPr>
              <a:t>◊ No FRC Support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24079" y="3184109"/>
            <a:ext cx="2802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  <a:latin typeface="Agency FB" panose="020B0503020202020204" pitchFamily="34" charset="0"/>
              </a:rPr>
              <a:t>◊  $</a:t>
            </a:r>
            <a:r>
              <a:rPr lang="en-US" sz="2400" dirty="0" smtClean="0">
                <a:solidFill>
                  <a:srgbClr val="FFC000"/>
                </a:solidFill>
                <a:latin typeface="Agency FB" panose="020B0503020202020204" pitchFamily="34" charset="0"/>
              </a:rPr>
              <a:t>70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72223" y="2937335"/>
            <a:ext cx="2321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Multiple Object Detection |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403853" y="5632980"/>
            <a:ext cx="1633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Object Teaching |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09" y="249294"/>
            <a:ext cx="1658374" cy="165008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12487" y="665779"/>
            <a:ext cx="32624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otum" panose="020B0600000101010101" pitchFamily="34" charset="-127"/>
                <a:ea typeface="Dotum" panose="020B0600000101010101" pitchFamily="34" charset="-127"/>
              </a:rPr>
              <a:t>CMU Pixy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26147" y="3707587"/>
            <a:ext cx="2802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  <a:latin typeface="Agency FB" panose="020B0503020202020204" pitchFamily="34" charset="0"/>
              </a:rPr>
              <a:t>◊  Reliability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291" y="4108923"/>
            <a:ext cx="2925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Agency FB" panose="020B0503020202020204" pitchFamily="34" charset="0"/>
              </a:rPr>
              <a:t>Multiple Object Detection </a:t>
            </a:r>
            <a:r>
              <a:rPr lang="en-US" sz="2800" dirty="0" smtClean="0">
                <a:solidFill>
                  <a:srgbClr val="00B0F0"/>
                </a:solidFill>
                <a:latin typeface="Agency FB" panose="020B0503020202020204" pitchFamily="34" charset="0"/>
              </a:rPr>
              <a:t>◊</a:t>
            </a:r>
            <a:endParaRPr lang="en-US" sz="2800" dirty="0">
              <a:solidFill>
                <a:srgbClr val="00B0F0"/>
              </a:solidFill>
            </a:endParaRPr>
          </a:p>
        </p:txBody>
      </p:sp>
      <p:pic>
        <p:nvPicPr>
          <p:cNvPr id="10244" name="Picture 4" descr="http://www.robotshop.com/media/files/images2/pixy-cmucam5-image-sensor-8-larg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230" y="400772"/>
            <a:ext cx="3342670" cy="252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http://i74.photobucket.com/albums/i241/cmucam/Image137_zpsa10ad09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845" y="3480179"/>
            <a:ext cx="2862031" cy="21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3291" y="4587639"/>
            <a:ext cx="2925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Agency FB" panose="020B0503020202020204" pitchFamily="34" charset="0"/>
              </a:rPr>
              <a:t>           “Object Teaching” </a:t>
            </a:r>
            <a:r>
              <a:rPr lang="en-US" sz="2800" dirty="0" smtClean="0">
                <a:solidFill>
                  <a:srgbClr val="00B0F0"/>
                </a:solidFill>
                <a:latin typeface="Agency FB" panose="020B0503020202020204" pitchFamily="34" charset="0"/>
              </a:rPr>
              <a:t>◊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24078" y="4249570"/>
            <a:ext cx="2802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  <a:latin typeface="Agency FB" panose="020B0503020202020204" pitchFamily="34" charset="0"/>
              </a:rPr>
              <a:t>◊  Calibration!</a:t>
            </a:r>
            <a:endParaRPr lang="en-U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49462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0" y="6629400"/>
            <a:ext cx="2971799" cy="228600"/>
          </a:xfrm>
          <a:prstGeom prst="rect">
            <a:avLst/>
          </a:prstGeom>
          <a:solidFill>
            <a:srgbClr val="E36C09"/>
          </a:solidFill>
          <a:ln w="2540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2971800" y="6629400"/>
            <a:ext cx="2971799" cy="228600"/>
          </a:xfrm>
          <a:prstGeom prst="rect">
            <a:avLst/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5943600" y="6629400"/>
            <a:ext cx="3200399" cy="228600"/>
          </a:xfrm>
          <a:prstGeom prst="rect">
            <a:avLst/>
          </a:prstGeom>
          <a:solidFill>
            <a:srgbClr val="00B050"/>
          </a:solidFill>
          <a:ln w="254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0" y="0"/>
            <a:ext cx="2971799" cy="228600"/>
          </a:xfrm>
          <a:prstGeom prst="rect">
            <a:avLst/>
          </a:prstGeom>
          <a:solidFill>
            <a:srgbClr val="E36C09"/>
          </a:solidFill>
          <a:ln w="2540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2971800" y="0"/>
            <a:ext cx="2971799" cy="228600"/>
          </a:xfrm>
          <a:prstGeom prst="rect">
            <a:avLst/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5943600" y="0"/>
            <a:ext cx="3200399" cy="228600"/>
          </a:xfrm>
          <a:prstGeom prst="rect">
            <a:avLst/>
          </a:prstGeom>
          <a:solidFill>
            <a:srgbClr val="00B050"/>
          </a:solidFill>
          <a:ln w="254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Picture 2" descr="https://upload.wikimedia.org/wikipedia/commons/thumb/3/32/OpenCV_Logo_with_text_svg_version.svg/2000px-OpenCV_Logo_with_text_svg_versio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63" y="4882617"/>
            <a:ext cx="1291080" cy="159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roborealm.com/images/left_header.gif"/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67" y="498639"/>
            <a:ext cx="2561832" cy="76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16" y="2926039"/>
            <a:ext cx="1658374" cy="1650082"/>
          </a:xfrm>
          <a:prstGeom prst="rect">
            <a:avLst/>
          </a:prstGeom>
        </p:spPr>
      </p:pic>
      <p:pic>
        <p:nvPicPr>
          <p:cNvPr id="3080" name="Picture 8" descr="http://www.arm.com/assets/images/NationalInstruments.png"/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16" y="1801427"/>
            <a:ext cx="3943099" cy="76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entagon 4"/>
          <p:cNvSpPr/>
          <p:nvPr/>
        </p:nvSpPr>
        <p:spPr>
          <a:xfrm flipH="1">
            <a:off x="3766781" y="586852"/>
            <a:ext cx="5377217" cy="554165"/>
          </a:xfrm>
          <a:prstGeom prst="homePlate">
            <a:avLst/>
          </a:prstGeom>
          <a:solidFill>
            <a:srgbClr val="00B0F0">
              <a:alpha val="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entagon 18"/>
          <p:cNvSpPr/>
          <p:nvPr/>
        </p:nvSpPr>
        <p:spPr>
          <a:xfrm flipH="1">
            <a:off x="4258100" y="1982324"/>
            <a:ext cx="4885896" cy="554165"/>
          </a:xfrm>
          <a:prstGeom prst="homePlate">
            <a:avLst/>
          </a:prstGeom>
          <a:solidFill>
            <a:schemeClr val="accent6">
              <a:lumMod val="75000"/>
              <a:alpha val="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entagon 19"/>
          <p:cNvSpPr/>
          <p:nvPr/>
        </p:nvSpPr>
        <p:spPr>
          <a:xfrm flipH="1">
            <a:off x="1833490" y="3377796"/>
            <a:ext cx="7310510" cy="554165"/>
          </a:xfrm>
          <a:prstGeom prst="homePlate">
            <a:avLst/>
          </a:prstGeom>
          <a:solidFill>
            <a:srgbClr val="00B050">
              <a:alpha val="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entagon 20"/>
          <p:cNvSpPr/>
          <p:nvPr/>
        </p:nvSpPr>
        <p:spPr>
          <a:xfrm flipH="1">
            <a:off x="1833490" y="5439900"/>
            <a:ext cx="7310506" cy="554165"/>
          </a:xfrm>
          <a:prstGeom prst="homePlat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86560" y="5439441"/>
            <a:ext cx="337047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OpenCV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64230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0" y="6629400"/>
            <a:ext cx="2971799" cy="228600"/>
          </a:xfrm>
          <a:prstGeom prst="rect">
            <a:avLst/>
          </a:prstGeom>
          <a:solidFill>
            <a:srgbClr val="E36C09"/>
          </a:solidFill>
          <a:ln w="2540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2971800" y="6629400"/>
            <a:ext cx="2971799" cy="228600"/>
          </a:xfrm>
          <a:prstGeom prst="rect">
            <a:avLst/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5943600" y="6629400"/>
            <a:ext cx="3200399" cy="228600"/>
          </a:xfrm>
          <a:prstGeom prst="rect">
            <a:avLst/>
          </a:prstGeom>
          <a:solidFill>
            <a:srgbClr val="00B050"/>
          </a:solidFill>
          <a:ln w="254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0" y="0"/>
            <a:ext cx="2971799" cy="228600"/>
          </a:xfrm>
          <a:prstGeom prst="rect">
            <a:avLst/>
          </a:prstGeom>
          <a:solidFill>
            <a:srgbClr val="E36C09"/>
          </a:solidFill>
          <a:ln w="2540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2971800" y="0"/>
            <a:ext cx="2971799" cy="228600"/>
          </a:xfrm>
          <a:prstGeom prst="rect">
            <a:avLst/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5943600" y="0"/>
            <a:ext cx="3200399" cy="228600"/>
          </a:xfrm>
          <a:prstGeom prst="rect">
            <a:avLst/>
          </a:prstGeom>
          <a:solidFill>
            <a:srgbClr val="00B050"/>
          </a:solidFill>
          <a:ln w="254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Pentagon 1"/>
          <p:cNvSpPr/>
          <p:nvPr/>
        </p:nvSpPr>
        <p:spPr>
          <a:xfrm>
            <a:off x="2912089" y="1977220"/>
            <a:ext cx="2715905" cy="504967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entagon 12"/>
          <p:cNvSpPr/>
          <p:nvPr/>
        </p:nvSpPr>
        <p:spPr>
          <a:xfrm rot="10800000">
            <a:off x="81883" y="1977219"/>
            <a:ext cx="2715905" cy="504967"/>
          </a:xfrm>
          <a:prstGeom prst="homePlat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2825084" y="1963571"/>
            <a:ext cx="27867" cy="445770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966365" y="1902154"/>
            <a:ext cx="103906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otum" panose="020B0600000101010101" pitchFamily="34" charset="-127"/>
                <a:ea typeface="Dotum" panose="020B0600000101010101" pitchFamily="34" charset="-127"/>
              </a:rPr>
              <a:t>Pros</a:t>
            </a:r>
            <a:endParaRPr lang="en-US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506148" y="1874859"/>
            <a:ext cx="117371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otum" panose="020B0600000101010101" pitchFamily="34" charset="-127"/>
                <a:ea typeface="Dotum" panose="020B0600000101010101" pitchFamily="34" charset="-127"/>
              </a:rPr>
              <a:t>Cons</a:t>
            </a:r>
            <a:endParaRPr lang="en-US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882" y="2657818"/>
            <a:ext cx="3101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  <a:latin typeface="Agency FB" panose="020B0503020202020204" pitchFamily="34" charset="0"/>
              </a:rPr>
              <a:t>                   </a:t>
            </a:r>
            <a:r>
              <a:rPr lang="en-US" sz="2400" dirty="0" smtClean="0">
                <a:solidFill>
                  <a:srgbClr val="00B0F0"/>
                </a:solidFill>
                <a:latin typeface="Agency FB" panose="020B0503020202020204" pitchFamily="34" charset="0"/>
              </a:rPr>
              <a:t>Freedom!   </a:t>
            </a:r>
            <a:r>
              <a:rPr lang="en-US" sz="2800" dirty="0" smtClean="0">
                <a:solidFill>
                  <a:srgbClr val="00B0F0"/>
                </a:solidFill>
                <a:latin typeface="Agency FB" panose="020B0503020202020204" pitchFamily="34" charset="0"/>
              </a:rPr>
              <a:t>◊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0409" y="3180499"/>
            <a:ext cx="2879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Agency FB" panose="020B0503020202020204" pitchFamily="34" charset="0"/>
              </a:rPr>
              <a:t>Java, C++,  Python </a:t>
            </a:r>
            <a:r>
              <a:rPr lang="en-US" sz="2800" dirty="0" smtClean="0">
                <a:solidFill>
                  <a:srgbClr val="00B0F0"/>
                </a:solidFill>
                <a:latin typeface="Agency FB" panose="020B0503020202020204" pitchFamily="34" charset="0"/>
              </a:rPr>
              <a:t>◊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24079" y="2644709"/>
            <a:ext cx="2787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  <a:latin typeface="Agency FB" panose="020B0503020202020204" pitchFamily="34" charset="0"/>
              </a:rPr>
              <a:t>◊ Some FRC Support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24079" y="3184109"/>
            <a:ext cx="3412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  <a:latin typeface="Agency FB" panose="020B0503020202020204" pitchFamily="34" charset="0"/>
              </a:rPr>
              <a:t>◊  </a:t>
            </a:r>
            <a:r>
              <a:rPr lang="en-US" sz="2400" dirty="0" smtClean="0">
                <a:solidFill>
                  <a:srgbClr val="FFC000"/>
                </a:solidFill>
                <a:latin typeface="Agency FB" panose="020B0503020202020204" pitchFamily="34" charset="0"/>
              </a:rPr>
              <a:t>Requires extra hardware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20794" y="2791536"/>
            <a:ext cx="3240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Multiple Object Color Detection |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403853" y="5632980"/>
            <a:ext cx="1633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Object Teaching |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26147" y="3707587"/>
            <a:ext cx="2802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  <a:latin typeface="Agency FB" panose="020B0503020202020204" pitchFamily="34" charset="0"/>
              </a:rPr>
              <a:t>◊  $$$</a:t>
            </a:r>
            <a:endParaRPr lang="en-US" sz="2800" dirty="0">
              <a:solidFill>
                <a:srgbClr val="FFC000"/>
              </a:solidFill>
            </a:endParaRPr>
          </a:p>
        </p:txBody>
      </p:sp>
      <p:pic>
        <p:nvPicPr>
          <p:cNvPr id="29" name="Picture 2" descr="https://upload.wikimedia.org/wikipedia/commons/thumb/3/32/OpenCV_Logo_with_text_svg_version.svg/2000px-OpenCV_Logo_with_text_svg_versio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539" y="253838"/>
            <a:ext cx="1291080" cy="159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395557" y="3685480"/>
            <a:ext cx="2879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Agency FB" panose="020B0503020202020204" pitchFamily="34" charset="0"/>
              </a:rPr>
              <a:t>Camera Manipulation </a:t>
            </a:r>
            <a:r>
              <a:rPr lang="en-US" sz="2800" dirty="0" smtClean="0">
                <a:solidFill>
                  <a:srgbClr val="00B0F0"/>
                </a:solidFill>
                <a:latin typeface="Agency FB" panose="020B0503020202020204" pitchFamily="34" charset="0"/>
              </a:rPr>
              <a:t>◊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40659" y="4186851"/>
            <a:ext cx="2802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  <a:latin typeface="Agency FB" panose="020B0503020202020204" pitchFamily="34" charset="0"/>
              </a:rPr>
              <a:t>◊  Complicated</a:t>
            </a:r>
            <a:endParaRPr lang="en-US" sz="2800" dirty="0">
              <a:solidFill>
                <a:srgbClr val="FFC000"/>
              </a:solidFill>
            </a:endParaRPr>
          </a:p>
        </p:txBody>
      </p:sp>
      <p:pic>
        <p:nvPicPr>
          <p:cNvPr id="11266" name="Picture 2" descr="https://i.ytimg.com/vi/hQ-bpfdWQh8/hqdefaul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349" y="531960"/>
            <a:ext cx="2871918" cy="215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://heavisidelabs.com/wp-content/uploads/2010/12/katsu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434" y="3398302"/>
            <a:ext cx="1654489" cy="220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41860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0" y="6629400"/>
            <a:ext cx="2971799" cy="228600"/>
          </a:xfrm>
          <a:prstGeom prst="rect">
            <a:avLst/>
          </a:prstGeom>
          <a:solidFill>
            <a:srgbClr val="E36C09"/>
          </a:solidFill>
          <a:ln w="2540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2971800" y="6629400"/>
            <a:ext cx="2971799" cy="228600"/>
          </a:xfrm>
          <a:prstGeom prst="rect">
            <a:avLst/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5943600" y="6629400"/>
            <a:ext cx="3200399" cy="228600"/>
          </a:xfrm>
          <a:prstGeom prst="rect">
            <a:avLst/>
          </a:prstGeom>
          <a:solidFill>
            <a:srgbClr val="00B050"/>
          </a:solidFill>
          <a:ln w="254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0" y="0"/>
            <a:ext cx="2971799" cy="228600"/>
          </a:xfrm>
          <a:prstGeom prst="rect">
            <a:avLst/>
          </a:prstGeom>
          <a:solidFill>
            <a:srgbClr val="E36C09"/>
          </a:solidFill>
          <a:ln w="2540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2971800" y="0"/>
            <a:ext cx="2971799" cy="228600"/>
          </a:xfrm>
          <a:prstGeom prst="rect">
            <a:avLst/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5943600" y="0"/>
            <a:ext cx="3200399" cy="228600"/>
          </a:xfrm>
          <a:prstGeom prst="rect">
            <a:avLst/>
          </a:prstGeom>
          <a:solidFill>
            <a:srgbClr val="00B050"/>
          </a:solidFill>
          <a:ln w="254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Pentagon 12"/>
          <p:cNvSpPr/>
          <p:nvPr/>
        </p:nvSpPr>
        <p:spPr>
          <a:xfrm rot="10800000">
            <a:off x="81882" y="1977217"/>
            <a:ext cx="8693628" cy="504967"/>
          </a:xfrm>
          <a:prstGeom prst="homePlat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3690" y="1897411"/>
            <a:ext cx="410400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otum" panose="020B0600000101010101" pitchFamily="34" charset="-127"/>
                <a:ea typeface="Dotum" panose="020B0600000101010101" pitchFamily="34" charset="-127"/>
              </a:rPr>
              <a:t>Supported Hardware</a:t>
            </a:r>
            <a:endParaRPr lang="en-US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pic>
        <p:nvPicPr>
          <p:cNvPr id="29" name="Picture 2" descr="https://upload.wikimedia.org/wikipedia/commons/thumb/3/32/OpenCV_Logo_with_text_svg_version.svg/2000px-OpenCV_Logo_with_text_svg_versio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90" y="267700"/>
            <a:ext cx="1291080" cy="159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https://wiki.openwrt.org/_media/media/raspberry_pi_foundation/rpi1bplus.png?cache=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2" y="2903901"/>
            <a:ext cx="2811433" cy="1757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705" y="2820646"/>
            <a:ext cx="3195439" cy="19236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786" y="2581812"/>
            <a:ext cx="3919249" cy="22061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6394" y="4792062"/>
            <a:ext cx="2130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Raspberry Pi B+</a:t>
            </a:r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61459" y="4801949"/>
            <a:ext cx="1752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ODROID-XU4</a:t>
            </a:r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255704" y="4849046"/>
            <a:ext cx="2345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NVIDIA JetsonTK1</a:t>
            </a:r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1427" y="5212588"/>
            <a:ext cx="973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Dotum" panose="020B0600000101010101" pitchFamily="34" charset="-127"/>
                <a:ea typeface="Dotum" panose="020B0600000101010101" pitchFamily="34" charset="-127"/>
              </a:rPr>
              <a:t>$40</a:t>
            </a:r>
            <a:endParaRPr lang="en-US" sz="3600" b="1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50988" y="5259708"/>
            <a:ext cx="939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Dotum" panose="020B0600000101010101" pitchFamily="34" charset="-127"/>
                <a:ea typeface="Dotum" panose="020B0600000101010101" pitchFamily="34" charset="-127"/>
              </a:rPr>
              <a:t>$80</a:t>
            </a:r>
            <a:endParaRPr lang="en-US" sz="3600" b="1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90039" y="5275662"/>
            <a:ext cx="170752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latin typeface="Dotum" panose="020B0600000101010101" pitchFamily="34" charset="-127"/>
                <a:ea typeface="Dotum" panose="020B0600000101010101" pitchFamily="34" charset="-127"/>
              </a:rPr>
              <a:t>$200</a:t>
            </a:r>
          </a:p>
          <a:p>
            <a:pPr algn="ctr"/>
            <a:r>
              <a:rPr lang="en-US" sz="1600" b="1" dirty="0">
                <a:latin typeface="Dotum" panose="020B0600000101010101" pitchFamily="34" charset="-127"/>
                <a:ea typeface="Dotum" panose="020B0600000101010101" pitchFamily="34" charset="-127"/>
              </a:rPr>
              <a:t>o</a:t>
            </a:r>
            <a:r>
              <a:rPr lang="en-US" sz="1600" b="1" dirty="0" smtClean="0">
                <a:latin typeface="Dotum" panose="020B0600000101010101" pitchFamily="34" charset="-127"/>
                <a:ea typeface="Dotum" panose="020B0600000101010101" pitchFamily="34" charset="-127"/>
              </a:rPr>
              <a:t>r FIRST Choice</a:t>
            </a:r>
            <a:endParaRPr lang="en-US" sz="1600" b="1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74561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0" y="6629400"/>
            <a:ext cx="2971799" cy="228600"/>
          </a:xfrm>
          <a:prstGeom prst="rect">
            <a:avLst/>
          </a:prstGeom>
          <a:solidFill>
            <a:srgbClr val="E36C09"/>
          </a:solidFill>
          <a:ln w="2540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2971800" y="6629400"/>
            <a:ext cx="2971799" cy="228600"/>
          </a:xfrm>
          <a:prstGeom prst="rect">
            <a:avLst/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5943600" y="6629400"/>
            <a:ext cx="3200399" cy="228600"/>
          </a:xfrm>
          <a:prstGeom prst="rect">
            <a:avLst/>
          </a:prstGeom>
          <a:solidFill>
            <a:srgbClr val="00B050"/>
          </a:solidFill>
          <a:ln w="254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0" y="0"/>
            <a:ext cx="2971799" cy="228600"/>
          </a:xfrm>
          <a:prstGeom prst="rect">
            <a:avLst/>
          </a:prstGeom>
          <a:solidFill>
            <a:srgbClr val="E36C09"/>
          </a:solidFill>
          <a:ln w="2540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2971800" y="0"/>
            <a:ext cx="2971799" cy="228600"/>
          </a:xfrm>
          <a:prstGeom prst="rect">
            <a:avLst/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5943600" y="0"/>
            <a:ext cx="3200399" cy="228600"/>
          </a:xfrm>
          <a:prstGeom prst="rect">
            <a:avLst/>
          </a:prstGeom>
          <a:solidFill>
            <a:srgbClr val="00B050"/>
          </a:solidFill>
          <a:ln w="254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14" name="Picture 2" descr="https://assets-cdn.github.com/images/modules/logos_page/GitHub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06" y="456560"/>
            <a:ext cx="7620000" cy="1549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-801" y="2434798"/>
            <a:ext cx="38795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uhaus 93" panose="04030905020B02020C02" pitchFamily="82" charset="0"/>
                <a:ea typeface="DotumChe" panose="020B0609000101010101" pitchFamily="49" charset="-127"/>
              </a:rPr>
              <a:t>Team 3260:</a:t>
            </a:r>
            <a:endParaRPr lang="en-US" sz="5400" b="0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uhaus 93" panose="04030905020B02020C02" pitchFamily="82" charset="0"/>
              <a:ea typeface="DotumChe" panose="020B0609000101010101" pitchFamily="49" charset="-127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4390114"/>
            <a:ext cx="42242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uhaus 93" panose="04030905020B02020C02" pitchFamily="82" charset="0"/>
              </a:rPr>
              <a:t>My Personal:</a:t>
            </a:r>
            <a:endParaRPr lang="en-US" sz="5400" b="0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3938" y="5371257"/>
            <a:ext cx="89324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  <a:latin typeface="Batang" panose="02030600000101010101" pitchFamily="18" charset="-127"/>
                <a:ea typeface="Batang" panose="02030600000101010101" pitchFamily="18" charset="-127"/>
                <a:hlinkClick r:id="rId4"/>
              </a:rPr>
              <a:t>https://github.com/SarahHeinzHouseFRC/SCRA-2015-Workshops</a:t>
            </a:r>
            <a:endParaRPr lang="en-US" sz="2000" dirty="0">
              <a:solidFill>
                <a:srgbClr val="00B050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63939" y="3486479"/>
            <a:ext cx="89324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  <a:latin typeface="Batang" panose="02030600000101010101" pitchFamily="18" charset="-127"/>
                <a:ea typeface="Batang" panose="02030600000101010101" pitchFamily="18" charset="-127"/>
                <a:hlinkClick r:id="rId4"/>
              </a:rPr>
              <a:t>https://github.com/SarahHeinzHouseFRC/SCRA-2015-Workshops</a:t>
            </a:r>
            <a:endParaRPr lang="en-US" sz="2000" dirty="0">
              <a:solidFill>
                <a:srgbClr val="00B050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882961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533400" y="135112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72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Why do we need </a:t>
            </a:r>
            <a:r>
              <a:rPr lang="en-US" sz="7200" dirty="0" smtClean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vision</a:t>
            </a:r>
            <a:r>
              <a:rPr lang="en-US" sz="72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lang="en-US" sz="7200" b="0" i="0" u="none" strike="noStrike" cap="none" baseline="0" dirty="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0" y="6629400"/>
            <a:ext cx="2971799" cy="228600"/>
          </a:xfrm>
          <a:prstGeom prst="rect">
            <a:avLst/>
          </a:prstGeom>
          <a:solidFill>
            <a:srgbClr val="E36C09"/>
          </a:solidFill>
          <a:ln w="2540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2971800" y="6629400"/>
            <a:ext cx="2971799" cy="228600"/>
          </a:xfrm>
          <a:prstGeom prst="rect">
            <a:avLst/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5943600" y="6629400"/>
            <a:ext cx="3200399" cy="228600"/>
          </a:xfrm>
          <a:prstGeom prst="rect">
            <a:avLst/>
          </a:prstGeom>
          <a:solidFill>
            <a:srgbClr val="00B050"/>
          </a:solidFill>
          <a:ln w="254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0" y="0"/>
            <a:ext cx="2971799" cy="228600"/>
          </a:xfrm>
          <a:prstGeom prst="rect">
            <a:avLst/>
          </a:prstGeom>
          <a:solidFill>
            <a:srgbClr val="E36C09"/>
          </a:solidFill>
          <a:ln w="2540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2971800" y="0"/>
            <a:ext cx="2971799" cy="228600"/>
          </a:xfrm>
          <a:prstGeom prst="rect">
            <a:avLst/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5943600" y="0"/>
            <a:ext cx="3200399" cy="228600"/>
          </a:xfrm>
          <a:prstGeom prst="rect">
            <a:avLst/>
          </a:prstGeom>
          <a:solidFill>
            <a:srgbClr val="00B050"/>
          </a:solidFill>
          <a:ln w="254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http://www.chiefdelphi.com/media/img/567/56772b749962d2f99a95f0fae7fe237d_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026" y="4016691"/>
            <a:ext cx="2604637" cy="2207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0" y="6629400"/>
            <a:ext cx="2971799" cy="228600"/>
          </a:xfrm>
          <a:prstGeom prst="rect">
            <a:avLst/>
          </a:prstGeom>
          <a:solidFill>
            <a:srgbClr val="E36C09"/>
          </a:solidFill>
          <a:ln w="2540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2971800" y="6629400"/>
            <a:ext cx="2971799" cy="228600"/>
          </a:xfrm>
          <a:prstGeom prst="rect">
            <a:avLst/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5943600" y="6629400"/>
            <a:ext cx="3200399" cy="228600"/>
          </a:xfrm>
          <a:prstGeom prst="rect">
            <a:avLst/>
          </a:prstGeom>
          <a:solidFill>
            <a:srgbClr val="00B050"/>
          </a:solidFill>
          <a:ln w="254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0" y="0"/>
            <a:ext cx="2971799" cy="228600"/>
          </a:xfrm>
          <a:prstGeom prst="rect">
            <a:avLst/>
          </a:prstGeom>
          <a:solidFill>
            <a:srgbClr val="E36C09"/>
          </a:solidFill>
          <a:ln w="2540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2971800" y="0"/>
            <a:ext cx="2971799" cy="228600"/>
          </a:xfrm>
          <a:prstGeom prst="rect">
            <a:avLst/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5943600" y="0"/>
            <a:ext cx="3200399" cy="228600"/>
          </a:xfrm>
          <a:prstGeom prst="rect">
            <a:avLst/>
          </a:prstGeom>
          <a:solidFill>
            <a:srgbClr val="00B050"/>
          </a:solidFill>
          <a:ln w="254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Picture 4" descr="http://www.robot-maker.com/forum/uploads/monthly_01_2013/post-2182-0-69222600-13581462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395" y="1221792"/>
            <a:ext cx="4388972" cy="2207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lh5.googleusercontent.com/uLheKmDVSRHpDZBZXQN7YFs9XYi4JDVk8sWOyztQ2vmLOLq1mX6PW-lfcIaxHj1Grl0BZcEMnuppfv4rgZ5iwb8poqhxyBCIzgXEorPJESWD4J6hbOVq3W53D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395" y="4217158"/>
            <a:ext cx="4388973" cy="21246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hape 96"/>
          <p:cNvSpPr txBox="1">
            <a:spLocks noGrp="1"/>
          </p:cNvSpPr>
          <p:nvPr>
            <p:ph type="title"/>
          </p:nvPr>
        </p:nvSpPr>
        <p:spPr>
          <a:xfrm>
            <a:off x="411137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4000" dirty="0" smtClean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Ultimate Ascent </a:t>
            </a:r>
            <a:r>
              <a:rPr lang="en-US" sz="4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40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Goal Alignment</a:t>
            </a:r>
            <a:endParaRPr lang="en-US" sz="4000" b="0" i="0" u="none" strike="noStrike" cap="none" baseline="0" dirty="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96"/>
          <p:cNvSpPr txBox="1">
            <a:spLocks/>
          </p:cNvSpPr>
          <p:nvPr/>
        </p:nvSpPr>
        <p:spPr>
          <a:xfrm>
            <a:off x="615846" y="325428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>
              <a:buClr>
                <a:schemeClr val="lt1"/>
              </a:buClr>
              <a:buSzPct val="25000"/>
              <a:buFont typeface="Arial"/>
              <a:buNone/>
            </a:pP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Aerial Assist </a:t>
            </a:r>
            <a:r>
              <a:rPr lang="en-US" sz="40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Hot Goal Detection</a:t>
            </a:r>
            <a:endParaRPr lang="en-US" sz="4000" dirty="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0" y="6629400"/>
            <a:ext cx="2971799" cy="228600"/>
          </a:xfrm>
          <a:prstGeom prst="rect">
            <a:avLst/>
          </a:prstGeom>
          <a:solidFill>
            <a:srgbClr val="E36C09"/>
          </a:solidFill>
          <a:ln w="2540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2971800" y="6629400"/>
            <a:ext cx="2971799" cy="228600"/>
          </a:xfrm>
          <a:prstGeom prst="rect">
            <a:avLst/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5943600" y="6629400"/>
            <a:ext cx="3200399" cy="228600"/>
          </a:xfrm>
          <a:prstGeom prst="rect">
            <a:avLst/>
          </a:prstGeom>
          <a:solidFill>
            <a:srgbClr val="00B050"/>
          </a:solidFill>
          <a:ln w="254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0" y="0"/>
            <a:ext cx="2971799" cy="228600"/>
          </a:xfrm>
          <a:prstGeom prst="rect">
            <a:avLst/>
          </a:prstGeom>
          <a:solidFill>
            <a:srgbClr val="E36C09"/>
          </a:solidFill>
          <a:ln w="2540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2971800" y="0"/>
            <a:ext cx="2971799" cy="228600"/>
          </a:xfrm>
          <a:prstGeom prst="rect">
            <a:avLst/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5943600" y="0"/>
            <a:ext cx="3200399" cy="228600"/>
          </a:xfrm>
          <a:prstGeom prst="rect">
            <a:avLst/>
          </a:prstGeom>
          <a:solidFill>
            <a:srgbClr val="00B050"/>
          </a:solidFill>
          <a:ln w="254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Picture 2" descr="https://upload.wikimedia.org/wikipedia/commons/thumb/3/32/OpenCV_Logo_with_text_svg_version.svg/2000px-OpenCV_Logo_with_text_svg_versio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63" y="4882617"/>
            <a:ext cx="1291080" cy="159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roborealm.com/images/left_header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67" y="374657"/>
            <a:ext cx="2561832" cy="76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16" y="2926039"/>
            <a:ext cx="1658374" cy="1650082"/>
          </a:xfrm>
          <a:prstGeom prst="rect">
            <a:avLst/>
          </a:prstGeom>
        </p:spPr>
      </p:pic>
      <p:pic>
        <p:nvPicPr>
          <p:cNvPr id="3080" name="Picture 8" descr="http://www.arm.com/assets/images/NationalInstrument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16" y="1801427"/>
            <a:ext cx="3943099" cy="76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entagon 4"/>
          <p:cNvSpPr/>
          <p:nvPr/>
        </p:nvSpPr>
        <p:spPr>
          <a:xfrm flipH="1">
            <a:off x="3766781" y="586852"/>
            <a:ext cx="5377217" cy="554165"/>
          </a:xfrm>
          <a:prstGeom prst="homePlat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entagon 18"/>
          <p:cNvSpPr/>
          <p:nvPr/>
        </p:nvSpPr>
        <p:spPr>
          <a:xfrm flipH="1">
            <a:off x="4258104" y="2013622"/>
            <a:ext cx="4885896" cy="554165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entagon 19"/>
          <p:cNvSpPr/>
          <p:nvPr/>
        </p:nvSpPr>
        <p:spPr>
          <a:xfrm flipH="1">
            <a:off x="1833490" y="3377796"/>
            <a:ext cx="7310510" cy="554165"/>
          </a:xfrm>
          <a:prstGeom prst="homePlat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entagon 20"/>
          <p:cNvSpPr/>
          <p:nvPr/>
        </p:nvSpPr>
        <p:spPr>
          <a:xfrm flipH="1">
            <a:off x="1833490" y="5439900"/>
            <a:ext cx="7310506" cy="554165"/>
          </a:xfrm>
          <a:prstGeom prst="homePlat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81737" y="584708"/>
            <a:ext cx="228495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Robo</a:t>
            </a:r>
            <a:r>
              <a:rPr lang="en-US" sz="28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 Realm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70430" y="2034099"/>
            <a:ext cx="228495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NI Vision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29319" y="3386162"/>
            <a:ext cx="337047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CMUcam5 Pixy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286560" y="5439441"/>
            <a:ext cx="337047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OpenCV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4204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0" y="6629400"/>
            <a:ext cx="2971799" cy="228600"/>
          </a:xfrm>
          <a:prstGeom prst="rect">
            <a:avLst/>
          </a:prstGeom>
          <a:solidFill>
            <a:srgbClr val="E36C09"/>
          </a:solidFill>
          <a:ln w="2540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2971800" y="6629400"/>
            <a:ext cx="2971799" cy="228600"/>
          </a:xfrm>
          <a:prstGeom prst="rect">
            <a:avLst/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5943600" y="6629400"/>
            <a:ext cx="3200399" cy="228600"/>
          </a:xfrm>
          <a:prstGeom prst="rect">
            <a:avLst/>
          </a:prstGeom>
          <a:solidFill>
            <a:srgbClr val="00B050"/>
          </a:solidFill>
          <a:ln w="254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0" y="0"/>
            <a:ext cx="2971799" cy="228600"/>
          </a:xfrm>
          <a:prstGeom prst="rect">
            <a:avLst/>
          </a:prstGeom>
          <a:solidFill>
            <a:srgbClr val="E36C09"/>
          </a:solidFill>
          <a:ln w="2540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2971800" y="0"/>
            <a:ext cx="2971799" cy="228600"/>
          </a:xfrm>
          <a:prstGeom prst="rect">
            <a:avLst/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5943600" y="0"/>
            <a:ext cx="3200399" cy="228600"/>
          </a:xfrm>
          <a:prstGeom prst="rect">
            <a:avLst/>
          </a:prstGeom>
          <a:solidFill>
            <a:srgbClr val="00B050"/>
          </a:solidFill>
          <a:ln w="254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Picture 2" descr="https://upload.wikimedia.org/wikipedia/commons/thumb/3/32/OpenCV_Logo_with_text_svg_version.svg/2000px-OpenCV_Logo_with_text_svg_version.svg.pn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63" y="4882617"/>
            <a:ext cx="1291080" cy="159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roborealm.com/images/left_header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67" y="498639"/>
            <a:ext cx="2561832" cy="76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16" y="2926039"/>
            <a:ext cx="1658374" cy="1650082"/>
          </a:xfrm>
          <a:prstGeom prst="rect">
            <a:avLst/>
          </a:prstGeom>
        </p:spPr>
      </p:pic>
      <p:pic>
        <p:nvPicPr>
          <p:cNvPr id="3080" name="Picture 8" descr="http://www.arm.com/assets/images/NationalInstruments.png"/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16" y="1801427"/>
            <a:ext cx="3943099" cy="76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entagon 4"/>
          <p:cNvSpPr/>
          <p:nvPr/>
        </p:nvSpPr>
        <p:spPr>
          <a:xfrm flipH="1">
            <a:off x="3766781" y="586852"/>
            <a:ext cx="5377217" cy="554165"/>
          </a:xfrm>
          <a:prstGeom prst="homePlat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entagon 18"/>
          <p:cNvSpPr/>
          <p:nvPr/>
        </p:nvSpPr>
        <p:spPr>
          <a:xfrm flipH="1">
            <a:off x="4258104" y="2013622"/>
            <a:ext cx="4885896" cy="554165"/>
          </a:xfrm>
          <a:prstGeom prst="homePlate">
            <a:avLst/>
          </a:prstGeom>
          <a:solidFill>
            <a:schemeClr val="accent6">
              <a:lumMod val="75000"/>
              <a:alpha val="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entagon 19"/>
          <p:cNvSpPr/>
          <p:nvPr/>
        </p:nvSpPr>
        <p:spPr>
          <a:xfrm flipH="1">
            <a:off x="1833490" y="3377796"/>
            <a:ext cx="7310510" cy="554165"/>
          </a:xfrm>
          <a:prstGeom prst="homePlate">
            <a:avLst/>
          </a:prstGeom>
          <a:solidFill>
            <a:srgbClr val="00B050">
              <a:alpha val="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entagon 20"/>
          <p:cNvSpPr/>
          <p:nvPr/>
        </p:nvSpPr>
        <p:spPr>
          <a:xfrm flipH="1">
            <a:off x="1833490" y="5439900"/>
            <a:ext cx="7310506" cy="554165"/>
          </a:xfrm>
          <a:prstGeom prst="homePlate">
            <a:avLst/>
          </a:prstGeom>
          <a:solidFill>
            <a:srgbClr val="7030A0">
              <a:alpha val="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981737" y="584708"/>
            <a:ext cx="228495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Robo</a:t>
            </a:r>
            <a:r>
              <a:rPr lang="en-US" sz="28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 Realm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71640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0" y="6629400"/>
            <a:ext cx="2971799" cy="228600"/>
          </a:xfrm>
          <a:prstGeom prst="rect">
            <a:avLst/>
          </a:prstGeom>
          <a:solidFill>
            <a:srgbClr val="E36C09"/>
          </a:solidFill>
          <a:ln w="2540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2971800" y="6629400"/>
            <a:ext cx="2971799" cy="228600"/>
          </a:xfrm>
          <a:prstGeom prst="rect">
            <a:avLst/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5943600" y="6629400"/>
            <a:ext cx="3200399" cy="228600"/>
          </a:xfrm>
          <a:prstGeom prst="rect">
            <a:avLst/>
          </a:prstGeom>
          <a:solidFill>
            <a:srgbClr val="00B050"/>
          </a:solidFill>
          <a:ln w="254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0" y="0"/>
            <a:ext cx="2971799" cy="228600"/>
          </a:xfrm>
          <a:prstGeom prst="rect">
            <a:avLst/>
          </a:prstGeom>
          <a:solidFill>
            <a:srgbClr val="E36C09"/>
          </a:solidFill>
          <a:ln w="2540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2971800" y="0"/>
            <a:ext cx="2971799" cy="228600"/>
          </a:xfrm>
          <a:prstGeom prst="rect">
            <a:avLst/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5943600" y="0"/>
            <a:ext cx="3200399" cy="228600"/>
          </a:xfrm>
          <a:prstGeom prst="rect">
            <a:avLst/>
          </a:prstGeom>
          <a:solidFill>
            <a:srgbClr val="00B050"/>
          </a:solidFill>
          <a:ln w="254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98" name="Picture 2" descr="http://www.roborealm.com/FRC2015/rgb_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775" y="3182924"/>
            <a:ext cx="3048000" cy="2286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roborealm.com/FRC2015/rgb_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788" y="423081"/>
            <a:ext cx="3048000" cy="2286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entagon 1"/>
          <p:cNvSpPr/>
          <p:nvPr/>
        </p:nvSpPr>
        <p:spPr>
          <a:xfrm>
            <a:off x="2912089" y="1977220"/>
            <a:ext cx="2715905" cy="504967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entagon 12"/>
          <p:cNvSpPr/>
          <p:nvPr/>
        </p:nvSpPr>
        <p:spPr>
          <a:xfrm rot="10800000">
            <a:off x="81883" y="1977219"/>
            <a:ext cx="2715905" cy="504967"/>
          </a:xfrm>
          <a:prstGeom prst="homePlat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2825084" y="1963571"/>
            <a:ext cx="27867" cy="445770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966365" y="1902154"/>
            <a:ext cx="103906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otum" panose="020B0600000101010101" pitchFamily="34" charset="-127"/>
                <a:ea typeface="Dotum" panose="020B0600000101010101" pitchFamily="34" charset="-127"/>
              </a:rPr>
              <a:t>Pros</a:t>
            </a:r>
            <a:endParaRPr lang="en-US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506148" y="1874859"/>
            <a:ext cx="117371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otum" panose="020B0600000101010101" pitchFamily="34" charset="-127"/>
                <a:ea typeface="Dotum" panose="020B0600000101010101" pitchFamily="34" charset="-127"/>
              </a:rPr>
              <a:t>Cons</a:t>
            </a:r>
            <a:endParaRPr lang="en-US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pic>
        <p:nvPicPr>
          <p:cNvPr id="19" name="Picture 4" descr="http://www.roborealm.com/images/left_header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02" y="406671"/>
            <a:ext cx="4426727" cy="132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14816" y="2658177"/>
            <a:ext cx="1426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  <a:latin typeface="Agency FB" panose="020B0503020202020204" pitchFamily="34" charset="0"/>
              </a:rPr>
              <a:t>  </a:t>
            </a:r>
            <a:r>
              <a:rPr lang="en-US" sz="2400" dirty="0" smtClean="0">
                <a:solidFill>
                  <a:srgbClr val="00B0F0"/>
                </a:solidFill>
                <a:latin typeface="Agency FB" panose="020B0503020202020204" pitchFamily="34" charset="0"/>
              </a:rPr>
              <a:t>Simple</a:t>
            </a:r>
            <a:r>
              <a:rPr lang="en-US" sz="2800" dirty="0" smtClean="0">
                <a:solidFill>
                  <a:srgbClr val="00B0F0"/>
                </a:solidFill>
                <a:latin typeface="Agency FB" panose="020B0503020202020204" pitchFamily="34" charset="0"/>
              </a:rPr>
              <a:t>  ◊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5913" y="3190619"/>
            <a:ext cx="2718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Agency FB" panose="020B0503020202020204" pitchFamily="34" charset="0"/>
              </a:rPr>
              <a:t>Minimal Programming </a:t>
            </a:r>
            <a:r>
              <a:rPr lang="en-US" sz="2800" dirty="0" smtClean="0">
                <a:solidFill>
                  <a:srgbClr val="00B0F0"/>
                </a:solidFill>
                <a:latin typeface="Agency FB" panose="020B0503020202020204" pitchFamily="34" charset="0"/>
              </a:rPr>
              <a:t>◊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6936" y="3736635"/>
            <a:ext cx="2718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Agency FB" panose="020B0503020202020204" pitchFamily="34" charset="0"/>
              </a:rPr>
              <a:t>Full FRC Support </a:t>
            </a:r>
            <a:r>
              <a:rPr lang="en-US" sz="2800" dirty="0" smtClean="0">
                <a:solidFill>
                  <a:srgbClr val="00B0F0"/>
                </a:solidFill>
                <a:latin typeface="Agency FB" panose="020B0503020202020204" pitchFamily="34" charset="0"/>
              </a:rPr>
              <a:t>◊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882" y="4209737"/>
            <a:ext cx="3073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F0"/>
                </a:solidFill>
                <a:latin typeface="Agency FB" panose="020B0503020202020204" pitchFamily="34" charset="0"/>
              </a:rPr>
              <a:t>No Language Restrictions    </a:t>
            </a:r>
            <a:r>
              <a:rPr lang="en-US" sz="2800" dirty="0" smtClean="0">
                <a:solidFill>
                  <a:srgbClr val="00B0F0"/>
                </a:solidFill>
                <a:latin typeface="Agency FB" panose="020B0503020202020204" pitchFamily="34" charset="0"/>
              </a:rPr>
              <a:t>◊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69007" y="2633841"/>
            <a:ext cx="1810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  <a:latin typeface="Agency FB" panose="020B0503020202020204" pitchFamily="34" charset="0"/>
              </a:rPr>
              <a:t>◊  </a:t>
            </a:r>
            <a:r>
              <a:rPr lang="en-US" sz="2400" dirty="0" smtClean="0">
                <a:solidFill>
                  <a:srgbClr val="FFC000"/>
                </a:solidFill>
                <a:latin typeface="Agency FB" panose="020B0503020202020204" pitchFamily="34" charset="0"/>
              </a:rPr>
              <a:t>No Flexibility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78671" y="3190619"/>
            <a:ext cx="1810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  <a:latin typeface="Agency FB" panose="020B0503020202020204" pitchFamily="34" charset="0"/>
              </a:rPr>
              <a:t>◊  </a:t>
            </a:r>
            <a:r>
              <a:rPr lang="en-US" sz="2400" dirty="0" smtClean="0">
                <a:solidFill>
                  <a:srgbClr val="FFC000"/>
                </a:solidFill>
                <a:latin typeface="Agency FB" panose="020B0503020202020204" pitchFamily="34" charset="0"/>
              </a:rPr>
              <a:t>Windows Only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78671" y="3757315"/>
            <a:ext cx="1937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  <a:latin typeface="Agency FB" panose="020B0503020202020204" pitchFamily="34" charset="0"/>
              </a:rPr>
              <a:t>◊  </a:t>
            </a:r>
            <a:r>
              <a:rPr lang="en-US" sz="2400" dirty="0" smtClean="0">
                <a:solidFill>
                  <a:srgbClr val="FFC000"/>
                </a:solidFill>
                <a:latin typeface="Agency FB" panose="020B0503020202020204" pitchFamily="34" charset="0"/>
              </a:rPr>
              <a:t>DS Processing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98434" y="4280535"/>
            <a:ext cx="2729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  <a:latin typeface="Agency FB" panose="020B0503020202020204" pitchFamily="34" charset="0"/>
              </a:rPr>
              <a:t>◊  </a:t>
            </a:r>
            <a:r>
              <a:rPr lang="en-US" sz="2400" dirty="0" smtClean="0">
                <a:solidFill>
                  <a:srgbClr val="FFC000"/>
                </a:solidFill>
                <a:latin typeface="Agency FB" panose="020B0503020202020204" pitchFamily="34" charset="0"/>
              </a:rPr>
              <a:t>Visual Basic Macros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75770" y="2765898"/>
            <a:ext cx="1564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Color Detection |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89685" y="5587497"/>
            <a:ext cx="2250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Edge Detection and Mat |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1783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0" y="6629400"/>
            <a:ext cx="2971799" cy="228600"/>
          </a:xfrm>
          <a:prstGeom prst="rect">
            <a:avLst/>
          </a:prstGeom>
          <a:solidFill>
            <a:srgbClr val="E36C09"/>
          </a:solidFill>
          <a:ln w="2540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2971800" y="6629400"/>
            <a:ext cx="2971799" cy="228600"/>
          </a:xfrm>
          <a:prstGeom prst="rect">
            <a:avLst/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5943600" y="6629400"/>
            <a:ext cx="3200399" cy="228600"/>
          </a:xfrm>
          <a:prstGeom prst="rect">
            <a:avLst/>
          </a:prstGeom>
          <a:solidFill>
            <a:srgbClr val="00B050"/>
          </a:solidFill>
          <a:ln w="254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0" y="0"/>
            <a:ext cx="2971799" cy="228600"/>
          </a:xfrm>
          <a:prstGeom prst="rect">
            <a:avLst/>
          </a:prstGeom>
          <a:solidFill>
            <a:srgbClr val="E36C09"/>
          </a:solidFill>
          <a:ln w="2540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2971800" y="0"/>
            <a:ext cx="2971799" cy="228600"/>
          </a:xfrm>
          <a:prstGeom prst="rect">
            <a:avLst/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5943600" y="0"/>
            <a:ext cx="3200399" cy="228600"/>
          </a:xfrm>
          <a:prstGeom prst="rect">
            <a:avLst/>
          </a:prstGeom>
          <a:solidFill>
            <a:srgbClr val="00B050"/>
          </a:solidFill>
          <a:ln w="254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Picture 2" descr="https://upload.wikimedia.org/wikipedia/commons/thumb/3/32/OpenCV_Logo_with_text_svg_version.svg/2000px-OpenCV_Logo_with_text_svg_version.svg.pn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63" y="4882617"/>
            <a:ext cx="1291080" cy="159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roborealm.com/images/left_header.gif"/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67" y="498639"/>
            <a:ext cx="2561832" cy="76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16" y="2926039"/>
            <a:ext cx="1658374" cy="1650082"/>
          </a:xfrm>
          <a:prstGeom prst="rect">
            <a:avLst/>
          </a:prstGeom>
        </p:spPr>
      </p:pic>
      <p:pic>
        <p:nvPicPr>
          <p:cNvPr id="3080" name="Picture 8" descr="http://www.arm.com/assets/images/NationalInstrument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16" y="1801427"/>
            <a:ext cx="3943099" cy="76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entagon 4"/>
          <p:cNvSpPr/>
          <p:nvPr/>
        </p:nvSpPr>
        <p:spPr>
          <a:xfrm flipH="1">
            <a:off x="3766781" y="586852"/>
            <a:ext cx="5377217" cy="554165"/>
          </a:xfrm>
          <a:prstGeom prst="homePlate">
            <a:avLst/>
          </a:prstGeom>
          <a:solidFill>
            <a:srgbClr val="00B0F0">
              <a:alpha val="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entagon 18"/>
          <p:cNvSpPr/>
          <p:nvPr/>
        </p:nvSpPr>
        <p:spPr>
          <a:xfrm flipH="1">
            <a:off x="4258104" y="2013622"/>
            <a:ext cx="4885896" cy="554165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entagon 19"/>
          <p:cNvSpPr/>
          <p:nvPr/>
        </p:nvSpPr>
        <p:spPr>
          <a:xfrm flipH="1">
            <a:off x="1833490" y="3377796"/>
            <a:ext cx="7310510" cy="554165"/>
          </a:xfrm>
          <a:prstGeom prst="homePlate">
            <a:avLst/>
          </a:prstGeom>
          <a:solidFill>
            <a:srgbClr val="00B050">
              <a:alpha val="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entagon 20"/>
          <p:cNvSpPr/>
          <p:nvPr/>
        </p:nvSpPr>
        <p:spPr>
          <a:xfrm flipH="1">
            <a:off x="1833490" y="5439900"/>
            <a:ext cx="7310506" cy="554165"/>
          </a:xfrm>
          <a:prstGeom prst="homePlate">
            <a:avLst/>
          </a:prstGeom>
          <a:solidFill>
            <a:srgbClr val="7030A0">
              <a:alpha val="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170430" y="2034099"/>
            <a:ext cx="228495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NI Vision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08592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0" y="6629400"/>
            <a:ext cx="2971799" cy="228600"/>
          </a:xfrm>
          <a:prstGeom prst="rect">
            <a:avLst/>
          </a:prstGeom>
          <a:solidFill>
            <a:srgbClr val="E36C09"/>
          </a:solidFill>
          <a:ln w="2540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2971800" y="6629400"/>
            <a:ext cx="2971799" cy="228600"/>
          </a:xfrm>
          <a:prstGeom prst="rect">
            <a:avLst/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5943600" y="6629400"/>
            <a:ext cx="3200399" cy="228600"/>
          </a:xfrm>
          <a:prstGeom prst="rect">
            <a:avLst/>
          </a:prstGeom>
          <a:solidFill>
            <a:srgbClr val="00B050"/>
          </a:solidFill>
          <a:ln w="254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0" y="0"/>
            <a:ext cx="2971799" cy="228600"/>
          </a:xfrm>
          <a:prstGeom prst="rect">
            <a:avLst/>
          </a:prstGeom>
          <a:solidFill>
            <a:srgbClr val="E36C09"/>
          </a:solidFill>
          <a:ln w="2540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2971800" y="0"/>
            <a:ext cx="2971799" cy="228600"/>
          </a:xfrm>
          <a:prstGeom prst="rect">
            <a:avLst/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5943600" y="0"/>
            <a:ext cx="3200399" cy="228600"/>
          </a:xfrm>
          <a:prstGeom prst="rect">
            <a:avLst/>
          </a:prstGeom>
          <a:solidFill>
            <a:srgbClr val="00B050"/>
          </a:solidFill>
          <a:ln w="254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Pentagon 1"/>
          <p:cNvSpPr/>
          <p:nvPr/>
        </p:nvSpPr>
        <p:spPr>
          <a:xfrm>
            <a:off x="2912089" y="1977220"/>
            <a:ext cx="2715905" cy="504967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entagon 12"/>
          <p:cNvSpPr/>
          <p:nvPr/>
        </p:nvSpPr>
        <p:spPr>
          <a:xfrm rot="10800000">
            <a:off x="81883" y="1977219"/>
            <a:ext cx="2715905" cy="504967"/>
          </a:xfrm>
          <a:prstGeom prst="homePlat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2825084" y="1963571"/>
            <a:ext cx="27867" cy="445770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966365" y="1902154"/>
            <a:ext cx="103906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otum" panose="020B0600000101010101" pitchFamily="34" charset="-127"/>
                <a:ea typeface="Dotum" panose="020B0600000101010101" pitchFamily="34" charset="-127"/>
              </a:rPr>
              <a:t>Pros</a:t>
            </a:r>
            <a:endParaRPr lang="en-US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506148" y="1874859"/>
            <a:ext cx="117371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otum" panose="020B0600000101010101" pitchFamily="34" charset="-127"/>
                <a:ea typeface="Dotum" panose="020B0600000101010101" pitchFamily="34" charset="-127"/>
              </a:rPr>
              <a:t>Cons</a:t>
            </a:r>
            <a:endParaRPr lang="en-US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66600" y="2644181"/>
            <a:ext cx="3101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smtClean="0">
                <a:solidFill>
                  <a:srgbClr val="00B0F0"/>
                </a:solidFill>
                <a:latin typeface="Agency FB" panose="020B0503020202020204" pitchFamily="34" charset="0"/>
              </a:rPr>
              <a:t>Makes LabVIEW Vision Easy </a:t>
            </a:r>
            <a:r>
              <a:rPr lang="en-US" sz="2800" dirty="0" smtClean="0">
                <a:solidFill>
                  <a:srgbClr val="00B0F0"/>
                </a:solidFill>
                <a:latin typeface="Agency FB" panose="020B0503020202020204" pitchFamily="34" charset="0"/>
              </a:rPr>
              <a:t>◊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9561" y="3190619"/>
            <a:ext cx="2718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Agency FB" panose="020B0503020202020204" pitchFamily="34" charset="0"/>
              </a:rPr>
              <a:t>Scripting VI Generator   </a:t>
            </a:r>
            <a:r>
              <a:rPr lang="en-US" sz="2800" dirty="0" smtClean="0">
                <a:solidFill>
                  <a:srgbClr val="00B0F0"/>
                </a:solidFill>
                <a:latin typeface="Agency FB" panose="020B0503020202020204" pitchFamily="34" charset="0"/>
              </a:rPr>
              <a:t>◊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64360" y="3736635"/>
            <a:ext cx="2718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Agency FB" panose="020B0503020202020204" pitchFamily="34" charset="0"/>
              </a:rPr>
              <a:t>Full FRC Support </a:t>
            </a:r>
            <a:r>
              <a:rPr lang="en-US" sz="2800" dirty="0" smtClean="0">
                <a:solidFill>
                  <a:srgbClr val="00B0F0"/>
                </a:solidFill>
                <a:latin typeface="Agency FB" panose="020B0503020202020204" pitchFamily="34" charset="0"/>
              </a:rPr>
              <a:t>◊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24079" y="2644709"/>
            <a:ext cx="1810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  <a:latin typeface="Agency FB" panose="020B0503020202020204" pitchFamily="34" charset="0"/>
              </a:rPr>
              <a:t>◊  </a:t>
            </a:r>
            <a:r>
              <a:rPr lang="en-US" sz="2400" dirty="0" smtClean="0">
                <a:solidFill>
                  <a:srgbClr val="FFC000"/>
                </a:solidFill>
                <a:latin typeface="Agency FB" panose="020B0503020202020204" pitchFamily="34" charset="0"/>
              </a:rPr>
              <a:t>LabVIEW Only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24079" y="3211405"/>
            <a:ext cx="2802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  <a:latin typeface="Agency FB" panose="020B0503020202020204" pitchFamily="34" charset="0"/>
              </a:rPr>
              <a:t>◊  </a:t>
            </a:r>
            <a:r>
              <a:rPr lang="en-US" sz="2400" dirty="0" smtClean="0">
                <a:solidFill>
                  <a:srgbClr val="FFC000"/>
                </a:solidFill>
                <a:latin typeface="Agency FB" panose="020B0503020202020204" pitchFamily="34" charset="0"/>
              </a:rPr>
              <a:t>Relies on Axis Camera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03853" y="2837028"/>
            <a:ext cx="1515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Goal Detection |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9" name="Picture 8" descr="http://www.arm.com/assets/images/NationalInstrumen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534" y="709195"/>
            <a:ext cx="3943099" cy="76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https://i.ytimg.com/vi/2P_HTHYK0aU/maxresdefaul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116" y="813703"/>
            <a:ext cx="3445475" cy="1939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i.ytimg.com/vi/fXbIw8GqZuk/maxresdefaul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116" y="3713195"/>
            <a:ext cx="3409618" cy="191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7403853" y="5632980"/>
            <a:ext cx="1596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Vision Assistant |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87474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0" y="6629400"/>
            <a:ext cx="2971799" cy="228600"/>
          </a:xfrm>
          <a:prstGeom prst="rect">
            <a:avLst/>
          </a:prstGeom>
          <a:solidFill>
            <a:srgbClr val="E36C09"/>
          </a:solidFill>
          <a:ln w="2540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2971800" y="6629400"/>
            <a:ext cx="2971799" cy="228600"/>
          </a:xfrm>
          <a:prstGeom prst="rect">
            <a:avLst/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5943600" y="6629400"/>
            <a:ext cx="3200399" cy="228600"/>
          </a:xfrm>
          <a:prstGeom prst="rect">
            <a:avLst/>
          </a:prstGeom>
          <a:solidFill>
            <a:srgbClr val="00B050"/>
          </a:solidFill>
          <a:ln w="254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0" y="0"/>
            <a:ext cx="2971799" cy="228600"/>
          </a:xfrm>
          <a:prstGeom prst="rect">
            <a:avLst/>
          </a:prstGeom>
          <a:solidFill>
            <a:srgbClr val="E36C09"/>
          </a:solidFill>
          <a:ln w="2540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2971800" y="0"/>
            <a:ext cx="2971799" cy="228600"/>
          </a:xfrm>
          <a:prstGeom prst="rect">
            <a:avLst/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5943600" y="0"/>
            <a:ext cx="3200399" cy="228600"/>
          </a:xfrm>
          <a:prstGeom prst="rect">
            <a:avLst/>
          </a:prstGeom>
          <a:solidFill>
            <a:srgbClr val="00B050"/>
          </a:solidFill>
          <a:ln w="254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Picture 2" descr="https://upload.wikimedia.org/wikipedia/commons/thumb/3/32/OpenCV_Logo_with_text_svg_version.svg/2000px-OpenCV_Logo_with_text_svg_version.svg.pn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63" y="4882617"/>
            <a:ext cx="1291080" cy="159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roborealm.com/images/left_header.gif"/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67" y="498639"/>
            <a:ext cx="2561832" cy="76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16" y="2926039"/>
            <a:ext cx="1658374" cy="1650082"/>
          </a:xfrm>
          <a:prstGeom prst="rect">
            <a:avLst/>
          </a:prstGeom>
        </p:spPr>
      </p:pic>
      <p:pic>
        <p:nvPicPr>
          <p:cNvPr id="3080" name="Picture 8" descr="http://www.arm.com/assets/images/NationalInstruments.png"/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16" y="1801427"/>
            <a:ext cx="3943099" cy="76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entagon 4"/>
          <p:cNvSpPr/>
          <p:nvPr/>
        </p:nvSpPr>
        <p:spPr>
          <a:xfrm flipH="1">
            <a:off x="3766781" y="586852"/>
            <a:ext cx="5377217" cy="554165"/>
          </a:xfrm>
          <a:prstGeom prst="homePlate">
            <a:avLst/>
          </a:prstGeom>
          <a:solidFill>
            <a:srgbClr val="00B0F0">
              <a:alpha val="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entagon 18"/>
          <p:cNvSpPr/>
          <p:nvPr/>
        </p:nvSpPr>
        <p:spPr>
          <a:xfrm flipH="1">
            <a:off x="4258104" y="2013622"/>
            <a:ext cx="4885896" cy="554165"/>
          </a:xfrm>
          <a:prstGeom prst="homePlate">
            <a:avLst/>
          </a:prstGeom>
          <a:solidFill>
            <a:schemeClr val="accent6">
              <a:lumMod val="75000"/>
              <a:alpha val="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entagon 19"/>
          <p:cNvSpPr/>
          <p:nvPr/>
        </p:nvSpPr>
        <p:spPr>
          <a:xfrm flipH="1">
            <a:off x="1833490" y="3377796"/>
            <a:ext cx="7310510" cy="554165"/>
          </a:xfrm>
          <a:prstGeom prst="homePlat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entagon 20"/>
          <p:cNvSpPr/>
          <p:nvPr/>
        </p:nvSpPr>
        <p:spPr>
          <a:xfrm flipH="1">
            <a:off x="1833490" y="5439900"/>
            <a:ext cx="7310506" cy="554165"/>
          </a:xfrm>
          <a:prstGeom prst="homePlate">
            <a:avLst/>
          </a:prstGeom>
          <a:solidFill>
            <a:srgbClr val="7030A0">
              <a:alpha val="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829319" y="3386162"/>
            <a:ext cx="337047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CMUcam5 Pixy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54611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224</Words>
  <Application>Microsoft Office PowerPoint</Application>
  <PresentationFormat>On-screen Show (4:3)</PresentationFormat>
  <Paragraphs>76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Batang</vt:lpstr>
      <vt:lpstr>Dotum</vt:lpstr>
      <vt:lpstr>DotumChe</vt:lpstr>
      <vt:lpstr>Agency FB</vt:lpstr>
      <vt:lpstr>Aharoni</vt:lpstr>
      <vt:lpstr>Arial</vt:lpstr>
      <vt:lpstr>Arial Rounded MT Bold</vt:lpstr>
      <vt:lpstr>Bauhaus 93</vt:lpstr>
      <vt:lpstr>Calibri</vt:lpstr>
      <vt:lpstr>Office Theme</vt:lpstr>
      <vt:lpstr>PROGRAM </vt:lpstr>
      <vt:lpstr>Why do we need vision?</vt:lpstr>
      <vt:lpstr>Ultimate Ascent : Goal Alignment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</dc:title>
  <dc:creator>PA Cyber</dc:creator>
  <cp:lastModifiedBy>Lucas, LS143111</cp:lastModifiedBy>
  <cp:revision>17</cp:revision>
  <dcterms:modified xsi:type="dcterms:W3CDTF">2015-12-13T01:47:10Z</dcterms:modified>
</cp:coreProperties>
</file>