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Poppins"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385A1-68B5-849A-3896-06436AE11568}" v="3" dt="2024-10-25T07:37:01.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d1bf8d60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30b3fe972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30b3fe972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30b3fe9723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30b3fe9723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30b3fe9723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30b3fe9723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30b3fe9723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30b3fe97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30b3fe9723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30b3fe9723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30b3fe97239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30b3fe9723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30b3fe9723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30b3fe972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28"/>
          <p:cNvSpPr txBox="1">
            <a:spLocks noGrp="1"/>
          </p:cNvSpPr>
          <p:nvPr>
            <p:ph type="title" hasCustomPrompt="1"/>
          </p:nvPr>
        </p:nvSpPr>
        <p:spPr>
          <a:xfrm>
            <a:off x="2358450"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a:spLocks noGrp="1"/>
          </p:cNvSpPr>
          <p:nvPr>
            <p:ph type="subTitle" idx="1"/>
          </p:nvPr>
        </p:nvSpPr>
        <p:spPr>
          <a:xfrm>
            <a:off x="2358450" y="1282313"/>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28"/>
          <p:cNvSpPr txBox="1">
            <a:spLocks noGrp="1"/>
          </p:cNvSpPr>
          <p:nvPr>
            <p:ph type="title" idx="2" hasCustomPrompt="1"/>
          </p:nvPr>
        </p:nvSpPr>
        <p:spPr>
          <a:xfrm>
            <a:off x="2358450" y="202724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a:spLocks noGrp="1"/>
          </p:cNvSpPr>
          <p:nvPr>
            <p:ph type="subTitle" idx="3"/>
          </p:nvPr>
        </p:nvSpPr>
        <p:spPr>
          <a:xfrm>
            <a:off x="2358450" y="2645558"/>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28"/>
          <p:cNvSpPr txBox="1">
            <a:spLocks noGrp="1"/>
          </p:cNvSpPr>
          <p:nvPr>
            <p:ph type="title" idx="4" hasCustomPrompt="1"/>
          </p:nvPr>
        </p:nvSpPr>
        <p:spPr>
          <a:xfrm>
            <a:off x="2358450" y="33904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a:spLocks noGrp="1"/>
          </p:cNvSpPr>
          <p:nvPr>
            <p:ph type="subTitle" idx="5"/>
          </p:nvPr>
        </p:nvSpPr>
        <p:spPr>
          <a:xfrm>
            <a:off x="2358450" y="4009779"/>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2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79" name="Google Shape;1279;p2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en/information-technology/glossary/value-stream" TargetMode="Externa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hyperlink" Target="https://itrevolution.com/articles/the-three-ways-principles-underpinning-devops/" TargetMode="External"/><Relationship Id="rId5" Type="http://schemas.openxmlformats.org/officeDocument/2006/relationships/hyperlink" Target="https://www.blueprintsys.com/blog/value-stream-mapping" TargetMode="External"/><Relationship Id="rId4" Type="http://schemas.openxmlformats.org/officeDocument/2006/relationships/hyperlink" Target="http://www.slideshare.net/dev2ops/dev-ops-kaizen-damon-edw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4"/>
        <p:cNvGrpSpPr/>
        <p:nvPr/>
      </p:nvGrpSpPr>
      <p:grpSpPr>
        <a:xfrm>
          <a:off x="0" y="0"/>
          <a:ext cx="0" cy="0"/>
          <a:chOff x="0" y="0"/>
          <a:chExt cx="0" cy="0"/>
        </a:xfrm>
      </p:grpSpPr>
      <p:sp>
        <p:nvSpPr>
          <p:cNvPr id="1425" name="Google Shape;1425;p3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t>
            </a:r>
            <a:r>
              <a:rPr lang="en" sz="5000"/>
              <a:t>he Technology</a:t>
            </a:r>
            <a:endParaRPr sz="5000"/>
          </a:p>
          <a:p>
            <a:pPr marL="0" lvl="0" indent="0" algn="l" rtl="0">
              <a:spcBef>
                <a:spcPts val="0"/>
              </a:spcBef>
              <a:spcAft>
                <a:spcPts val="0"/>
              </a:spcAft>
              <a:buNone/>
            </a:pPr>
            <a:r>
              <a:rPr lang="en" sz="5000"/>
              <a:t>Value Stream</a:t>
            </a:r>
            <a:endParaRPr sz="5000">
              <a:solidFill>
                <a:schemeClr val="dk1"/>
              </a:solidFill>
            </a:endParaRPr>
          </a:p>
        </p:txBody>
      </p:sp>
      <p:grpSp>
        <p:nvGrpSpPr>
          <p:cNvPr id="1426" name="Google Shape;1426;p32"/>
          <p:cNvGrpSpPr/>
          <p:nvPr/>
        </p:nvGrpSpPr>
        <p:grpSpPr>
          <a:xfrm>
            <a:off x="1096850" y="3242811"/>
            <a:ext cx="3936683" cy="134070"/>
            <a:chOff x="1096850" y="3242811"/>
            <a:chExt cx="3936683" cy="134070"/>
          </a:xfrm>
        </p:grpSpPr>
        <p:cxnSp>
          <p:nvCxnSpPr>
            <p:cNvPr id="1427" name="Google Shape;1427;p32"/>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28" name="Google Shape;1428;p32"/>
            <p:cNvGrpSpPr/>
            <p:nvPr/>
          </p:nvGrpSpPr>
          <p:grpSpPr>
            <a:xfrm>
              <a:off x="4899464" y="3242811"/>
              <a:ext cx="134070" cy="134070"/>
              <a:chOff x="8382514" y="1084976"/>
              <a:chExt cx="265800" cy="265800"/>
            </a:xfrm>
          </p:grpSpPr>
          <p:sp>
            <p:nvSpPr>
              <p:cNvPr id="1429" name="Google Shape;1429;p32"/>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1" name="Google Shape;1431;p32"/>
          <p:cNvGrpSpPr/>
          <p:nvPr/>
        </p:nvGrpSpPr>
        <p:grpSpPr>
          <a:xfrm>
            <a:off x="8017432" y="-313900"/>
            <a:ext cx="134070" cy="1891362"/>
            <a:chOff x="8017432" y="-313900"/>
            <a:chExt cx="134070" cy="1891362"/>
          </a:xfrm>
        </p:grpSpPr>
        <p:sp>
          <p:nvSpPr>
            <p:cNvPr id="1432" name="Google Shape;1432;p32"/>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3" name="Google Shape;1433;p32"/>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34" name="Google Shape;1434;p32"/>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32"/>
          <p:cNvGrpSpPr/>
          <p:nvPr/>
        </p:nvGrpSpPr>
        <p:grpSpPr>
          <a:xfrm>
            <a:off x="6309526" y="957475"/>
            <a:ext cx="3504715" cy="5119205"/>
            <a:chOff x="6309526" y="836950"/>
            <a:chExt cx="3504715" cy="5119205"/>
          </a:xfrm>
        </p:grpSpPr>
        <p:sp>
          <p:nvSpPr>
            <p:cNvPr id="1436" name="Google Shape;1436;p32"/>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 name="Google Shape;1437;p32"/>
            <p:cNvGrpSpPr/>
            <p:nvPr/>
          </p:nvGrpSpPr>
          <p:grpSpPr>
            <a:xfrm>
              <a:off x="7728436" y="3524084"/>
              <a:ext cx="134004" cy="134004"/>
              <a:chOff x="8356813" y="1074288"/>
              <a:chExt cx="351900" cy="351900"/>
            </a:xfrm>
          </p:grpSpPr>
          <p:sp>
            <p:nvSpPr>
              <p:cNvPr id="1438" name="Google Shape;1438;p32"/>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0" name="Google Shape;1440;p32"/>
            <p:cNvGrpSpPr/>
            <p:nvPr/>
          </p:nvGrpSpPr>
          <p:grpSpPr>
            <a:xfrm>
              <a:off x="7344361" y="3150259"/>
              <a:ext cx="134004" cy="134004"/>
              <a:chOff x="8356813" y="1074288"/>
              <a:chExt cx="351900" cy="351900"/>
            </a:xfrm>
          </p:grpSpPr>
          <p:sp>
            <p:nvSpPr>
              <p:cNvPr id="1441" name="Google Shape;1441;p32"/>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32"/>
            <p:cNvGrpSpPr/>
            <p:nvPr/>
          </p:nvGrpSpPr>
          <p:grpSpPr>
            <a:xfrm>
              <a:off x="8337811" y="2464059"/>
              <a:ext cx="134004" cy="134004"/>
              <a:chOff x="8356813" y="1074288"/>
              <a:chExt cx="351900" cy="351900"/>
            </a:xfrm>
          </p:grpSpPr>
          <p:sp>
            <p:nvSpPr>
              <p:cNvPr id="1444" name="Google Shape;1444;p32"/>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32"/>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7" name="Google Shape;1447;p32"/>
          <p:cNvSpPr txBox="1">
            <a:spLocks noGrp="1"/>
          </p:cNvSpPr>
          <p:nvPr>
            <p:ph type="subTitle" idx="4294967295"/>
          </p:nvPr>
        </p:nvSpPr>
        <p:spPr>
          <a:xfrm>
            <a:off x="1349072" y="3653825"/>
            <a:ext cx="25731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Sarah Ewing</a:t>
            </a:r>
            <a:br>
              <a:rPr lang="en" sz="1600" dirty="0"/>
            </a:br>
            <a:r>
              <a:rPr lang="en" sz="1600" dirty="0"/>
              <a:t>10/25/2024</a:t>
            </a:r>
            <a:br>
              <a:rPr lang="en" sz="1600" dirty="0"/>
            </a:br>
            <a:r>
              <a:rPr lang="en" sz="1600" dirty="0"/>
              <a:t>Module 1.2 Assignment</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Value Stream?</a:t>
            </a:r>
            <a:endParaRPr/>
          </a:p>
        </p:txBody>
      </p:sp>
      <p:sp>
        <p:nvSpPr>
          <p:cNvPr id="1453" name="Google Shape;1453;p33"/>
          <p:cNvSpPr txBox="1">
            <a:spLocks noGrp="1"/>
          </p:cNvSpPr>
          <p:nvPr>
            <p:ph type="subTitle" idx="2"/>
          </p:nvPr>
        </p:nvSpPr>
        <p:spPr>
          <a:xfrm>
            <a:off x="720000" y="1786675"/>
            <a:ext cx="75489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50">
                <a:solidFill>
                  <a:srgbClr val="000000"/>
                </a:solidFill>
              </a:rPr>
              <a:t>A value stream is the sequence of activities necessary to deliver a product, service or experience to a customer, internal or external.</a:t>
            </a:r>
            <a:br>
              <a:rPr lang="en" sz="2450">
                <a:solidFill>
                  <a:srgbClr val="000000"/>
                </a:solidFill>
              </a:rPr>
            </a:br>
            <a:r>
              <a:rPr lang="en" sz="2450">
                <a:solidFill>
                  <a:srgbClr val="000000"/>
                </a:solidFill>
              </a:rPr>
              <a:t>(Gartner, 2024)</a:t>
            </a:r>
            <a:endParaRPr sz="2500"/>
          </a:p>
        </p:txBody>
      </p:sp>
      <p:grpSp>
        <p:nvGrpSpPr>
          <p:cNvPr id="1454" name="Google Shape;1454;p33"/>
          <p:cNvGrpSpPr/>
          <p:nvPr/>
        </p:nvGrpSpPr>
        <p:grpSpPr>
          <a:xfrm>
            <a:off x="-123925" y="4132283"/>
            <a:ext cx="4558967" cy="1141122"/>
            <a:chOff x="-123925" y="4132283"/>
            <a:chExt cx="4558967" cy="1141122"/>
          </a:xfrm>
        </p:grpSpPr>
        <p:grpSp>
          <p:nvGrpSpPr>
            <p:cNvPr id="1455" name="Google Shape;1455;p33"/>
            <p:cNvGrpSpPr/>
            <p:nvPr/>
          </p:nvGrpSpPr>
          <p:grpSpPr>
            <a:xfrm>
              <a:off x="-2" y="4132283"/>
              <a:ext cx="2308406" cy="1141122"/>
              <a:chOff x="-2" y="4132283"/>
              <a:chExt cx="2308406" cy="1141122"/>
            </a:xfrm>
          </p:grpSpPr>
          <p:sp>
            <p:nvSpPr>
              <p:cNvPr id="1456" name="Google Shape;1456;p33"/>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3"/>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3"/>
            <p:cNvGrpSpPr/>
            <p:nvPr/>
          </p:nvGrpSpPr>
          <p:grpSpPr>
            <a:xfrm>
              <a:off x="-123925" y="4386226"/>
              <a:ext cx="4558967" cy="134100"/>
              <a:chOff x="796100" y="3019701"/>
              <a:chExt cx="4558967" cy="134100"/>
            </a:xfrm>
          </p:grpSpPr>
          <p:sp>
            <p:nvSpPr>
              <p:cNvPr id="1459" name="Google Shape;1459;p3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0" name="Google Shape;1460;p3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461" name="Google Shape;1461;p3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5"/>
        <p:cNvGrpSpPr/>
        <p:nvPr/>
      </p:nvGrpSpPr>
      <p:grpSpPr>
        <a:xfrm>
          <a:off x="0" y="0"/>
          <a:ext cx="0" cy="0"/>
          <a:chOff x="0" y="0"/>
          <a:chExt cx="0" cy="0"/>
        </a:xfrm>
      </p:grpSpPr>
      <p:sp>
        <p:nvSpPr>
          <p:cNvPr id="1466" name="Google Shape;146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Lead Time vs Process Time</a:t>
            </a:r>
            <a:endParaRPr/>
          </a:p>
        </p:txBody>
      </p:sp>
      <p:sp>
        <p:nvSpPr>
          <p:cNvPr id="1467" name="Google Shape;1467;p34"/>
          <p:cNvSpPr txBox="1">
            <a:spLocks noGrp="1"/>
          </p:cNvSpPr>
          <p:nvPr>
            <p:ph type="subTitle" idx="7"/>
          </p:nvPr>
        </p:nvSpPr>
        <p:spPr>
          <a:xfrm>
            <a:off x="864750" y="1207125"/>
            <a:ext cx="74145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0">
                <a:latin typeface="Poppins"/>
                <a:ea typeface="Poppins"/>
                <a:cs typeface="Poppins"/>
                <a:sym typeface="Poppins"/>
              </a:rPr>
              <a:t>Lead time begins when a request is made by the customer and ends when the request is fulfilled.  Process time starts when work begins on the request and ends when the work is completed.</a:t>
            </a:r>
            <a:endParaRPr sz="1600" b="0">
              <a:latin typeface="Poppins"/>
              <a:ea typeface="Poppins"/>
              <a:cs typeface="Poppins"/>
              <a:sym typeface="Poppins"/>
            </a:endParaRPr>
          </a:p>
        </p:txBody>
      </p:sp>
      <p:pic>
        <p:nvPicPr>
          <p:cNvPr id="1468" name="Google Shape;1468;p34"/>
          <p:cNvPicPr preferRelativeResize="0"/>
          <p:nvPr/>
        </p:nvPicPr>
        <p:blipFill>
          <a:blip r:embed="rId3">
            <a:alphaModFix/>
          </a:blip>
          <a:stretch>
            <a:fillRect/>
          </a:stretch>
        </p:blipFill>
        <p:spPr>
          <a:xfrm>
            <a:off x="1592363" y="2680425"/>
            <a:ext cx="5959274" cy="2090500"/>
          </a:xfrm>
          <a:prstGeom prst="rect">
            <a:avLst/>
          </a:prstGeom>
          <a:noFill/>
          <a:ln>
            <a:noFill/>
          </a:ln>
        </p:spPr>
      </p:pic>
      <p:pic>
        <p:nvPicPr>
          <p:cNvPr id="1469" name="Google Shape;1469;p34"/>
          <p:cNvPicPr preferRelativeResize="0"/>
          <p:nvPr/>
        </p:nvPicPr>
        <p:blipFill>
          <a:blip r:embed="rId3">
            <a:alphaModFix/>
          </a:blip>
          <a:stretch>
            <a:fillRect/>
          </a:stretch>
        </p:blipFill>
        <p:spPr>
          <a:xfrm>
            <a:off x="1891001" y="2408276"/>
            <a:ext cx="5362000" cy="2362650"/>
          </a:xfrm>
          <a:prstGeom prst="rect">
            <a:avLst/>
          </a:prstGeom>
          <a:noFill/>
          <a:ln>
            <a:noFill/>
          </a:ln>
        </p:spPr>
      </p:pic>
      <p:sp>
        <p:nvSpPr>
          <p:cNvPr id="1470" name="Google Shape;1470;p34"/>
          <p:cNvSpPr txBox="1">
            <a:spLocks noGrp="1"/>
          </p:cNvSpPr>
          <p:nvPr>
            <p:ph type="subTitle" idx="7"/>
          </p:nvPr>
        </p:nvSpPr>
        <p:spPr>
          <a:xfrm>
            <a:off x="2476350" y="4094550"/>
            <a:ext cx="41913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0">
                <a:latin typeface="Poppins"/>
                <a:ea typeface="Poppins"/>
                <a:cs typeface="Poppins"/>
                <a:sym typeface="Poppins"/>
              </a:rPr>
              <a:t>(Source: Kim et. al. </a:t>
            </a:r>
            <a:r>
              <a:rPr lang="en" sz="1200" b="0" i="1">
                <a:latin typeface="Poppins"/>
                <a:ea typeface="Poppins"/>
                <a:cs typeface="Poppins"/>
                <a:sym typeface="Poppins"/>
              </a:rPr>
              <a:t>The DevOps Handbook</a:t>
            </a:r>
            <a:r>
              <a:rPr lang="en" sz="1200" b="0">
                <a:latin typeface="Poppins"/>
                <a:ea typeface="Poppins"/>
                <a:cs typeface="Poppins"/>
                <a:sym typeface="Poppins"/>
              </a:rPr>
              <a:t>, 2021.) </a:t>
            </a:r>
            <a:endParaRPr sz="1200" b="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Common Scenario</a:t>
            </a:r>
            <a:endParaRPr/>
          </a:p>
        </p:txBody>
      </p:sp>
      <p:pic>
        <p:nvPicPr>
          <p:cNvPr id="1476" name="Google Shape;1476;p35"/>
          <p:cNvPicPr preferRelativeResize="0"/>
          <p:nvPr/>
        </p:nvPicPr>
        <p:blipFill>
          <a:blip r:embed="rId3">
            <a:alphaModFix/>
          </a:blip>
          <a:stretch>
            <a:fillRect/>
          </a:stretch>
        </p:blipFill>
        <p:spPr>
          <a:xfrm>
            <a:off x="1285075" y="3237200"/>
            <a:ext cx="6573850" cy="1355825"/>
          </a:xfrm>
          <a:prstGeom prst="rect">
            <a:avLst/>
          </a:prstGeom>
          <a:noFill/>
          <a:ln>
            <a:noFill/>
          </a:ln>
        </p:spPr>
      </p:pic>
      <p:sp>
        <p:nvSpPr>
          <p:cNvPr id="1477" name="Google Shape;1477;p35"/>
          <p:cNvSpPr txBox="1">
            <a:spLocks noGrp="1"/>
          </p:cNvSpPr>
          <p:nvPr>
            <p:ph type="subTitle" idx="4294967295"/>
          </p:nvPr>
        </p:nvSpPr>
        <p:spPr>
          <a:xfrm>
            <a:off x="864750" y="1458075"/>
            <a:ext cx="74145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Large organizations often have lengthy deployment lead times due to complex systems, manual processes, and limited testing resources.  This leads to code conflicts and delays in delivering value to customers.</a:t>
            </a:r>
            <a:endParaRPr sz="1800" b="0">
              <a:latin typeface="Poppins"/>
              <a:ea typeface="Poppins"/>
              <a:cs typeface="Poppins"/>
              <a:sym typeface="Poppins"/>
            </a:endParaRPr>
          </a:p>
        </p:txBody>
      </p:sp>
      <p:pic>
        <p:nvPicPr>
          <p:cNvPr id="1478" name="Google Shape;1478;p35"/>
          <p:cNvPicPr preferRelativeResize="0"/>
          <p:nvPr/>
        </p:nvPicPr>
        <p:blipFill>
          <a:blip r:embed="rId3">
            <a:alphaModFix/>
          </a:blip>
          <a:stretch>
            <a:fillRect/>
          </a:stretch>
        </p:blipFill>
        <p:spPr>
          <a:xfrm>
            <a:off x="642538" y="2931372"/>
            <a:ext cx="7858925" cy="1620903"/>
          </a:xfrm>
          <a:prstGeom prst="rect">
            <a:avLst/>
          </a:prstGeom>
          <a:noFill/>
          <a:ln>
            <a:noFill/>
          </a:ln>
        </p:spPr>
      </p:pic>
      <p:sp>
        <p:nvSpPr>
          <p:cNvPr id="1479" name="Google Shape;1479;p35"/>
          <p:cNvSpPr txBox="1">
            <a:spLocks noGrp="1"/>
          </p:cNvSpPr>
          <p:nvPr>
            <p:ph type="subTitle" idx="4294967295"/>
          </p:nvPr>
        </p:nvSpPr>
        <p:spPr>
          <a:xfrm>
            <a:off x="2476350" y="4051950"/>
            <a:ext cx="4191300" cy="12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rPr>
              <a:t>(Source: Damon Edwards, “DevOps Kaizen,” 2015.)</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DevOps Ideal</a:t>
            </a:r>
            <a:endParaRPr/>
          </a:p>
        </p:txBody>
      </p:sp>
      <p:pic>
        <p:nvPicPr>
          <p:cNvPr id="1485" name="Google Shape;1485;p36"/>
          <p:cNvPicPr preferRelativeResize="0"/>
          <p:nvPr/>
        </p:nvPicPr>
        <p:blipFill>
          <a:blip r:embed="rId3">
            <a:alphaModFix/>
          </a:blip>
          <a:stretch>
            <a:fillRect/>
          </a:stretch>
        </p:blipFill>
        <p:spPr>
          <a:xfrm>
            <a:off x="1584875" y="1017725"/>
            <a:ext cx="5974250" cy="1740925"/>
          </a:xfrm>
          <a:prstGeom prst="rect">
            <a:avLst/>
          </a:prstGeom>
          <a:noFill/>
          <a:ln>
            <a:noFill/>
          </a:ln>
        </p:spPr>
      </p:pic>
      <p:sp>
        <p:nvSpPr>
          <p:cNvPr id="1486" name="Google Shape;1486;p36"/>
          <p:cNvSpPr txBox="1">
            <a:spLocks noGrp="1"/>
          </p:cNvSpPr>
          <p:nvPr>
            <p:ph type="subTitle" idx="4294967295"/>
          </p:nvPr>
        </p:nvSpPr>
        <p:spPr>
          <a:xfrm>
            <a:off x="2617500" y="2107500"/>
            <a:ext cx="39090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0">
                <a:latin typeface="Poppins"/>
                <a:ea typeface="Poppins"/>
                <a:cs typeface="Poppins"/>
                <a:sym typeface="Poppins"/>
              </a:rPr>
              <a:t>(Source: Kim et. al. </a:t>
            </a:r>
            <a:r>
              <a:rPr lang="en" sz="1200" b="0" i="1">
                <a:latin typeface="Poppins"/>
                <a:ea typeface="Poppins"/>
                <a:cs typeface="Poppins"/>
                <a:sym typeface="Poppins"/>
              </a:rPr>
              <a:t>The DevOps Handbook</a:t>
            </a:r>
            <a:r>
              <a:rPr lang="en" sz="1200" b="0">
                <a:latin typeface="Poppins"/>
                <a:ea typeface="Poppins"/>
                <a:cs typeface="Poppins"/>
                <a:sym typeface="Poppins"/>
              </a:rPr>
              <a:t>, 2021.) </a:t>
            </a:r>
            <a:endParaRPr sz="1200" b="0">
              <a:latin typeface="Poppins"/>
              <a:ea typeface="Poppins"/>
              <a:cs typeface="Poppins"/>
              <a:sym typeface="Poppins"/>
            </a:endParaRPr>
          </a:p>
        </p:txBody>
      </p:sp>
      <p:sp>
        <p:nvSpPr>
          <p:cNvPr id="1487" name="Google Shape;1487;p36"/>
          <p:cNvSpPr txBox="1">
            <a:spLocks noGrp="1"/>
          </p:cNvSpPr>
          <p:nvPr>
            <p:ph type="subTitle" idx="4294967295"/>
          </p:nvPr>
        </p:nvSpPr>
        <p:spPr>
          <a:xfrm>
            <a:off x="720000" y="3093425"/>
            <a:ext cx="74145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DevOps aims for rapid feedback, enabling developers to quickly  implement, test and deploy their code.  This is achieved through frequent code commits, automated testing, and continuous deployment.  By breaking down systems into smaller, modular components, teams can work autonomously, reducing the risk of major disruptions.  This approach significantly shortens deployment lead times, often to minutes or hours.</a:t>
            </a:r>
            <a:endParaRPr sz="1300" b="0">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3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The proportion of each flow item within a value stream across time</a:t>
            </a:r>
            <a:endParaRPr sz="1100"/>
          </a:p>
        </p:txBody>
      </p:sp>
      <p:sp>
        <p:nvSpPr>
          <p:cNvPr id="1493" name="Google Shape;1493;p3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Number of flow items done in a given time</a:t>
            </a:r>
            <a:endParaRPr sz="1100"/>
          </a:p>
        </p:txBody>
      </p:sp>
      <p:sp>
        <p:nvSpPr>
          <p:cNvPr id="1494" name="Google Shape;1494;p3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a:t>Flow Efficiency</a:t>
            </a:r>
            <a:endParaRPr sz="1500"/>
          </a:p>
        </p:txBody>
      </p:sp>
      <p:sp>
        <p:nvSpPr>
          <p:cNvPr id="1495" name="Google Shape;149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Stream Metrics</a:t>
            </a:r>
            <a:endParaRPr/>
          </a:p>
        </p:txBody>
      </p:sp>
      <p:sp>
        <p:nvSpPr>
          <p:cNvPr id="1496" name="Google Shape;1496;p3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a:t>Flow Distribution</a:t>
            </a:r>
            <a:endParaRPr sz="1500"/>
          </a:p>
        </p:txBody>
      </p:sp>
      <p:sp>
        <p:nvSpPr>
          <p:cNvPr id="1497" name="Google Shape;1497;p3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a:t>Flow Velocity</a:t>
            </a:r>
            <a:endParaRPr sz="1500"/>
          </a:p>
        </p:txBody>
      </p:sp>
      <p:sp>
        <p:nvSpPr>
          <p:cNvPr id="1498" name="Google Shape;1498;p3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Number of items with flow state as active or waiting</a:t>
            </a:r>
            <a:endParaRPr sz="1100"/>
          </a:p>
        </p:txBody>
      </p:sp>
      <p:sp>
        <p:nvSpPr>
          <p:cNvPr id="1499" name="Google Shape;1499;p3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The proportion of flow items are actively worked on to the total time elapsed</a:t>
            </a:r>
            <a:endParaRPr sz="1100"/>
          </a:p>
        </p:txBody>
      </p:sp>
      <p:sp>
        <p:nvSpPr>
          <p:cNvPr id="1500" name="Google Shape;1500;p3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Time elapsed when a flow item enters the value stream to when it is released to the customer</a:t>
            </a:r>
            <a:endParaRPr sz="1100"/>
          </a:p>
        </p:txBody>
      </p:sp>
      <p:sp>
        <p:nvSpPr>
          <p:cNvPr id="1501" name="Google Shape;1501;p3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a:t>Flow Load</a:t>
            </a:r>
            <a:endParaRPr sz="1500"/>
          </a:p>
        </p:txBody>
      </p:sp>
      <p:sp>
        <p:nvSpPr>
          <p:cNvPr id="1502" name="Google Shape;1502;p3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a:t>Flow Time</a:t>
            </a:r>
            <a:endParaRPr sz="1500"/>
          </a:p>
        </p:txBody>
      </p:sp>
      <p:grpSp>
        <p:nvGrpSpPr>
          <p:cNvPr id="1503" name="Google Shape;1503;p37"/>
          <p:cNvGrpSpPr/>
          <p:nvPr/>
        </p:nvGrpSpPr>
        <p:grpSpPr>
          <a:xfrm>
            <a:off x="838692" y="3020954"/>
            <a:ext cx="299492" cy="340983"/>
            <a:chOff x="742339" y="1436604"/>
            <a:chExt cx="418402" cy="476366"/>
          </a:xfrm>
        </p:grpSpPr>
        <p:sp>
          <p:nvSpPr>
            <p:cNvPr id="1504" name="Google Shape;1504;p37"/>
            <p:cNvSpPr/>
            <p:nvPr/>
          </p:nvSpPr>
          <p:spPr>
            <a:xfrm>
              <a:off x="836180" y="1697442"/>
              <a:ext cx="98615" cy="215528"/>
            </a:xfrm>
            <a:custGeom>
              <a:avLst/>
              <a:gdLst/>
              <a:ahLst/>
              <a:cxnLst/>
              <a:rect l="l" t="t" r="r" b="b"/>
              <a:pathLst>
                <a:path w="2603" h="5689" extrusionOk="0">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818487" y="1437664"/>
              <a:ext cx="25686" cy="55502"/>
            </a:xfrm>
            <a:custGeom>
              <a:avLst/>
              <a:gdLst/>
              <a:ahLst/>
              <a:cxnLst/>
              <a:rect l="l" t="t" r="r" b="b"/>
              <a:pathLst>
                <a:path w="678" h="1465" extrusionOk="0">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a:off x="875807" y="1510934"/>
              <a:ext cx="22996" cy="55502"/>
            </a:xfrm>
            <a:custGeom>
              <a:avLst/>
              <a:gdLst/>
              <a:ahLst/>
              <a:cxnLst/>
              <a:rect l="l" t="t" r="r" b="b"/>
              <a:pathLst>
                <a:path w="607" h="1465" extrusionOk="0">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a:off x="909108" y="1437664"/>
              <a:ext cx="25686" cy="55502"/>
            </a:xfrm>
            <a:custGeom>
              <a:avLst/>
              <a:gdLst/>
              <a:ahLst/>
              <a:cxnLst/>
              <a:rect l="l" t="t" r="r" b="b"/>
              <a:pathLst>
                <a:path w="678" h="1465" extrusionOk="0">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772116" y="1436604"/>
              <a:ext cx="38529" cy="58078"/>
            </a:xfrm>
            <a:custGeom>
              <a:avLst/>
              <a:gdLst/>
              <a:ahLst/>
              <a:cxnLst/>
              <a:rect l="l" t="t" r="r" b="b"/>
              <a:pathLst>
                <a:path w="1017" h="1533" extrusionOk="0">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772116" y="1510025"/>
              <a:ext cx="38529" cy="58078"/>
            </a:xfrm>
            <a:custGeom>
              <a:avLst/>
              <a:gdLst/>
              <a:ahLst/>
              <a:cxnLst/>
              <a:rect l="l" t="t" r="r" b="b"/>
              <a:pathLst>
                <a:path w="1017" h="1533" extrusionOk="0">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825496" y="1509987"/>
              <a:ext cx="38491" cy="58078"/>
            </a:xfrm>
            <a:custGeom>
              <a:avLst/>
              <a:gdLst/>
              <a:ahLst/>
              <a:cxnLst/>
              <a:rect l="l" t="t" r="r" b="b"/>
              <a:pathLst>
                <a:path w="1016" h="1533" extrusionOk="0">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913655" y="1509987"/>
              <a:ext cx="38529" cy="58078"/>
            </a:xfrm>
            <a:custGeom>
              <a:avLst/>
              <a:gdLst/>
              <a:ahLst/>
              <a:cxnLst/>
              <a:rect l="l" t="t" r="r" b="b"/>
              <a:pathLst>
                <a:path w="1017" h="1533" extrusionOk="0">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860275" y="1436604"/>
              <a:ext cx="38529" cy="58078"/>
            </a:xfrm>
            <a:custGeom>
              <a:avLst/>
              <a:gdLst/>
              <a:ahLst/>
              <a:cxnLst/>
              <a:rect l="l" t="t" r="r" b="b"/>
              <a:pathLst>
                <a:path w="1017" h="1533" extrusionOk="0">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954608" y="1436604"/>
              <a:ext cx="38529" cy="58078"/>
            </a:xfrm>
            <a:custGeom>
              <a:avLst/>
              <a:gdLst/>
              <a:ahLst/>
              <a:cxnLst/>
              <a:rect l="l" t="t" r="r" b="b"/>
              <a:pathLst>
                <a:path w="1017" h="1533" extrusionOk="0">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742339" y="1479944"/>
              <a:ext cx="418402" cy="352937"/>
            </a:xfrm>
            <a:custGeom>
              <a:avLst/>
              <a:gdLst/>
              <a:ahLst/>
              <a:cxnLst/>
              <a:rect l="l" t="t" r="r" b="b"/>
              <a:pathLst>
                <a:path w="11044" h="9316" extrusionOk="0">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1008367" y="1531051"/>
              <a:ext cx="105169" cy="101039"/>
            </a:xfrm>
            <a:custGeom>
              <a:avLst/>
              <a:gdLst/>
              <a:ahLst/>
              <a:cxnLst/>
              <a:rect l="l" t="t" r="r" b="b"/>
              <a:pathLst>
                <a:path w="2776" h="2667" extrusionOk="0">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7"/>
          <p:cNvGrpSpPr/>
          <p:nvPr/>
        </p:nvGrpSpPr>
        <p:grpSpPr>
          <a:xfrm>
            <a:off x="817835" y="1319890"/>
            <a:ext cx="341227" cy="289621"/>
            <a:chOff x="7952725" y="749256"/>
            <a:chExt cx="476707" cy="404612"/>
          </a:xfrm>
        </p:grpSpPr>
        <p:sp>
          <p:nvSpPr>
            <p:cNvPr id="1517" name="Google Shape;1517;p37"/>
            <p:cNvSpPr/>
            <p:nvPr/>
          </p:nvSpPr>
          <p:spPr>
            <a:xfrm>
              <a:off x="8164957" y="779147"/>
              <a:ext cx="52243" cy="21367"/>
            </a:xfrm>
            <a:custGeom>
              <a:avLst/>
              <a:gdLst/>
              <a:ahLst/>
              <a:cxnLst/>
              <a:rect l="l" t="t" r="r" b="b"/>
              <a:pathLst>
                <a:path w="1379" h="564" extrusionOk="0">
                  <a:moveTo>
                    <a:pt x="684" y="1"/>
                  </a:moveTo>
                  <a:cubicBezTo>
                    <a:pt x="461" y="1"/>
                    <a:pt x="248" y="81"/>
                    <a:pt x="82" y="229"/>
                  </a:cubicBezTo>
                  <a:cubicBezTo>
                    <a:pt x="7" y="297"/>
                    <a:pt x="0" y="414"/>
                    <a:pt x="68" y="490"/>
                  </a:cubicBezTo>
                  <a:cubicBezTo>
                    <a:pt x="105" y="531"/>
                    <a:pt x="155" y="552"/>
                    <a:pt x="206" y="552"/>
                  </a:cubicBezTo>
                  <a:cubicBezTo>
                    <a:pt x="249" y="552"/>
                    <a:pt x="293" y="536"/>
                    <a:pt x="328" y="505"/>
                  </a:cubicBezTo>
                  <a:cubicBezTo>
                    <a:pt x="427" y="417"/>
                    <a:pt x="552" y="369"/>
                    <a:pt x="683" y="369"/>
                  </a:cubicBezTo>
                  <a:cubicBezTo>
                    <a:pt x="819" y="369"/>
                    <a:pt x="949" y="421"/>
                    <a:pt x="1049" y="514"/>
                  </a:cubicBezTo>
                  <a:cubicBezTo>
                    <a:pt x="1084" y="547"/>
                    <a:pt x="1129" y="563"/>
                    <a:pt x="1174" y="563"/>
                  </a:cubicBezTo>
                  <a:cubicBezTo>
                    <a:pt x="1223" y="563"/>
                    <a:pt x="1273" y="543"/>
                    <a:pt x="1310" y="506"/>
                  </a:cubicBezTo>
                  <a:cubicBezTo>
                    <a:pt x="1379" y="431"/>
                    <a:pt x="1374" y="315"/>
                    <a:pt x="1301" y="246"/>
                  </a:cubicBezTo>
                  <a:cubicBezTo>
                    <a:pt x="1134" y="89"/>
                    <a:pt x="915"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8144386" y="749256"/>
              <a:ext cx="93424" cy="29588"/>
            </a:xfrm>
            <a:custGeom>
              <a:avLst/>
              <a:gdLst/>
              <a:ahLst/>
              <a:cxnLst/>
              <a:rect l="l" t="t" r="r" b="b"/>
              <a:pathLst>
                <a:path w="2466" h="781" extrusionOk="0">
                  <a:moveTo>
                    <a:pt x="1220" y="0"/>
                  </a:moveTo>
                  <a:cubicBezTo>
                    <a:pt x="800" y="0"/>
                    <a:pt x="397" y="155"/>
                    <a:pt x="84" y="434"/>
                  </a:cubicBezTo>
                  <a:cubicBezTo>
                    <a:pt x="7" y="502"/>
                    <a:pt x="1" y="618"/>
                    <a:pt x="69" y="694"/>
                  </a:cubicBezTo>
                  <a:cubicBezTo>
                    <a:pt x="104" y="734"/>
                    <a:pt x="154" y="755"/>
                    <a:pt x="204" y="755"/>
                  </a:cubicBezTo>
                  <a:cubicBezTo>
                    <a:pt x="248" y="755"/>
                    <a:pt x="291" y="739"/>
                    <a:pt x="327" y="708"/>
                  </a:cubicBezTo>
                  <a:cubicBezTo>
                    <a:pt x="572" y="490"/>
                    <a:pt x="889" y="368"/>
                    <a:pt x="1219" y="368"/>
                  </a:cubicBezTo>
                  <a:cubicBezTo>
                    <a:pt x="1560" y="368"/>
                    <a:pt x="1885" y="497"/>
                    <a:pt x="2135" y="730"/>
                  </a:cubicBezTo>
                  <a:cubicBezTo>
                    <a:pt x="2170" y="765"/>
                    <a:pt x="2216" y="780"/>
                    <a:pt x="2261" y="780"/>
                  </a:cubicBezTo>
                  <a:cubicBezTo>
                    <a:pt x="2310" y="780"/>
                    <a:pt x="2358" y="760"/>
                    <a:pt x="2395" y="723"/>
                  </a:cubicBezTo>
                  <a:cubicBezTo>
                    <a:pt x="2465" y="648"/>
                    <a:pt x="2461" y="532"/>
                    <a:pt x="2388" y="462"/>
                  </a:cubicBezTo>
                  <a:cubicBezTo>
                    <a:pt x="2069" y="163"/>
                    <a:pt x="1655" y="0"/>
                    <a:pt x="1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8006333" y="846052"/>
              <a:ext cx="368659" cy="229659"/>
            </a:xfrm>
            <a:custGeom>
              <a:avLst/>
              <a:gdLst/>
              <a:ahLst/>
              <a:cxnLst/>
              <a:rect l="l" t="t" r="r" b="b"/>
              <a:pathLst>
                <a:path w="9731" h="6062" extrusionOk="0">
                  <a:moveTo>
                    <a:pt x="9257" y="363"/>
                  </a:moveTo>
                  <a:cubicBezTo>
                    <a:pt x="9319" y="363"/>
                    <a:pt x="9372" y="414"/>
                    <a:pt x="9372" y="478"/>
                  </a:cubicBezTo>
                  <a:lnTo>
                    <a:pt x="9372" y="5555"/>
                  </a:lnTo>
                  <a:cubicBezTo>
                    <a:pt x="9370" y="5618"/>
                    <a:pt x="9319" y="5670"/>
                    <a:pt x="9257" y="5670"/>
                  </a:cubicBezTo>
                  <a:lnTo>
                    <a:pt x="476" y="5670"/>
                  </a:lnTo>
                  <a:cubicBezTo>
                    <a:pt x="413" y="5670"/>
                    <a:pt x="361" y="5619"/>
                    <a:pt x="361" y="5556"/>
                  </a:cubicBezTo>
                  <a:lnTo>
                    <a:pt x="361" y="477"/>
                  </a:lnTo>
                  <a:cubicBezTo>
                    <a:pt x="361" y="414"/>
                    <a:pt x="413" y="363"/>
                    <a:pt x="476" y="363"/>
                  </a:cubicBezTo>
                  <a:close/>
                  <a:moveTo>
                    <a:pt x="483" y="1"/>
                  </a:moveTo>
                  <a:cubicBezTo>
                    <a:pt x="216" y="1"/>
                    <a:pt x="0" y="216"/>
                    <a:pt x="0" y="483"/>
                  </a:cubicBezTo>
                  <a:lnTo>
                    <a:pt x="0" y="5579"/>
                  </a:lnTo>
                  <a:cubicBezTo>
                    <a:pt x="0" y="5846"/>
                    <a:pt x="216" y="6062"/>
                    <a:pt x="483" y="6062"/>
                  </a:cubicBezTo>
                  <a:lnTo>
                    <a:pt x="9248" y="6062"/>
                  </a:lnTo>
                  <a:cubicBezTo>
                    <a:pt x="9515" y="6062"/>
                    <a:pt x="9731" y="5846"/>
                    <a:pt x="9731" y="5579"/>
                  </a:cubicBezTo>
                  <a:lnTo>
                    <a:pt x="9731" y="484"/>
                  </a:lnTo>
                  <a:cubicBezTo>
                    <a:pt x="9730" y="217"/>
                    <a:pt x="9514" y="1"/>
                    <a:pt x="9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7952725" y="812524"/>
              <a:ext cx="476707" cy="341344"/>
            </a:xfrm>
            <a:custGeom>
              <a:avLst/>
              <a:gdLst/>
              <a:ahLst/>
              <a:cxnLst/>
              <a:rect l="l" t="t" r="r" b="b"/>
              <a:pathLst>
                <a:path w="12583" h="9010" extrusionOk="0">
                  <a:moveTo>
                    <a:pt x="7411" y="7799"/>
                  </a:moveTo>
                  <a:lnTo>
                    <a:pt x="7411" y="7846"/>
                  </a:lnTo>
                  <a:cubicBezTo>
                    <a:pt x="7411" y="7948"/>
                    <a:pt x="7330" y="8029"/>
                    <a:pt x="7229" y="8029"/>
                  </a:cubicBezTo>
                  <a:lnTo>
                    <a:pt x="5364" y="8029"/>
                  </a:lnTo>
                  <a:cubicBezTo>
                    <a:pt x="5263" y="8029"/>
                    <a:pt x="5181" y="7948"/>
                    <a:pt x="5181" y="7846"/>
                  </a:cubicBezTo>
                  <a:lnTo>
                    <a:pt x="5181" y="7799"/>
                  </a:lnTo>
                  <a:close/>
                  <a:moveTo>
                    <a:pt x="12062" y="7798"/>
                  </a:moveTo>
                  <a:cubicBezTo>
                    <a:pt x="12128" y="7798"/>
                    <a:pt x="12182" y="7852"/>
                    <a:pt x="12182" y="7918"/>
                  </a:cubicBezTo>
                  <a:cubicBezTo>
                    <a:pt x="12185" y="8304"/>
                    <a:pt x="11871" y="8618"/>
                    <a:pt x="11484" y="8618"/>
                  </a:cubicBezTo>
                  <a:lnTo>
                    <a:pt x="1120" y="8618"/>
                  </a:lnTo>
                  <a:cubicBezTo>
                    <a:pt x="733" y="8618"/>
                    <a:pt x="419" y="8304"/>
                    <a:pt x="419" y="7918"/>
                  </a:cubicBezTo>
                  <a:cubicBezTo>
                    <a:pt x="419" y="7852"/>
                    <a:pt x="472" y="7798"/>
                    <a:pt x="538" y="7798"/>
                  </a:cubicBezTo>
                  <a:lnTo>
                    <a:pt x="4820" y="7798"/>
                  </a:lnTo>
                  <a:lnTo>
                    <a:pt x="4820" y="7837"/>
                  </a:lnTo>
                  <a:cubicBezTo>
                    <a:pt x="4820" y="8141"/>
                    <a:pt x="5066" y="8387"/>
                    <a:pt x="5370" y="8387"/>
                  </a:cubicBezTo>
                  <a:lnTo>
                    <a:pt x="7218" y="8387"/>
                  </a:lnTo>
                  <a:cubicBezTo>
                    <a:pt x="7522" y="8387"/>
                    <a:pt x="7768" y="8141"/>
                    <a:pt x="7768" y="7837"/>
                  </a:cubicBezTo>
                  <a:lnTo>
                    <a:pt x="7768" y="7798"/>
                  </a:lnTo>
                  <a:close/>
                  <a:moveTo>
                    <a:pt x="1466" y="1"/>
                  </a:moveTo>
                  <a:cubicBezTo>
                    <a:pt x="1004" y="1"/>
                    <a:pt x="628" y="374"/>
                    <a:pt x="628" y="838"/>
                  </a:cubicBezTo>
                  <a:lnTo>
                    <a:pt x="628" y="6968"/>
                  </a:lnTo>
                  <a:cubicBezTo>
                    <a:pt x="628" y="7142"/>
                    <a:pt x="682" y="7303"/>
                    <a:pt x="772" y="7438"/>
                  </a:cubicBezTo>
                  <a:lnTo>
                    <a:pt x="488" y="7438"/>
                  </a:lnTo>
                  <a:cubicBezTo>
                    <a:pt x="488" y="7438"/>
                    <a:pt x="0" y="7654"/>
                    <a:pt x="0" y="7923"/>
                  </a:cubicBezTo>
                  <a:cubicBezTo>
                    <a:pt x="0" y="8515"/>
                    <a:pt x="482" y="8996"/>
                    <a:pt x="1074" y="9010"/>
                  </a:cubicBezTo>
                  <a:lnTo>
                    <a:pt x="11509" y="9010"/>
                  </a:lnTo>
                  <a:cubicBezTo>
                    <a:pt x="12101" y="8996"/>
                    <a:pt x="12583" y="8515"/>
                    <a:pt x="12583" y="7923"/>
                  </a:cubicBezTo>
                  <a:cubicBezTo>
                    <a:pt x="12583" y="7653"/>
                    <a:pt x="12364" y="7434"/>
                    <a:pt x="12094" y="7434"/>
                  </a:cubicBezTo>
                  <a:lnTo>
                    <a:pt x="12094" y="7438"/>
                  </a:lnTo>
                  <a:lnTo>
                    <a:pt x="11803" y="7438"/>
                  </a:lnTo>
                  <a:cubicBezTo>
                    <a:pt x="11893" y="7301"/>
                    <a:pt x="11946" y="7139"/>
                    <a:pt x="11934" y="6965"/>
                  </a:cubicBezTo>
                  <a:lnTo>
                    <a:pt x="11934" y="6067"/>
                  </a:lnTo>
                  <a:cubicBezTo>
                    <a:pt x="11947" y="5965"/>
                    <a:pt x="11865" y="5883"/>
                    <a:pt x="11763" y="5883"/>
                  </a:cubicBezTo>
                  <a:cubicBezTo>
                    <a:pt x="11661" y="5883"/>
                    <a:pt x="11573" y="6067"/>
                    <a:pt x="11573" y="6067"/>
                  </a:cubicBezTo>
                  <a:lnTo>
                    <a:pt x="11573" y="6970"/>
                  </a:lnTo>
                  <a:cubicBezTo>
                    <a:pt x="11573" y="7228"/>
                    <a:pt x="11364" y="7438"/>
                    <a:pt x="11104" y="7438"/>
                  </a:cubicBezTo>
                  <a:lnTo>
                    <a:pt x="1460" y="7438"/>
                  </a:lnTo>
                  <a:cubicBezTo>
                    <a:pt x="1200" y="7438"/>
                    <a:pt x="991" y="7228"/>
                    <a:pt x="991" y="6970"/>
                  </a:cubicBezTo>
                  <a:lnTo>
                    <a:pt x="991" y="864"/>
                  </a:lnTo>
                  <a:cubicBezTo>
                    <a:pt x="991" y="604"/>
                    <a:pt x="1200" y="394"/>
                    <a:pt x="1460" y="394"/>
                  </a:cubicBezTo>
                  <a:lnTo>
                    <a:pt x="11382" y="394"/>
                  </a:lnTo>
                  <a:cubicBezTo>
                    <a:pt x="11488" y="394"/>
                    <a:pt x="11573" y="479"/>
                    <a:pt x="11573" y="586"/>
                  </a:cubicBezTo>
                  <a:lnTo>
                    <a:pt x="11573" y="5281"/>
                  </a:lnTo>
                  <a:cubicBezTo>
                    <a:pt x="11573" y="5304"/>
                    <a:pt x="11583" y="5325"/>
                    <a:pt x="11598" y="5339"/>
                  </a:cubicBezTo>
                  <a:cubicBezTo>
                    <a:pt x="11650" y="5388"/>
                    <a:pt x="11704" y="5408"/>
                    <a:pt x="11754" y="5408"/>
                  </a:cubicBezTo>
                  <a:cubicBezTo>
                    <a:pt x="11853" y="5408"/>
                    <a:pt x="11934" y="5326"/>
                    <a:pt x="11934" y="5224"/>
                  </a:cubicBezTo>
                  <a:lnTo>
                    <a:pt x="11934" y="838"/>
                  </a:lnTo>
                  <a:cubicBezTo>
                    <a:pt x="11934" y="377"/>
                    <a:pt x="11559" y="1"/>
                    <a:pt x="1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8039747" y="885756"/>
              <a:ext cx="301716" cy="144266"/>
            </a:xfrm>
            <a:custGeom>
              <a:avLst/>
              <a:gdLst/>
              <a:ahLst/>
              <a:cxnLst/>
              <a:rect l="l" t="t" r="r" b="b"/>
              <a:pathLst>
                <a:path w="7964" h="3808" extrusionOk="0">
                  <a:moveTo>
                    <a:pt x="7603" y="1410"/>
                  </a:moveTo>
                  <a:lnTo>
                    <a:pt x="7603" y="2721"/>
                  </a:lnTo>
                  <a:lnTo>
                    <a:pt x="6998" y="2721"/>
                  </a:lnTo>
                  <a:cubicBezTo>
                    <a:pt x="6825" y="2721"/>
                    <a:pt x="6685" y="2860"/>
                    <a:pt x="6685" y="3033"/>
                  </a:cubicBezTo>
                  <a:lnTo>
                    <a:pt x="6685" y="3397"/>
                  </a:lnTo>
                  <a:lnTo>
                    <a:pt x="5885" y="2785"/>
                  </a:lnTo>
                  <a:cubicBezTo>
                    <a:pt x="5832" y="2743"/>
                    <a:pt x="5763" y="2721"/>
                    <a:pt x="5695" y="2721"/>
                  </a:cubicBezTo>
                  <a:lnTo>
                    <a:pt x="2917" y="2721"/>
                  </a:lnTo>
                  <a:lnTo>
                    <a:pt x="2917" y="1410"/>
                  </a:lnTo>
                  <a:close/>
                  <a:moveTo>
                    <a:pt x="313" y="1"/>
                  </a:moveTo>
                  <a:cubicBezTo>
                    <a:pt x="140" y="1"/>
                    <a:pt x="1" y="141"/>
                    <a:pt x="1" y="314"/>
                  </a:cubicBezTo>
                  <a:lnTo>
                    <a:pt x="1" y="1720"/>
                  </a:lnTo>
                  <a:cubicBezTo>
                    <a:pt x="1" y="1893"/>
                    <a:pt x="140" y="2033"/>
                    <a:pt x="313" y="2033"/>
                  </a:cubicBezTo>
                  <a:lnTo>
                    <a:pt x="918" y="2033"/>
                  </a:lnTo>
                  <a:lnTo>
                    <a:pt x="918" y="2436"/>
                  </a:lnTo>
                  <a:cubicBezTo>
                    <a:pt x="918" y="2552"/>
                    <a:pt x="977" y="2665"/>
                    <a:pt x="1080" y="2720"/>
                  </a:cubicBezTo>
                  <a:cubicBezTo>
                    <a:pt x="1128" y="2746"/>
                    <a:pt x="1181" y="2760"/>
                    <a:pt x="1234" y="2760"/>
                  </a:cubicBezTo>
                  <a:cubicBezTo>
                    <a:pt x="1302" y="2760"/>
                    <a:pt x="1369" y="2738"/>
                    <a:pt x="1424" y="2696"/>
                  </a:cubicBezTo>
                  <a:lnTo>
                    <a:pt x="2305" y="2032"/>
                  </a:lnTo>
                  <a:lnTo>
                    <a:pt x="2556" y="2032"/>
                  </a:lnTo>
                  <a:lnTo>
                    <a:pt x="2556" y="2767"/>
                  </a:lnTo>
                  <a:cubicBezTo>
                    <a:pt x="2556" y="2940"/>
                    <a:pt x="2696" y="3080"/>
                    <a:pt x="2869" y="3080"/>
                  </a:cubicBezTo>
                  <a:lnTo>
                    <a:pt x="5702" y="3080"/>
                  </a:lnTo>
                  <a:lnTo>
                    <a:pt x="6575" y="3743"/>
                  </a:lnTo>
                  <a:cubicBezTo>
                    <a:pt x="6632" y="3785"/>
                    <a:pt x="6697" y="3807"/>
                    <a:pt x="6765" y="3807"/>
                  </a:cubicBezTo>
                  <a:cubicBezTo>
                    <a:pt x="6817" y="3807"/>
                    <a:pt x="6872" y="3793"/>
                    <a:pt x="6920" y="3766"/>
                  </a:cubicBezTo>
                  <a:cubicBezTo>
                    <a:pt x="7020" y="3710"/>
                    <a:pt x="7078" y="3600"/>
                    <a:pt x="7078" y="3483"/>
                  </a:cubicBezTo>
                  <a:lnTo>
                    <a:pt x="7078" y="3080"/>
                  </a:lnTo>
                  <a:lnTo>
                    <a:pt x="7650" y="3080"/>
                  </a:lnTo>
                  <a:cubicBezTo>
                    <a:pt x="7823" y="3080"/>
                    <a:pt x="7963" y="2940"/>
                    <a:pt x="7963" y="2767"/>
                  </a:cubicBezTo>
                  <a:lnTo>
                    <a:pt x="7963" y="1360"/>
                  </a:lnTo>
                  <a:cubicBezTo>
                    <a:pt x="7964" y="1189"/>
                    <a:pt x="7825" y="1050"/>
                    <a:pt x="7653" y="1050"/>
                  </a:cubicBezTo>
                  <a:lnTo>
                    <a:pt x="5442" y="1050"/>
                  </a:lnTo>
                  <a:lnTo>
                    <a:pt x="5442" y="193"/>
                  </a:lnTo>
                  <a:cubicBezTo>
                    <a:pt x="5442" y="88"/>
                    <a:pt x="5356" y="1"/>
                    <a:pt x="5250" y="1"/>
                  </a:cubicBezTo>
                  <a:lnTo>
                    <a:pt x="2177" y="1"/>
                  </a:lnTo>
                  <a:cubicBezTo>
                    <a:pt x="2142" y="1"/>
                    <a:pt x="2107" y="17"/>
                    <a:pt x="2084" y="46"/>
                  </a:cubicBezTo>
                  <a:cubicBezTo>
                    <a:pt x="1968" y="196"/>
                    <a:pt x="2072" y="361"/>
                    <a:pt x="2214" y="361"/>
                  </a:cubicBezTo>
                  <a:lnTo>
                    <a:pt x="5080" y="361"/>
                  </a:lnTo>
                  <a:lnTo>
                    <a:pt x="5080" y="1050"/>
                  </a:lnTo>
                  <a:lnTo>
                    <a:pt x="2871" y="1050"/>
                  </a:lnTo>
                  <a:cubicBezTo>
                    <a:pt x="2698" y="1050"/>
                    <a:pt x="2558" y="1190"/>
                    <a:pt x="2558" y="1363"/>
                  </a:cubicBezTo>
                  <a:lnTo>
                    <a:pt x="2558" y="1672"/>
                  </a:lnTo>
                  <a:lnTo>
                    <a:pt x="2276" y="1672"/>
                  </a:lnTo>
                  <a:cubicBezTo>
                    <a:pt x="2208" y="1672"/>
                    <a:pt x="2140" y="1695"/>
                    <a:pt x="2085" y="1735"/>
                  </a:cubicBezTo>
                  <a:lnTo>
                    <a:pt x="1280" y="2347"/>
                  </a:lnTo>
                  <a:lnTo>
                    <a:pt x="1280" y="1985"/>
                  </a:lnTo>
                  <a:cubicBezTo>
                    <a:pt x="1280" y="1812"/>
                    <a:pt x="1139" y="1672"/>
                    <a:pt x="967" y="1672"/>
                  </a:cubicBezTo>
                  <a:lnTo>
                    <a:pt x="362" y="1672"/>
                  </a:lnTo>
                  <a:lnTo>
                    <a:pt x="362" y="361"/>
                  </a:lnTo>
                  <a:lnTo>
                    <a:pt x="1258" y="361"/>
                  </a:lnTo>
                  <a:cubicBezTo>
                    <a:pt x="1353" y="361"/>
                    <a:pt x="1438" y="292"/>
                    <a:pt x="1446" y="198"/>
                  </a:cubicBezTo>
                  <a:cubicBezTo>
                    <a:pt x="1455" y="90"/>
                    <a:pt x="1371" y="1"/>
                    <a:pt x="1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7"/>
          <p:cNvGrpSpPr/>
          <p:nvPr/>
        </p:nvGrpSpPr>
        <p:grpSpPr>
          <a:xfrm>
            <a:off x="6317598" y="1313637"/>
            <a:ext cx="341362" cy="302150"/>
            <a:chOff x="6364624" y="740505"/>
            <a:chExt cx="476896" cy="422115"/>
          </a:xfrm>
        </p:grpSpPr>
        <p:sp>
          <p:nvSpPr>
            <p:cNvPr id="1523" name="Google Shape;1523;p37"/>
            <p:cNvSpPr/>
            <p:nvPr/>
          </p:nvSpPr>
          <p:spPr>
            <a:xfrm>
              <a:off x="6638230" y="799719"/>
              <a:ext cx="143622" cy="142410"/>
            </a:xfrm>
            <a:custGeom>
              <a:avLst/>
              <a:gdLst/>
              <a:ahLst/>
              <a:cxnLst/>
              <a:rect l="l" t="t" r="r" b="b"/>
              <a:pathLst>
                <a:path w="3791" h="3759" extrusionOk="0">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7"/>
            <p:cNvSpPr/>
            <p:nvPr/>
          </p:nvSpPr>
          <p:spPr>
            <a:xfrm>
              <a:off x="6693731" y="842529"/>
              <a:ext cx="32960" cy="56903"/>
            </a:xfrm>
            <a:custGeom>
              <a:avLst/>
              <a:gdLst/>
              <a:ahLst/>
              <a:cxnLst/>
              <a:rect l="l" t="t" r="r" b="b"/>
              <a:pathLst>
                <a:path w="870" h="1502" extrusionOk="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6729078" y="844575"/>
              <a:ext cx="26785" cy="52736"/>
            </a:xfrm>
            <a:custGeom>
              <a:avLst/>
              <a:gdLst/>
              <a:ahLst/>
              <a:cxnLst/>
              <a:rect l="l" t="t" r="r" b="b"/>
              <a:pathLst>
                <a:path w="707" h="1392" extrusionOk="0">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6663044" y="844575"/>
              <a:ext cx="26785" cy="52736"/>
            </a:xfrm>
            <a:custGeom>
              <a:avLst/>
              <a:gdLst/>
              <a:ahLst/>
              <a:cxnLst/>
              <a:rect l="l" t="t" r="r" b="b"/>
              <a:pathLst>
                <a:path w="707" h="1392" extrusionOk="0">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7"/>
            <p:cNvSpPr/>
            <p:nvPr/>
          </p:nvSpPr>
          <p:spPr>
            <a:xfrm>
              <a:off x="6449487" y="767289"/>
              <a:ext cx="18677" cy="18677"/>
            </a:xfrm>
            <a:custGeom>
              <a:avLst/>
              <a:gdLst/>
              <a:ahLst/>
              <a:cxnLst/>
              <a:rect l="l" t="t" r="r" b="b"/>
              <a:pathLst>
                <a:path w="493" h="493" extrusionOk="0">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7"/>
            <p:cNvSpPr/>
            <p:nvPr/>
          </p:nvSpPr>
          <p:spPr>
            <a:xfrm>
              <a:off x="6485212"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6364624" y="740505"/>
              <a:ext cx="476896" cy="422115"/>
            </a:xfrm>
            <a:custGeom>
              <a:avLst/>
              <a:gdLst/>
              <a:ahLst/>
              <a:cxnLst/>
              <a:rect l="l" t="t" r="r" b="b"/>
              <a:pathLst>
                <a:path w="12588" h="11142" extrusionOk="0">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7"/>
            <p:cNvSpPr/>
            <p:nvPr/>
          </p:nvSpPr>
          <p:spPr>
            <a:xfrm>
              <a:off x="6483886" y="931331"/>
              <a:ext cx="13714" cy="201927"/>
            </a:xfrm>
            <a:custGeom>
              <a:avLst/>
              <a:gdLst/>
              <a:ahLst/>
              <a:cxnLst/>
              <a:rect l="l" t="t" r="r" b="b"/>
              <a:pathLst>
                <a:path w="362" h="5330" extrusionOk="0">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7"/>
            <p:cNvSpPr/>
            <p:nvPr/>
          </p:nvSpPr>
          <p:spPr>
            <a:xfrm>
              <a:off x="6410162" y="949062"/>
              <a:ext cx="51940" cy="13676"/>
            </a:xfrm>
            <a:custGeom>
              <a:avLst/>
              <a:gdLst/>
              <a:ahLst/>
              <a:cxnLst/>
              <a:rect l="l" t="t" r="r" b="b"/>
              <a:pathLst>
                <a:path w="1371" h="361" extrusionOk="0">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7"/>
            <p:cNvSpPr/>
            <p:nvPr/>
          </p:nvSpPr>
          <p:spPr>
            <a:xfrm>
              <a:off x="6410162" y="980127"/>
              <a:ext cx="51940" cy="13676"/>
            </a:xfrm>
            <a:custGeom>
              <a:avLst/>
              <a:gdLst/>
              <a:ahLst/>
              <a:cxnLst/>
              <a:rect l="l" t="t" r="r" b="b"/>
              <a:pathLst>
                <a:path w="1371" h="361" extrusionOk="0">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7"/>
            <p:cNvSpPr/>
            <p:nvPr/>
          </p:nvSpPr>
          <p:spPr>
            <a:xfrm>
              <a:off x="6410162" y="1009943"/>
              <a:ext cx="51902" cy="13676"/>
            </a:xfrm>
            <a:custGeom>
              <a:avLst/>
              <a:gdLst/>
              <a:ahLst/>
              <a:cxnLst/>
              <a:rect l="l" t="t" r="r" b="b"/>
              <a:pathLst>
                <a:path w="1370" h="361" extrusionOk="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6410162" y="1040895"/>
              <a:ext cx="51940" cy="13714"/>
            </a:xfrm>
            <a:custGeom>
              <a:avLst/>
              <a:gdLst/>
              <a:ahLst/>
              <a:cxnLst/>
              <a:rect l="l" t="t" r="r" b="b"/>
              <a:pathLst>
                <a:path w="1371" h="362" extrusionOk="0">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6410162" y="1070748"/>
              <a:ext cx="51940" cy="13639"/>
            </a:xfrm>
            <a:custGeom>
              <a:avLst/>
              <a:gdLst/>
              <a:ahLst/>
              <a:cxnLst/>
              <a:rect l="l" t="t" r="r" b="b"/>
              <a:pathLst>
                <a:path w="1371" h="360" extrusionOk="0">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6410162" y="1101776"/>
              <a:ext cx="51902" cy="13714"/>
            </a:xfrm>
            <a:custGeom>
              <a:avLst/>
              <a:gdLst/>
              <a:ahLst/>
              <a:cxnLst/>
              <a:rect l="l" t="t" r="r" b="b"/>
              <a:pathLst>
                <a:path w="1370" h="362" extrusionOk="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7"/>
          <p:cNvGrpSpPr/>
          <p:nvPr/>
        </p:nvGrpSpPr>
        <p:grpSpPr>
          <a:xfrm>
            <a:off x="3567729" y="3065739"/>
            <a:ext cx="341254" cy="302123"/>
            <a:chOff x="5553999" y="740543"/>
            <a:chExt cx="476745" cy="422077"/>
          </a:xfrm>
        </p:grpSpPr>
        <p:sp>
          <p:nvSpPr>
            <p:cNvPr id="1538" name="Google Shape;1538;p37"/>
            <p:cNvSpPr/>
            <p:nvPr/>
          </p:nvSpPr>
          <p:spPr>
            <a:xfrm>
              <a:off x="5553999" y="740543"/>
              <a:ext cx="476745" cy="422077"/>
            </a:xfrm>
            <a:custGeom>
              <a:avLst/>
              <a:gdLst/>
              <a:ahLst/>
              <a:cxnLst/>
              <a:rect l="l" t="t" r="r" b="b"/>
              <a:pathLst>
                <a:path w="12584" h="11141" extrusionOk="0">
                  <a:moveTo>
                    <a:pt x="12223" y="1967"/>
                  </a:moveTo>
                  <a:lnTo>
                    <a:pt x="12223" y="10529"/>
                  </a:lnTo>
                  <a:cubicBezTo>
                    <a:pt x="12223" y="10667"/>
                    <a:pt x="12110" y="10780"/>
                    <a:pt x="11971" y="10780"/>
                  </a:cubicBezTo>
                  <a:lnTo>
                    <a:pt x="613" y="10780"/>
                  </a:lnTo>
                  <a:cubicBezTo>
                    <a:pt x="475" y="10780"/>
                    <a:pt x="362" y="10667"/>
                    <a:pt x="362" y="10529"/>
                  </a:cubicBezTo>
                  <a:lnTo>
                    <a:pt x="362" y="1967"/>
                  </a:lnTo>
                  <a:close/>
                  <a:moveTo>
                    <a:pt x="622" y="1"/>
                  </a:moveTo>
                  <a:cubicBezTo>
                    <a:pt x="278" y="1"/>
                    <a:pt x="1" y="278"/>
                    <a:pt x="1" y="622"/>
                  </a:cubicBezTo>
                  <a:lnTo>
                    <a:pt x="1" y="10520"/>
                  </a:lnTo>
                  <a:cubicBezTo>
                    <a:pt x="1" y="10863"/>
                    <a:pt x="278" y="11140"/>
                    <a:pt x="622" y="11140"/>
                  </a:cubicBezTo>
                  <a:lnTo>
                    <a:pt x="11962" y="11140"/>
                  </a:lnTo>
                  <a:cubicBezTo>
                    <a:pt x="12305" y="11140"/>
                    <a:pt x="12583" y="10863"/>
                    <a:pt x="12583" y="10520"/>
                  </a:cubicBezTo>
                  <a:lnTo>
                    <a:pt x="12583" y="622"/>
                  </a:lnTo>
                  <a:cubicBezTo>
                    <a:pt x="12584" y="278"/>
                    <a:pt x="12305" y="1"/>
                    <a:pt x="11964" y="1"/>
                  </a:cubicBezTo>
                  <a:lnTo>
                    <a:pt x="9236" y="1"/>
                  </a:lnTo>
                  <a:cubicBezTo>
                    <a:pt x="9141" y="1"/>
                    <a:pt x="9055" y="71"/>
                    <a:pt x="9048" y="165"/>
                  </a:cubicBezTo>
                  <a:cubicBezTo>
                    <a:pt x="9038" y="272"/>
                    <a:pt x="9122" y="361"/>
                    <a:pt x="9227" y="361"/>
                  </a:cubicBezTo>
                  <a:lnTo>
                    <a:pt x="11972" y="361"/>
                  </a:lnTo>
                  <a:cubicBezTo>
                    <a:pt x="12111" y="361"/>
                    <a:pt x="12223" y="474"/>
                    <a:pt x="12223" y="612"/>
                  </a:cubicBezTo>
                  <a:lnTo>
                    <a:pt x="12223" y="1574"/>
                  </a:lnTo>
                  <a:lnTo>
                    <a:pt x="362" y="1574"/>
                  </a:lnTo>
                  <a:lnTo>
                    <a:pt x="362" y="553"/>
                  </a:lnTo>
                  <a:cubicBezTo>
                    <a:pt x="362" y="446"/>
                    <a:pt x="448" y="361"/>
                    <a:pt x="554" y="361"/>
                  </a:cubicBezTo>
                  <a:lnTo>
                    <a:pt x="8393" y="361"/>
                  </a:lnTo>
                  <a:cubicBezTo>
                    <a:pt x="8441" y="361"/>
                    <a:pt x="8487" y="337"/>
                    <a:pt x="8514" y="298"/>
                  </a:cubicBezTo>
                  <a:cubicBezTo>
                    <a:pt x="8612" y="154"/>
                    <a:pt x="8508" y="1"/>
                    <a:pt x="8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5603022" y="767289"/>
              <a:ext cx="18677" cy="18677"/>
            </a:xfrm>
            <a:custGeom>
              <a:avLst/>
              <a:gdLst/>
              <a:ahLst/>
              <a:cxnLst/>
              <a:rect l="l" t="t" r="r" b="b"/>
              <a:pathLst>
                <a:path w="493" h="493" extrusionOk="0">
                  <a:moveTo>
                    <a:pt x="244"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5638710"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5674511" y="767289"/>
              <a:ext cx="18639" cy="18677"/>
            </a:xfrm>
            <a:custGeom>
              <a:avLst/>
              <a:gdLst/>
              <a:ahLst/>
              <a:cxnLst/>
              <a:rect l="l" t="t" r="r" b="b"/>
              <a:pathLst>
                <a:path w="492" h="493" extrusionOk="0">
                  <a:moveTo>
                    <a:pt x="244" y="1"/>
                  </a:moveTo>
                  <a:cubicBezTo>
                    <a:pt x="110" y="1"/>
                    <a:pt x="1" y="111"/>
                    <a:pt x="1" y="247"/>
                  </a:cubicBezTo>
                  <a:cubicBezTo>
                    <a:pt x="1" y="383"/>
                    <a:pt x="111" y="493"/>
                    <a:pt x="246" y="493"/>
                  </a:cubicBezTo>
                  <a:cubicBezTo>
                    <a:pt x="382" y="493"/>
                    <a:pt x="492" y="383"/>
                    <a:pt x="492" y="247"/>
                  </a:cubicBezTo>
                  <a:cubicBezTo>
                    <a:pt x="492" y="111"/>
                    <a:pt x="382" y="1"/>
                    <a:pt x="246" y="1"/>
                  </a:cubicBezTo>
                  <a:cubicBezTo>
                    <a:pt x="245" y="1"/>
                    <a:pt x="244"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5711866" y="985166"/>
              <a:ext cx="53077" cy="61146"/>
            </a:xfrm>
            <a:custGeom>
              <a:avLst/>
              <a:gdLst/>
              <a:ahLst/>
              <a:cxnLst/>
              <a:rect l="l" t="t" r="r" b="b"/>
              <a:pathLst>
                <a:path w="1401" h="1614" extrusionOk="0">
                  <a:moveTo>
                    <a:pt x="700" y="663"/>
                  </a:moveTo>
                  <a:lnTo>
                    <a:pt x="809" y="948"/>
                  </a:lnTo>
                  <a:lnTo>
                    <a:pt x="592" y="948"/>
                  </a:lnTo>
                  <a:lnTo>
                    <a:pt x="700" y="663"/>
                  </a:lnTo>
                  <a:close/>
                  <a:moveTo>
                    <a:pt x="702" y="1"/>
                  </a:moveTo>
                  <a:cubicBezTo>
                    <a:pt x="615" y="1"/>
                    <a:pt x="538" y="53"/>
                    <a:pt x="505" y="134"/>
                  </a:cubicBezTo>
                  <a:cubicBezTo>
                    <a:pt x="505" y="135"/>
                    <a:pt x="504" y="136"/>
                    <a:pt x="504" y="137"/>
                  </a:cubicBezTo>
                  <a:lnTo>
                    <a:pt x="37" y="1364"/>
                  </a:lnTo>
                  <a:cubicBezTo>
                    <a:pt x="0" y="1460"/>
                    <a:pt x="48" y="1565"/>
                    <a:pt x="143" y="1602"/>
                  </a:cubicBezTo>
                  <a:cubicBezTo>
                    <a:pt x="163" y="1610"/>
                    <a:pt x="185" y="1614"/>
                    <a:pt x="207" y="1614"/>
                  </a:cubicBezTo>
                  <a:cubicBezTo>
                    <a:pt x="281" y="1614"/>
                    <a:pt x="352" y="1569"/>
                    <a:pt x="381" y="1496"/>
                  </a:cubicBezTo>
                  <a:lnTo>
                    <a:pt x="452" y="1309"/>
                  </a:lnTo>
                  <a:lnTo>
                    <a:pt x="948" y="1309"/>
                  </a:lnTo>
                  <a:lnTo>
                    <a:pt x="1016" y="1488"/>
                  </a:lnTo>
                  <a:cubicBezTo>
                    <a:pt x="1044" y="1563"/>
                    <a:pt x="1116" y="1613"/>
                    <a:pt x="1192" y="1613"/>
                  </a:cubicBezTo>
                  <a:cubicBezTo>
                    <a:pt x="1206" y="1613"/>
                    <a:pt x="1219" y="1612"/>
                    <a:pt x="1233" y="1608"/>
                  </a:cubicBezTo>
                  <a:cubicBezTo>
                    <a:pt x="1343" y="1581"/>
                    <a:pt x="1400" y="1467"/>
                    <a:pt x="1363" y="1363"/>
                  </a:cubicBezTo>
                  <a:lnTo>
                    <a:pt x="901" y="139"/>
                  </a:lnTo>
                  <a:cubicBezTo>
                    <a:pt x="901" y="137"/>
                    <a:pt x="900" y="135"/>
                    <a:pt x="898" y="134"/>
                  </a:cubicBezTo>
                  <a:cubicBezTo>
                    <a:pt x="865" y="53"/>
                    <a:pt x="788"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5861890" y="985810"/>
              <a:ext cx="45955" cy="60275"/>
            </a:xfrm>
            <a:custGeom>
              <a:avLst/>
              <a:gdLst/>
              <a:ahLst/>
              <a:cxnLst/>
              <a:rect l="l" t="t" r="r" b="b"/>
              <a:pathLst>
                <a:path w="1213" h="1591" extrusionOk="0">
                  <a:moveTo>
                    <a:pt x="186" y="1"/>
                  </a:moveTo>
                  <a:cubicBezTo>
                    <a:pt x="149" y="1"/>
                    <a:pt x="111" y="12"/>
                    <a:pt x="77" y="36"/>
                  </a:cubicBezTo>
                  <a:cubicBezTo>
                    <a:pt x="27" y="72"/>
                    <a:pt x="0" y="129"/>
                    <a:pt x="0" y="190"/>
                  </a:cubicBezTo>
                  <a:lnTo>
                    <a:pt x="0" y="1402"/>
                  </a:lnTo>
                  <a:cubicBezTo>
                    <a:pt x="0" y="1497"/>
                    <a:pt x="69" y="1583"/>
                    <a:pt x="164" y="1590"/>
                  </a:cubicBezTo>
                  <a:cubicBezTo>
                    <a:pt x="169" y="1591"/>
                    <a:pt x="175" y="1591"/>
                    <a:pt x="180" y="1591"/>
                  </a:cubicBezTo>
                  <a:cubicBezTo>
                    <a:pt x="280" y="1591"/>
                    <a:pt x="360" y="1510"/>
                    <a:pt x="360" y="1411"/>
                  </a:cubicBezTo>
                  <a:lnTo>
                    <a:pt x="360" y="774"/>
                  </a:lnTo>
                  <a:lnTo>
                    <a:pt x="854" y="1490"/>
                  </a:lnTo>
                  <a:cubicBezTo>
                    <a:pt x="901" y="1558"/>
                    <a:pt x="963" y="1582"/>
                    <a:pt x="1019" y="1582"/>
                  </a:cubicBezTo>
                  <a:cubicBezTo>
                    <a:pt x="1040" y="1582"/>
                    <a:pt x="1059" y="1579"/>
                    <a:pt x="1077" y="1573"/>
                  </a:cubicBezTo>
                  <a:cubicBezTo>
                    <a:pt x="1108" y="1563"/>
                    <a:pt x="1213" y="1519"/>
                    <a:pt x="1213" y="1369"/>
                  </a:cubicBezTo>
                  <a:lnTo>
                    <a:pt x="1213" y="183"/>
                  </a:lnTo>
                  <a:cubicBezTo>
                    <a:pt x="1213" y="83"/>
                    <a:pt x="1132" y="2"/>
                    <a:pt x="1033" y="2"/>
                  </a:cubicBezTo>
                  <a:cubicBezTo>
                    <a:pt x="933" y="2"/>
                    <a:pt x="853" y="83"/>
                    <a:pt x="853" y="183"/>
                  </a:cubicBezTo>
                  <a:lnTo>
                    <a:pt x="853" y="825"/>
                  </a:lnTo>
                  <a:lnTo>
                    <a:pt x="338" y="81"/>
                  </a:lnTo>
                  <a:cubicBezTo>
                    <a:pt x="303" y="30"/>
                    <a:pt x="245" y="1"/>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5607417" y="986416"/>
              <a:ext cx="29891" cy="61109"/>
            </a:xfrm>
            <a:custGeom>
              <a:avLst/>
              <a:gdLst/>
              <a:ahLst/>
              <a:cxnLst/>
              <a:rect l="l" t="t" r="r" b="b"/>
              <a:pathLst>
                <a:path w="789" h="1613" extrusionOk="0">
                  <a:moveTo>
                    <a:pt x="181" y="0"/>
                  </a:moveTo>
                  <a:cubicBezTo>
                    <a:pt x="82" y="0"/>
                    <a:pt x="2" y="82"/>
                    <a:pt x="2" y="184"/>
                  </a:cubicBezTo>
                  <a:lnTo>
                    <a:pt x="2" y="1428"/>
                  </a:lnTo>
                  <a:cubicBezTo>
                    <a:pt x="1" y="1517"/>
                    <a:pt x="64" y="1596"/>
                    <a:pt x="150" y="1612"/>
                  </a:cubicBezTo>
                  <a:cubicBezTo>
                    <a:pt x="150" y="1612"/>
                    <a:pt x="292" y="1613"/>
                    <a:pt x="428" y="1613"/>
                  </a:cubicBezTo>
                  <a:cubicBezTo>
                    <a:pt x="496" y="1613"/>
                    <a:pt x="562" y="1613"/>
                    <a:pt x="609" y="1612"/>
                  </a:cubicBezTo>
                  <a:cubicBezTo>
                    <a:pt x="709" y="1612"/>
                    <a:pt x="788" y="1528"/>
                    <a:pt x="788" y="1427"/>
                  </a:cubicBezTo>
                  <a:cubicBezTo>
                    <a:pt x="788" y="1326"/>
                    <a:pt x="706" y="1243"/>
                    <a:pt x="607" y="1243"/>
                  </a:cubicBezTo>
                  <a:lnTo>
                    <a:pt x="606" y="1243"/>
                  </a:lnTo>
                  <a:cubicBezTo>
                    <a:pt x="522" y="1243"/>
                    <a:pt x="434" y="1244"/>
                    <a:pt x="361" y="1244"/>
                  </a:cubicBezTo>
                  <a:lnTo>
                    <a:pt x="361" y="191"/>
                  </a:lnTo>
                  <a:cubicBezTo>
                    <a:pt x="361" y="95"/>
                    <a:pt x="292" y="10"/>
                    <a:pt x="197" y="1"/>
                  </a:cubicBezTo>
                  <a:cubicBezTo>
                    <a:pt x="192" y="1"/>
                    <a:pt x="187"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5833325" y="987894"/>
              <a:ext cx="13714" cy="57661"/>
            </a:xfrm>
            <a:custGeom>
              <a:avLst/>
              <a:gdLst/>
              <a:ahLst/>
              <a:cxnLst/>
              <a:rect l="l" t="t" r="r" b="b"/>
              <a:pathLst>
                <a:path w="362" h="1522" extrusionOk="0">
                  <a:moveTo>
                    <a:pt x="181" y="1"/>
                  </a:moveTo>
                  <a:cubicBezTo>
                    <a:pt x="82" y="1"/>
                    <a:pt x="0" y="83"/>
                    <a:pt x="0" y="182"/>
                  </a:cubicBezTo>
                  <a:lnTo>
                    <a:pt x="0" y="1332"/>
                  </a:lnTo>
                  <a:cubicBezTo>
                    <a:pt x="0" y="1428"/>
                    <a:pt x="69" y="1513"/>
                    <a:pt x="163" y="1521"/>
                  </a:cubicBezTo>
                  <a:cubicBezTo>
                    <a:pt x="169" y="1521"/>
                    <a:pt x="175" y="1521"/>
                    <a:pt x="180" y="1521"/>
                  </a:cubicBezTo>
                  <a:cubicBezTo>
                    <a:pt x="280" y="1521"/>
                    <a:pt x="360" y="1441"/>
                    <a:pt x="360" y="1341"/>
                  </a:cubicBezTo>
                  <a:lnTo>
                    <a:pt x="360" y="181"/>
                  </a:lnTo>
                  <a:cubicBezTo>
                    <a:pt x="361" y="80"/>
                    <a:pt x="28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5775020" y="987553"/>
              <a:ext cx="45348" cy="59669"/>
            </a:xfrm>
            <a:custGeom>
              <a:avLst/>
              <a:gdLst/>
              <a:ahLst/>
              <a:cxnLst/>
              <a:rect l="l" t="t" r="r" b="b"/>
              <a:pathLst>
                <a:path w="1197" h="1575" extrusionOk="0">
                  <a:moveTo>
                    <a:pt x="514" y="361"/>
                  </a:moveTo>
                  <a:cubicBezTo>
                    <a:pt x="795" y="361"/>
                    <a:pt x="817" y="681"/>
                    <a:pt x="817" y="780"/>
                  </a:cubicBezTo>
                  <a:cubicBezTo>
                    <a:pt x="816" y="985"/>
                    <a:pt x="725" y="1194"/>
                    <a:pt x="521" y="1198"/>
                  </a:cubicBezTo>
                  <a:cubicBezTo>
                    <a:pt x="482" y="1199"/>
                    <a:pt x="419" y="1199"/>
                    <a:pt x="359" y="1199"/>
                  </a:cubicBezTo>
                  <a:cubicBezTo>
                    <a:pt x="359" y="1058"/>
                    <a:pt x="357" y="506"/>
                    <a:pt x="357" y="361"/>
                  </a:cubicBezTo>
                  <a:close/>
                  <a:moveTo>
                    <a:pt x="184" y="0"/>
                  </a:moveTo>
                  <a:cubicBezTo>
                    <a:pt x="136" y="0"/>
                    <a:pt x="89" y="20"/>
                    <a:pt x="55" y="55"/>
                  </a:cubicBezTo>
                  <a:cubicBezTo>
                    <a:pt x="20" y="88"/>
                    <a:pt x="1" y="136"/>
                    <a:pt x="1" y="186"/>
                  </a:cubicBezTo>
                  <a:lnTo>
                    <a:pt x="4" y="1391"/>
                  </a:lnTo>
                  <a:cubicBezTo>
                    <a:pt x="4" y="1440"/>
                    <a:pt x="24" y="1487"/>
                    <a:pt x="57" y="1521"/>
                  </a:cubicBezTo>
                  <a:cubicBezTo>
                    <a:pt x="92" y="1555"/>
                    <a:pt x="139" y="1575"/>
                    <a:pt x="187" y="1575"/>
                  </a:cubicBezTo>
                  <a:cubicBezTo>
                    <a:pt x="197" y="1575"/>
                    <a:pt x="440" y="1574"/>
                    <a:pt x="538" y="1571"/>
                  </a:cubicBezTo>
                  <a:cubicBezTo>
                    <a:pt x="919" y="1565"/>
                    <a:pt x="1195" y="1235"/>
                    <a:pt x="1195" y="788"/>
                  </a:cubicBezTo>
                  <a:cubicBezTo>
                    <a:pt x="1197" y="317"/>
                    <a:pt x="926"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5909701" y="986795"/>
              <a:ext cx="66678" cy="59820"/>
            </a:xfrm>
            <a:custGeom>
              <a:avLst/>
              <a:gdLst/>
              <a:ahLst/>
              <a:cxnLst/>
              <a:rect l="l" t="t" r="r" b="b"/>
              <a:pathLst>
                <a:path w="1760" h="1579" extrusionOk="0">
                  <a:moveTo>
                    <a:pt x="1054" y="1"/>
                  </a:moveTo>
                  <a:cubicBezTo>
                    <a:pt x="860" y="1"/>
                    <a:pt x="658" y="71"/>
                    <a:pt x="478" y="220"/>
                  </a:cubicBezTo>
                  <a:cubicBezTo>
                    <a:pt x="466" y="232"/>
                    <a:pt x="455" y="244"/>
                    <a:pt x="445" y="256"/>
                  </a:cubicBezTo>
                  <a:cubicBezTo>
                    <a:pt x="0" y="893"/>
                    <a:pt x="448" y="1579"/>
                    <a:pt x="1054" y="1579"/>
                  </a:cubicBezTo>
                  <a:cubicBezTo>
                    <a:pt x="1470" y="1579"/>
                    <a:pt x="1760" y="1254"/>
                    <a:pt x="1760" y="790"/>
                  </a:cubicBezTo>
                  <a:cubicBezTo>
                    <a:pt x="1760" y="691"/>
                    <a:pt x="1679" y="610"/>
                    <a:pt x="1580" y="610"/>
                  </a:cubicBezTo>
                  <a:lnTo>
                    <a:pt x="1146" y="610"/>
                  </a:lnTo>
                  <a:cubicBezTo>
                    <a:pt x="1136" y="610"/>
                    <a:pt x="1125" y="614"/>
                    <a:pt x="1117" y="622"/>
                  </a:cubicBezTo>
                  <a:cubicBezTo>
                    <a:pt x="953" y="779"/>
                    <a:pt x="1062" y="971"/>
                    <a:pt x="1216" y="971"/>
                  </a:cubicBezTo>
                  <a:lnTo>
                    <a:pt x="1376" y="971"/>
                  </a:lnTo>
                  <a:cubicBezTo>
                    <a:pt x="1323" y="1151"/>
                    <a:pt x="1185" y="1219"/>
                    <a:pt x="1056" y="1219"/>
                  </a:cubicBezTo>
                  <a:cubicBezTo>
                    <a:pt x="727" y="1219"/>
                    <a:pt x="483" y="847"/>
                    <a:pt x="724" y="501"/>
                  </a:cubicBezTo>
                  <a:cubicBezTo>
                    <a:pt x="729" y="493"/>
                    <a:pt x="737" y="487"/>
                    <a:pt x="743" y="480"/>
                  </a:cubicBezTo>
                  <a:cubicBezTo>
                    <a:pt x="840" y="399"/>
                    <a:pt x="950" y="361"/>
                    <a:pt x="1055" y="361"/>
                  </a:cubicBezTo>
                  <a:cubicBezTo>
                    <a:pt x="1161" y="361"/>
                    <a:pt x="1262" y="399"/>
                    <a:pt x="1341" y="471"/>
                  </a:cubicBezTo>
                  <a:cubicBezTo>
                    <a:pt x="1349" y="478"/>
                    <a:pt x="1359" y="481"/>
                    <a:pt x="1369" y="481"/>
                  </a:cubicBezTo>
                  <a:cubicBezTo>
                    <a:pt x="1370" y="481"/>
                    <a:pt x="1372" y="481"/>
                    <a:pt x="1373" y="481"/>
                  </a:cubicBezTo>
                  <a:cubicBezTo>
                    <a:pt x="1606" y="448"/>
                    <a:pt x="1625" y="223"/>
                    <a:pt x="1496" y="136"/>
                  </a:cubicBezTo>
                  <a:cubicBezTo>
                    <a:pt x="1365" y="48"/>
                    <a:pt x="1212" y="1"/>
                    <a:pt x="1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5644771" y="985772"/>
              <a:ext cx="61109" cy="61146"/>
            </a:xfrm>
            <a:custGeom>
              <a:avLst/>
              <a:gdLst/>
              <a:ahLst/>
              <a:cxnLst/>
              <a:rect l="l" t="t" r="r" b="b"/>
              <a:pathLst>
                <a:path w="1613" h="1614" extrusionOk="0">
                  <a:moveTo>
                    <a:pt x="807" y="369"/>
                  </a:moveTo>
                  <a:cubicBezTo>
                    <a:pt x="1048" y="369"/>
                    <a:pt x="1244" y="565"/>
                    <a:pt x="1244" y="807"/>
                  </a:cubicBezTo>
                  <a:cubicBezTo>
                    <a:pt x="1244" y="1050"/>
                    <a:pt x="1048" y="1246"/>
                    <a:pt x="807" y="1246"/>
                  </a:cubicBezTo>
                  <a:cubicBezTo>
                    <a:pt x="566" y="1246"/>
                    <a:pt x="368" y="1050"/>
                    <a:pt x="368" y="807"/>
                  </a:cubicBezTo>
                  <a:cubicBezTo>
                    <a:pt x="368" y="566"/>
                    <a:pt x="564" y="369"/>
                    <a:pt x="807" y="369"/>
                  </a:cubicBezTo>
                  <a:close/>
                  <a:moveTo>
                    <a:pt x="807" y="0"/>
                  </a:moveTo>
                  <a:cubicBezTo>
                    <a:pt x="361" y="0"/>
                    <a:pt x="0" y="362"/>
                    <a:pt x="0" y="807"/>
                  </a:cubicBezTo>
                  <a:cubicBezTo>
                    <a:pt x="0" y="1252"/>
                    <a:pt x="361" y="1613"/>
                    <a:pt x="807" y="1613"/>
                  </a:cubicBezTo>
                  <a:cubicBezTo>
                    <a:pt x="1252" y="1613"/>
                    <a:pt x="1613" y="1252"/>
                    <a:pt x="1613" y="807"/>
                  </a:cubicBezTo>
                  <a:cubicBezTo>
                    <a:pt x="1613" y="364"/>
                    <a:pt x="1252"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5607379" y="916746"/>
              <a:ext cx="369985" cy="47318"/>
            </a:xfrm>
            <a:custGeom>
              <a:avLst/>
              <a:gdLst/>
              <a:ahLst/>
              <a:cxnLst/>
              <a:rect l="l" t="t" r="r" b="b"/>
              <a:pathLst>
                <a:path w="9766" h="1249" extrusionOk="0">
                  <a:moveTo>
                    <a:pt x="2131" y="363"/>
                  </a:moveTo>
                  <a:lnTo>
                    <a:pt x="2131" y="887"/>
                  </a:lnTo>
                  <a:lnTo>
                    <a:pt x="362" y="887"/>
                  </a:lnTo>
                  <a:lnTo>
                    <a:pt x="362" y="363"/>
                  </a:lnTo>
                  <a:close/>
                  <a:moveTo>
                    <a:pt x="185" y="1"/>
                  </a:moveTo>
                  <a:cubicBezTo>
                    <a:pt x="83" y="1"/>
                    <a:pt x="0" y="84"/>
                    <a:pt x="0" y="186"/>
                  </a:cubicBezTo>
                  <a:lnTo>
                    <a:pt x="0" y="1065"/>
                  </a:lnTo>
                  <a:cubicBezTo>
                    <a:pt x="2" y="1166"/>
                    <a:pt x="84" y="1246"/>
                    <a:pt x="187" y="1246"/>
                  </a:cubicBezTo>
                  <a:lnTo>
                    <a:pt x="3188" y="1246"/>
                  </a:lnTo>
                  <a:cubicBezTo>
                    <a:pt x="3283" y="1246"/>
                    <a:pt x="3368" y="1177"/>
                    <a:pt x="3376" y="1083"/>
                  </a:cubicBezTo>
                  <a:cubicBezTo>
                    <a:pt x="3386" y="976"/>
                    <a:pt x="3301" y="887"/>
                    <a:pt x="3196" y="887"/>
                  </a:cubicBezTo>
                  <a:lnTo>
                    <a:pt x="2525" y="887"/>
                  </a:lnTo>
                  <a:lnTo>
                    <a:pt x="2525" y="363"/>
                  </a:lnTo>
                  <a:lnTo>
                    <a:pt x="9406" y="363"/>
                  </a:lnTo>
                  <a:lnTo>
                    <a:pt x="9406" y="887"/>
                  </a:lnTo>
                  <a:lnTo>
                    <a:pt x="4075" y="887"/>
                  </a:lnTo>
                  <a:cubicBezTo>
                    <a:pt x="3987" y="887"/>
                    <a:pt x="3906" y="944"/>
                    <a:pt x="3889" y="1031"/>
                  </a:cubicBezTo>
                  <a:cubicBezTo>
                    <a:pt x="3865" y="1146"/>
                    <a:pt x="3955" y="1248"/>
                    <a:pt x="4069" y="1248"/>
                  </a:cubicBezTo>
                  <a:lnTo>
                    <a:pt x="9582" y="1248"/>
                  </a:lnTo>
                  <a:cubicBezTo>
                    <a:pt x="9683" y="1248"/>
                    <a:pt x="9766" y="1166"/>
                    <a:pt x="9766" y="1063"/>
                  </a:cubicBezTo>
                  <a:lnTo>
                    <a:pt x="9766" y="186"/>
                  </a:lnTo>
                  <a:cubicBezTo>
                    <a:pt x="9766" y="84"/>
                    <a:pt x="9683" y="1"/>
                    <a:pt x="9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37"/>
          <p:cNvGrpSpPr/>
          <p:nvPr/>
        </p:nvGrpSpPr>
        <p:grpSpPr>
          <a:xfrm>
            <a:off x="3567716" y="1294114"/>
            <a:ext cx="188579" cy="341173"/>
            <a:chOff x="4855778" y="713265"/>
            <a:chExt cx="263452" cy="476631"/>
          </a:xfrm>
        </p:grpSpPr>
        <p:sp>
          <p:nvSpPr>
            <p:cNvPr id="1551" name="Google Shape;1551;p37"/>
            <p:cNvSpPr/>
            <p:nvPr/>
          </p:nvSpPr>
          <p:spPr>
            <a:xfrm>
              <a:off x="4973032" y="1139055"/>
              <a:ext cx="29361" cy="13676"/>
            </a:xfrm>
            <a:custGeom>
              <a:avLst/>
              <a:gdLst/>
              <a:ahLst/>
              <a:cxnLst/>
              <a:rect l="l" t="t" r="r" b="b"/>
              <a:pathLst>
                <a:path w="775" h="361" extrusionOk="0">
                  <a:moveTo>
                    <a:pt x="197" y="0"/>
                  </a:moveTo>
                  <a:cubicBezTo>
                    <a:pt x="102" y="0"/>
                    <a:pt x="17" y="69"/>
                    <a:pt x="10" y="164"/>
                  </a:cubicBezTo>
                  <a:cubicBezTo>
                    <a:pt x="1" y="269"/>
                    <a:pt x="84" y="361"/>
                    <a:pt x="189" y="361"/>
                  </a:cubicBezTo>
                  <a:lnTo>
                    <a:pt x="577" y="361"/>
                  </a:lnTo>
                  <a:cubicBezTo>
                    <a:pt x="672" y="361"/>
                    <a:pt x="757" y="290"/>
                    <a:pt x="765" y="196"/>
                  </a:cubicBezTo>
                  <a:cubicBezTo>
                    <a:pt x="775" y="89"/>
                    <a:pt x="691"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4855968" y="893712"/>
              <a:ext cx="263149" cy="296185"/>
            </a:xfrm>
            <a:custGeom>
              <a:avLst/>
              <a:gdLst/>
              <a:ahLst/>
              <a:cxnLst/>
              <a:rect l="l" t="t" r="r" b="b"/>
              <a:pathLst>
                <a:path w="6946" h="7818" extrusionOk="0">
                  <a:moveTo>
                    <a:pt x="6586" y="5853"/>
                  </a:moveTo>
                  <a:lnTo>
                    <a:pt x="6586" y="6918"/>
                  </a:lnTo>
                  <a:cubicBezTo>
                    <a:pt x="6586" y="7217"/>
                    <a:pt x="6344" y="7458"/>
                    <a:pt x="6046" y="7458"/>
                  </a:cubicBezTo>
                  <a:lnTo>
                    <a:pt x="901" y="7458"/>
                  </a:lnTo>
                  <a:cubicBezTo>
                    <a:pt x="603" y="7458"/>
                    <a:pt x="360" y="7217"/>
                    <a:pt x="360" y="6918"/>
                  </a:cubicBezTo>
                  <a:lnTo>
                    <a:pt x="360" y="5853"/>
                  </a:lnTo>
                  <a:close/>
                  <a:moveTo>
                    <a:pt x="6767" y="0"/>
                  </a:moveTo>
                  <a:cubicBezTo>
                    <a:pt x="6667" y="0"/>
                    <a:pt x="6586" y="83"/>
                    <a:pt x="6586" y="186"/>
                  </a:cubicBezTo>
                  <a:lnTo>
                    <a:pt x="6586" y="5460"/>
                  </a:lnTo>
                  <a:lnTo>
                    <a:pt x="361" y="5460"/>
                  </a:lnTo>
                  <a:lnTo>
                    <a:pt x="361" y="4749"/>
                  </a:lnTo>
                  <a:cubicBezTo>
                    <a:pt x="361" y="4654"/>
                    <a:pt x="291" y="4568"/>
                    <a:pt x="197" y="4560"/>
                  </a:cubicBezTo>
                  <a:cubicBezTo>
                    <a:pt x="191" y="4559"/>
                    <a:pt x="186" y="4559"/>
                    <a:pt x="181" y="4559"/>
                  </a:cubicBezTo>
                  <a:cubicBezTo>
                    <a:pt x="81" y="4559"/>
                    <a:pt x="1" y="4640"/>
                    <a:pt x="1" y="4743"/>
                  </a:cubicBezTo>
                  <a:lnTo>
                    <a:pt x="1" y="6915"/>
                  </a:lnTo>
                  <a:cubicBezTo>
                    <a:pt x="1" y="7414"/>
                    <a:pt x="405" y="7818"/>
                    <a:pt x="904" y="7818"/>
                  </a:cubicBezTo>
                  <a:lnTo>
                    <a:pt x="6041" y="7818"/>
                  </a:lnTo>
                  <a:cubicBezTo>
                    <a:pt x="6542" y="7818"/>
                    <a:pt x="6946" y="7413"/>
                    <a:pt x="6946" y="6913"/>
                  </a:cubicBezTo>
                  <a:lnTo>
                    <a:pt x="6946" y="184"/>
                  </a:lnTo>
                  <a:cubicBezTo>
                    <a:pt x="6946" y="83"/>
                    <a:pt x="6866" y="0"/>
                    <a:pt x="6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4855778" y="713265"/>
              <a:ext cx="263452" cy="335775"/>
            </a:xfrm>
            <a:custGeom>
              <a:avLst/>
              <a:gdLst/>
              <a:ahLst/>
              <a:cxnLst/>
              <a:rect l="l" t="t" r="r" b="b"/>
              <a:pathLst>
                <a:path w="6954" h="8863" extrusionOk="0">
                  <a:moveTo>
                    <a:pt x="906" y="0"/>
                  </a:moveTo>
                  <a:cubicBezTo>
                    <a:pt x="406" y="0"/>
                    <a:pt x="1" y="405"/>
                    <a:pt x="6" y="906"/>
                  </a:cubicBezTo>
                  <a:lnTo>
                    <a:pt x="6" y="8680"/>
                  </a:lnTo>
                  <a:cubicBezTo>
                    <a:pt x="1" y="8780"/>
                    <a:pt x="82" y="8863"/>
                    <a:pt x="184" y="8863"/>
                  </a:cubicBezTo>
                  <a:cubicBezTo>
                    <a:pt x="284" y="8863"/>
                    <a:pt x="367" y="8780"/>
                    <a:pt x="367" y="8680"/>
                  </a:cubicBezTo>
                  <a:lnTo>
                    <a:pt x="367" y="906"/>
                  </a:lnTo>
                  <a:cubicBezTo>
                    <a:pt x="367" y="609"/>
                    <a:pt x="907" y="360"/>
                    <a:pt x="907" y="360"/>
                  </a:cubicBezTo>
                  <a:lnTo>
                    <a:pt x="6401" y="360"/>
                  </a:lnTo>
                  <a:cubicBezTo>
                    <a:pt x="6506" y="360"/>
                    <a:pt x="6593" y="446"/>
                    <a:pt x="6593" y="552"/>
                  </a:cubicBezTo>
                  <a:lnTo>
                    <a:pt x="6593" y="4144"/>
                  </a:lnTo>
                  <a:cubicBezTo>
                    <a:pt x="6593" y="4162"/>
                    <a:pt x="6600" y="4181"/>
                    <a:pt x="6615" y="4194"/>
                  </a:cubicBezTo>
                  <a:cubicBezTo>
                    <a:pt x="6667" y="4244"/>
                    <a:pt x="6722" y="4265"/>
                    <a:pt x="6773" y="4265"/>
                  </a:cubicBezTo>
                  <a:cubicBezTo>
                    <a:pt x="6873" y="4265"/>
                    <a:pt x="6954" y="4184"/>
                    <a:pt x="6954" y="4085"/>
                  </a:cubicBezTo>
                  <a:lnTo>
                    <a:pt x="6954" y="891"/>
                  </a:lnTo>
                  <a:cubicBezTo>
                    <a:pt x="6951" y="399"/>
                    <a:pt x="6552" y="0"/>
                    <a:pt x="6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4888208" y="750468"/>
              <a:ext cx="199919" cy="105585"/>
            </a:xfrm>
            <a:custGeom>
              <a:avLst/>
              <a:gdLst/>
              <a:ahLst/>
              <a:cxnLst/>
              <a:rect l="l" t="t" r="r" b="b"/>
              <a:pathLst>
                <a:path w="5277" h="2787" extrusionOk="0">
                  <a:moveTo>
                    <a:pt x="4288" y="361"/>
                  </a:moveTo>
                  <a:lnTo>
                    <a:pt x="2626" y="1181"/>
                  </a:lnTo>
                  <a:lnTo>
                    <a:pt x="963" y="361"/>
                  </a:lnTo>
                  <a:close/>
                  <a:moveTo>
                    <a:pt x="361" y="488"/>
                  </a:moveTo>
                  <a:lnTo>
                    <a:pt x="2210" y="1401"/>
                  </a:lnTo>
                  <a:lnTo>
                    <a:pt x="361" y="2313"/>
                  </a:lnTo>
                  <a:lnTo>
                    <a:pt x="361" y="488"/>
                  </a:lnTo>
                  <a:close/>
                  <a:moveTo>
                    <a:pt x="4883" y="488"/>
                  </a:moveTo>
                  <a:lnTo>
                    <a:pt x="4883" y="2313"/>
                  </a:lnTo>
                  <a:lnTo>
                    <a:pt x="3032" y="1401"/>
                  </a:lnTo>
                  <a:lnTo>
                    <a:pt x="4883" y="488"/>
                  </a:lnTo>
                  <a:close/>
                  <a:moveTo>
                    <a:pt x="2627" y="1606"/>
                  </a:moveTo>
                  <a:lnTo>
                    <a:pt x="4289" y="2425"/>
                  </a:lnTo>
                  <a:lnTo>
                    <a:pt x="964" y="2425"/>
                  </a:lnTo>
                  <a:lnTo>
                    <a:pt x="2627" y="1606"/>
                  </a:lnTo>
                  <a:close/>
                  <a:moveTo>
                    <a:pt x="184" y="1"/>
                  </a:moveTo>
                  <a:cubicBezTo>
                    <a:pt x="83" y="1"/>
                    <a:pt x="0" y="83"/>
                    <a:pt x="0" y="184"/>
                  </a:cubicBezTo>
                  <a:lnTo>
                    <a:pt x="0" y="2603"/>
                  </a:lnTo>
                  <a:cubicBezTo>
                    <a:pt x="0" y="2705"/>
                    <a:pt x="83" y="2786"/>
                    <a:pt x="184" y="2786"/>
                  </a:cubicBezTo>
                  <a:lnTo>
                    <a:pt x="5094" y="2786"/>
                  </a:lnTo>
                  <a:cubicBezTo>
                    <a:pt x="5194" y="2786"/>
                    <a:pt x="5277" y="2705"/>
                    <a:pt x="5277" y="2603"/>
                  </a:cubicBezTo>
                  <a:lnTo>
                    <a:pt x="5277" y="184"/>
                  </a:lnTo>
                  <a:cubicBezTo>
                    <a:pt x="5277" y="82"/>
                    <a:pt x="5194" y="1"/>
                    <a:pt x="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4888018" y="875640"/>
              <a:ext cx="64821" cy="75315"/>
            </a:xfrm>
            <a:custGeom>
              <a:avLst/>
              <a:gdLst/>
              <a:ahLst/>
              <a:cxnLst/>
              <a:rect l="l" t="t" r="r" b="b"/>
              <a:pathLst>
                <a:path w="1711" h="1988" extrusionOk="0">
                  <a:moveTo>
                    <a:pt x="994" y="1"/>
                  </a:moveTo>
                  <a:cubicBezTo>
                    <a:pt x="446" y="1"/>
                    <a:pt x="0" y="448"/>
                    <a:pt x="0" y="995"/>
                  </a:cubicBezTo>
                  <a:cubicBezTo>
                    <a:pt x="0" y="1541"/>
                    <a:pt x="447" y="1988"/>
                    <a:pt x="994" y="1988"/>
                  </a:cubicBezTo>
                  <a:cubicBezTo>
                    <a:pt x="1213" y="1988"/>
                    <a:pt x="1409" y="1915"/>
                    <a:pt x="1561" y="1780"/>
                  </a:cubicBezTo>
                  <a:cubicBezTo>
                    <a:pt x="1591" y="1754"/>
                    <a:pt x="1618" y="1724"/>
                    <a:pt x="1644" y="1693"/>
                  </a:cubicBezTo>
                  <a:cubicBezTo>
                    <a:pt x="1710" y="1617"/>
                    <a:pt x="1700" y="1502"/>
                    <a:pt x="1622" y="1436"/>
                  </a:cubicBezTo>
                  <a:cubicBezTo>
                    <a:pt x="1588" y="1407"/>
                    <a:pt x="1546" y="1393"/>
                    <a:pt x="1505" y="1393"/>
                  </a:cubicBezTo>
                  <a:cubicBezTo>
                    <a:pt x="1453" y="1393"/>
                    <a:pt x="1401" y="1415"/>
                    <a:pt x="1365" y="1458"/>
                  </a:cubicBezTo>
                  <a:cubicBezTo>
                    <a:pt x="1350" y="1476"/>
                    <a:pt x="1334" y="1492"/>
                    <a:pt x="1318" y="1507"/>
                  </a:cubicBezTo>
                  <a:cubicBezTo>
                    <a:pt x="1232" y="1582"/>
                    <a:pt x="1124" y="1622"/>
                    <a:pt x="994" y="1622"/>
                  </a:cubicBezTo>
                  <a:cubicBezTo>
                    <a:pt x="648" y="1622"/>
                    <a:pt x="367" y="1340"/>
                    <a:pt x="367" y="995"/>
                  </a:cubicBezTo>
                  <a:cubicBezTo>
                    <a:pt x="367" y="649"/>
                    <a:pt x="648" y="367"/>
                    <a:pt x="994" y="367"/>
                  </a:cubicBezTo>
                  <a:cubicBezTo>
                    <a:pt x="1120" y="367"/>
                    <a:pt x="1241" y="404"/>
                    <a:pt x="1345" y="475"/>
                  </a:cubicBezTo>
                  <a:cubicBezTo>
                    <a:pt x="1376" y="496"/>
                    <a:pt x="1411" y="506"/>
                    <a:pt x="1446" y="506"/>
                  </a:cubicBezTo>
                  <a:cubicBezTo>
                    <a:pt x="1505" y="506"/>
                    <a:pt x="1563" y="478"/>
                    <a:pt x="1598" y="425"/>
                  </a:cubicBezTo>
                  <a:cubicBezTo>
                    <a:pt x="1655" y="341"/>
                    <a:pt x="1633" y="227"/>
                    <a:pt x="1549" y="172"/>
                  </a:cubicBezTo>
                  <a:cubicBezTo>
                    <a:pt x="1384" y="61"/>
                    <a:pt x="1193" y="1"/>
                    <a:pt x="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4962728" y="936673"/>
              <a:ext cx="124035" cy="13714"/>
            </a:xfrm>
            <a:custGeom>
              <a:avLst/>
              <a:gdLst/>
              <a:ahLst/>
              <a:cxnLst/>
              <a:rect l="l" t="t" r="r" b="b"/>
              <a:pathLst>
                <a:path w="3274" h="362" extrusionOk="0">
                  <a:moveTo>
                    <a:pt x="198" y="1"/>
                  </a:moveTo>
                  <a:cubicBezTo>
                    <a:pt x="102" y="1"/>
                    <a:pt x="17" y="70"/>
                    <a:pt x="10" y="164"/>
                  </a:cubicBezTo>
                  <a:cubicBezTo>
                    <a:pt x="0" y="272"/>
                    <a:pt x="84" y="361"/>
                    <a:pt x="189" y="361"/>
                  </a:cubicBezTo>
                  <a:lnTo>
                    <a:pt x="3075" y="361"/>
                  </a:lnTo>
                  <a:cubicBezTo>
                    <a:pt x="3171" y="361"/>
                    <a:pt x="3256" y="291"/>
                    <a:pt x="3264" y="197"/>
                  </a:cubicBezTo>
                  <a:cubicBezTo>
                    <a:pt x="3273" y="90"/>
                    <a:pt x="3189" y="1"/>
                    <a:pt x="3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4989096" y="968989"/>
              <a:ext cx="97857" cy="13639"/>
            </a:xfrm>
            <a:custGeom>
              <a:avLst/>
              <a:gdLst/>
              <a:ahLst/>
              <a:cxnLst/>
              <a:rect l="l" t="t" r="r" b="b"/>
              <a:pathLst>
                <a:path w="2583" h="360" extrusionOk="0">
                  <a:moveTo>
                    <a:pt x="198" y="0"/>
                  </a:moveTo>
                  <a:cubicBezTo>
                    <a:pt x="102" y="0"/>
                    <a:pt x="17" y="69"/>
                    <a:pt x="9" y="164"/>
                  </a:cubicBezTo>
                  <a:cubicBezTo>
                    <a:pt x="1" y="271"/>
                    <a:pt x="85" y="360"/>
                    <a:pt x="189" y="360"/>
                  </a:cubicBezTo>
                  <a:lnTo>
                    <a:pt x="2384" y="360"/>
                  </a:lnTo>
                  <a:cubicBezTo>
                    <a:pt x="2480" y="360"/>
                    <a:pt x="2566" y="290"/>
                    <a:pt x="2573" y="196"/>
                  </a:cubicBezTo>
                  <a:cubicBezTo>
                    <a:pt x="2582" y="88"/>
                    <a:pt x="2499" y="0"/>
                    <a:pt x="2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4888359" y="968989"/>
              <a:ext cx="82097" cy="13639"/>
            </a:xfrm>
            <a:custGeom>
              <a:avLst/>
              <a:gdLst/>
              <a:ahLst/>
              <a:cxnLst/>
              <a:rect l="l" t="t" r="r" b="b"/>
              <a:pathLst>
                <a:path w="2167" h="360" extrusionOk="0">
                  <a:moveTo>
                    <a:pt x="198" y="0"/>
                  </a:moveTo>
                  <a:cubicBezTo>
                    <a:pt x="102" y="0"/>
                    <a:pt x="17" y="69"/>
                    <a:pt x="10" y="164"/>
                  </a:cubicBezTo>
                  <a:cubicBezTo>
                    <a:pt x="1" y="271"/>
                    <a:pt x="84" y="360"/>
                    <a:pt x="189" y="360"/>
                  </a:cubicBezTo>
                  <a:lnTo>
                    <a:pt x="1968" y="360"/>
                  </a:lnTo>
                  <a:cubicBezTo>
                    <a:pt x="2064" y="360"/>
                    <a:pt x="2149" y="290"/>
                    <a:pt x="2157" y="196"/>
                  </a:cubicBezTo>
                  <a:cubicBezTo>
                    <a:pt x="2166" y="89"/>
                    <a:pt x="2082" y="0"/>
                    <a:pt x="1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4889231" y="1000017"/>
              <a:ext cx="196926" cy="13676"/>
            </a:xfrm>
            <a:custGeom>
              <a:avLst/>
              <a:gdLst/>
              <a:ahLst/>
              <a:cxnLst/>
              <a:rect l="l" t="t" r="r" b="b"/>
              <a:pathLst>
                <a:path w="5198" h="361" extrusionOk="0">
                  <a:moveTo>
                    <a:pt x="198" y="0"/>
                  </a:moveTo>
                  <a:cubicBezTo>
                    <a:pt x="103" y="0"/>
                    <a:pt x="18" y="69"/>
                    <a:pt x="10" y="164"/>
                  </a:cubicBezTo>
                  <a:cubicBezTo>
                    <a:pt x="1" y="271"/>
                    <a:pt x="85" y="361"/>
                    <a:pt x="190" y="361"/>
                  </a:cubicBezTo>
                  <a:lnTo>
                    <a:pt x="5000" y="361"/>
                  </a:lnTo>
                  <a:cubicBezTo>
                    <a:pt x="5095" y="361"/>
                    <a:pt x="5181" y="290"/>
                    <a:pt x="5188" y="197"/>
                  </a:cubicBezTo>
                  <a:cubicBezTo>
                    <a:pt x="5197" y="89"/>
                    <a:pt x="5114" y="0"/>
                    <a:pt x="5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5059562" y="1032257"/>
              <a:ext cx="27959" cy="13676"/>
            </a:xfrm>
            <a:custGeom>
              <a:avLst/>
              <a:gdLst/>
              <a:ahLst/>
              <a:cxnLst/>
              <a:rect l="l" t="t" r="r" b="b"/>
              <a:pathLst>
                <a:path w="738" h="361" extrusionOk="0">
                  <a:moveTo>
                    <a:pt x="199" y="1"/>
                  </a:moveTo>
                  <a:cubicBezTo>
                    <a:pt x="103" y="1"/>
                    <a:pt x="18" y="70"/>
                    <a:pt x="10" y="164"/>
                  </a:cubicBezTo>
                  <a:cubicBezTo>
                    <a:pt x="1" y="271"/>
                    <a:pt x="85" y="360"/>
                    <a:pt x="189" y="360"/>
                  </a:cubicBezTo>
                  <a:lnTo>
                    <a:pt x="539" y="360"/>
                  </a:lnTo>
                  <a:cubicBezTo>
                    <a:pt x="634" y="360"/>
                    <a:pt x="719" y="291"/>
                    <a:pt x="728" y="197"/>
                  </a:cubicBezTo>
                  <a:cubicBezTo>
                    <a:pt x="737" y="90"/>
                    <a:pt x="653"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4888928" y="1032257"/>
              <a:ext cx="152373" cy="13676"/>
            </a:xfrm>
            <a:custGeom>
              <a:avLst/>
              <a:gdLst/>
              <a:ahLst/>
              <a:cxnLst/>
              <a:rect l="l" t="t" r="r" b="b"/>
              <a:pathLst>
                <a:path w="4022" h="361" extrusionOk="0">
                  <a:moveTo>
                    <a:pt x="197" y="1"/>
                  </a:moveTo>
                  <a:cubicBezTo>
                    <a:pt x="102" y="1"/>
                    <a:pt x="17" y="70"/>
                    <a:pt x="9" y="164"/>
                  </a:cubicBezTo>
                  <a:cubicBezTo>
                    <a:pt x="0" y="271"/>
                    <a:pt x="84" y="360"/>
                    <a:pt x="189" y="360"/>
                  </a:cubicBezTo>
                  <a:lnTo>
                    <a:pt x="3824" y="360"/>
                  </a:lnTo>
                  <a:cubicBezTo>
                    <a:pt x="3919" y="360"/>
                    <a:pt x="4005" y="291"/>
                    <a:pt x="4013" y="197"/>
                  </a:cubicBezTo>
                  <a:cubicBezTo>
                    <a:pt x="4022" y="90"/>
                    <a:pt x="3938" y="1"/>
                    <a:pt x="3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4889231" y="1063285"/>
              <a:ext cx="196926" cy="13714"/>
            </a:xfrm>
            <a:custGeom>
              <a:avLst/>
              <a:gdLst/>
              <a:ahLst/>
              <a:cxnLst/>
              <a:rect l="l" t="t" r="r" b="b"/>
              <a:pathLst>
                <a:path w="5198" h="362" extrusionOk="0">
                  <a:moveTo>
                    <a:pt x="198" y="1"/>
                  </a:moveTo>
                  <a:cubicBezTo>
                    <a:pt x="103" y="1"/>
                    <a:pt x="18" y="70"/>
                    <a:pt x="10" y="164"/>
                  </a:cubicBezTo>
                  <a:cubicBezTo>
                    <a:pt x="1" y="272"/>
                    <a:pt x="85" y="361"/>
                    <a:pt x="190" y="361"/>
                  </a:cubicBezTo>
                  <a:lnTo>
                    <a:pt x="5000" y="361"/>
                  </a:lnTo>
                  <a:cubicBezTo>
                    <a:pt x="5095" y="361"/>
                    <a:pt x="5181" y="292"/>
                    <a:pt x="5188" y="198"/>
                  </a:cubicBezTo>
                  <a:cubicBezTo>
                    <a:pt x="5197" y="90"/>
                    <a:pt x="5114" y="1"/>
                    <a:pt x="5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37"/>
          <p:cNvSpPr txBox="1">
            <a:spLocks noGrp="1"/>
          </p:cNvSpPr>
          <p:nvPr>
            <p:ph type="subTitle" idx="9"/>
          </p:nvPr>
        </p:nvSpPr>
        <p:spPr>
          <a:xfrm>
            <a:off x="1684575" y="4149825"/>
            <a:ext cx="57747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0">
                <a:latin typeface="Poppins"/>
                <a:ea typeface="Poppins"/>
                <a:cs typeface="Poppins"/>
                <a:sym typeface="Poppins"/>
              </a:rPr>
              <a:t>(Source: https://www.blueprintsys.com/blog/value-stream-mapping) </a:t>
            </a:r>
            <a:endParaRPr sz="1200" b="0">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pic>
        <p:nvPicPr>
          <p:cNvPr id="1568" name="Google Shape;1568;p38"/>
          <p:cNvPicPr preferRelativeResize="0"/>
          <p:nvPr/>
        </p:nvPicPr>
        <p:blipFill>
          <a:blip r:embed="rId3">
            <a:alphaModFix/>
          </a:blip>
          <a:stretch>
            <a:fillRect/>
          </a:stretch>
        </p:blipFill>
        <p:spPr>
          <a:xfrm>
            <a:off x="6381525" y="1840625"/>
            <a:ext cx="2395526" cy="572700"/>
          </a:xfrm>
          <a:prstGeom prst="rect">
            <a:avLst/>
          </a:prstGeom>
          <a:noFill/>
          <a:ln>
            <a:noFill/>
          </a:ln>
        </p:spPr>
      </p:pic>
      <p:sp>
        <p:nvSpPr>
          <p:cNvPr id="1569" name="Google Shape;15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Three Ways</a:t>
            </a:r>
            <a:endParaRPr/>
          </a:p>
        </p:txBody>
      </p:sp>
      <p:sp>
        <p:nvSpPr>
          <p:cNvPr id="1570" name="Google Shape;1570;p38"/>
          <p:cNvSpPr txBox="1">
            <a:spLocks noGrp="1"/>
          </p:cNvSpPr>
          <p:nvPr>
            <p:ph type="subTitle" idx="3"/>
          </p:nvPr>
        </p:nvSpPr>
        <p:spPr>
          <a:xfrm>
            <a:off x="6177400" y="2846400"/>
            <a:ext cx="2728500" cy="1581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Experiment, take risks, learn from failure</a:t>
            </a:r>
            <a:endParaRPr sz="1200"/>
          </a:p>
          <a:p>
            <a:pPr marL="457200" lvl="0" indent="-304800" algn="l" rtl="0">
              <a:spcBef>
                <a:spcPts val="0"/>
              </a:spcBef>
              <a:spcAft>
                <a:spcPts val="0"/>
              </a:spcAft>
              <a:buSzPts val="1200"/>
              <a:buChar char="●"/>
            </a:pPr>
            <a:r>
              <a:rPr lang="en" sz="1200"/>
              <a:t>Repetition and practice for mastery</a:t>
            </a:r>
            <a:endParaRPr sz="1200"/>
          </a:p>
          <a:p>
            <a:pPr marL="457200" lvl="0" indent="-304800" algn="l" rtl="0">
              <a:spcBef>
                <a:spcPts val="0"/>
              </a:spcBef>
              <a:spcAft>
                <a:spcPts val="0"/>
              </a:spcAft>
              <a:buSzPts val="1200"/>
              <a:buChar char="●"/>
            </a:pPr>
            <a:r>
              <a:rPr lang="en" sz="1200"/>
              <a:t>Ongoing improvement and resilience</a:t>
            </a:r>
            <a:endParaRPr sz="1200"/>
          </a:p>
        </p:txBody>
      </p:sp>
      <p:pic>
        <p:nvPicPr>
          <p:cNvPr id="1571" name="Google Shape;1571;p38"/>
          <p:cNvPicPr preferRelativeResize="0"/>
          <p:nvPr/>
        </p:nvPicPr>
        <p:blipFill>
          <a:blip r:embed="rId4">
            <a:alphaModFix/>
          </a:blip>
          <a:stretch>
            <a:fillRect/>
          </a:stretch>
        </p:blipFill>
        <p:spPr>
          <a:xfrm>
            <a:off x="3372888" y="1911734"/>
            <a:ext cx="2429226" cy="430481"/>
          </a:xfrm>
          <a:prstGeom prst="rect">
            <a:avLst/>
          </a:prstGeom>
          <a:noFill/>
          <a:ln>
            <a:noFill/>
          </a:ln>
        </p:spPr>
      </p:pic>
      <p:pic>
        <p:nvPicPr>
          <p:cNvPr id="1572" name="Google Shape;1572;p38"/>
          <p:cNvPicPr preferRelativeResize="0"/>
          <p:nvPr/>
        </p:nvPicPr>
        <p:blipFill>
          <a:blip r:embed="rId3">
            <a:alphaModFix/>
          </a:blip>
          <a:stretch>
            <a:fillRect/>
          </a:stretch>
        </p:blipFill>
        <p:spPr>
          <a:xfrm>
            <a:off x="3372888" y="1866192"/>
            <a:ext cx="2429222" cy="521566"/>
          </a:xfrm>
          <a:prstGeom prst="rect">
            <a:avLst/>
          </a:prstGeom>
          <a:noFill/>
          <a:ln>
            <a:noFill/>
          </a:ln>
        </p:spPr>
      </p:pic>
      <p:pic>
        <p:nvPicPr>
          <p:cNvPr id="1573" name="Google Shape;1573;p38"/>
          <p:cNvPicPr preferRelativeResize="0"/>
          <p:nvPr/>
        </p:nvPicPr>
        <p:blipFill>
          <a:blip r:embed="rId5">
            <a:alphaModFix/>
          </a:blip>
          <a:stretch>
            <a:fillRect/>
          </a:stretch>
        </p:blipFill>
        <p:spPr>
          <a:xfrm>
            <a:off x="3357401" y="1840625"/>
            <a:ext cx="2429200" cy="572700"/>
          </a:xfrm>
          <a:prstGeom prst="rect">
            <a:avLst/>
          </a:prstGeom>
          <a:noFill/>
          <a:ln>
            <a:noFill/>
          </a:ln>
        </p:spPr>
      </p:pic>
      <p:pic>
        <p:nvPicPr>
          <p:cNvPr id="1574" name="Google Shape;1574;p38"/>
          <p:cNvPicPr preferRelativeResize="0"/>
          <p:nvPr/>
        </p:nvPicPr>
        <p:blipFill>
          <a:blip r:embed="rId4">
            <a:alphaModFix/>
          </a:blip>
          <a:stretch>
            <a:fillRect/>
          </a:stretch>
        </p:blipFill>
        <p:spPr>
          <a:xfrm>
            <a:off x="226474" y="1911725"/>
            <a:ext cx="2643222" cy="521550"/>
          </a:xfrm>
          <a:prstGeom prst="rect">
            <a:avLst/>
          </a:prstGeom>
          <a:noFill/>
          <a:ln>
            <a:noFill/>
          </a:ln>
        </p:spPr>
      </p:pic>
      <p:sp>
        <p:nvSpPr>
          <p:cNvPr id="1575" name="Google Shape;1575;p38"/>
          <p:cNvSpPr txBox="1">
            <a:spLocks noGrp="1"/>
          </p:cNvSpPr>
          <p:nvPr>
            <p:ph type="body" idx="4294967295"/>
          </p:nvPr>
        </p:nvSpPr>
        <p:spPr>
          <a:xfrm>
            <a:off x="735500" y="1100526"/>
            <a:ext cx="7704000"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DevOps behaviors and patterns are derived from these underpinning principles</a:t>
            </a:r>
            <a:endParaRPr>
              <a:solidFill>
                <a:schemeClr val="dk1"/>
              </a:solidFill>
            </a:endParaRPr>
          </a:p>
        </p:txBody>
      </p:sp>
      <p:sp>
        <p:nvSpPr>
          <p:cNvPr id="1576" name="Google Shape;1576;p38"/>
          <p:cNvSpPr txBox="1">
            <a:spLocks noGrp="1"/>
          </p:cNvSpPr>
          <p:nvPr>
            <p:ph type="subTitle" idx="6"/>
          </p:nvPr>
        </p:nvSpPr>
        <p:spPr>
          <a:xfrm>
            <a:off x="6177388" y="2510200"/>
            <a:ext cx="2825400" cy="402300"/>
          </a:xfrm>
          <a:prstGeom prst="rect">
            <a:avLst/>
          </a:prstGeom>
        </p:spPr>
        <p:txBody>
          <a:bodyPr spcFirstLastPara="1" wrap="square" lIns="91425" tIns="91425" rIns="91425" bIns="91425" anchor="ctr" anchorCtr="0">
            <a:noAutofit/>
          </a:bodyPr>
          <a:lstStyle/>
          <a:p>
            <a:pPr marL="0" lvl="0" indent="0" algn="ctr" rtl="0">
              <a:lnSpc>
                <a:spcPct val="100000"/>
              </a:lnSpc>
              <a:spcBef>
                <a:spcPts val="1900"/>
              </a:spcBef>
              <a:spcAft>
                <a:spcPts val="1900"/>
              </a:spcAft>
              <a:buNone/>
            </a:pPr>
            <a:r>
              <a:rPr lang="en" sz="1200">
                <a:solidFill>
                  <a:srgbClr val="000000"/>
                </a:solidFill>
              </a:rPr>
              <a:t>Culture of Continual Experimentation and Learning</a:t>
            </a:r>
            <a:endParaRPr sz="1200"/>
          </a:p>
        </p:txBody>
      </p:sp>
      <p:sp>
        <p:nvSpPr>
          <p:cNvPr id="1577" name="Google Shape;1577;p38"/>
          <p:cNvSpPr txBox="1">
            <a:spLocks noGrp="1"/>
          </p:cNvSpPr>
          <p:nvPr>
            <p:ph type="subTitle" idx="4"/>
          </p:nvPr>
        </p:nvSpPr>
        <p:spPr>
          <a:xfrm>
            <a:off x="298588" y="2510200"/>
            <a:ext cx="24990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t>Flow/System Thinking</a:t>
            </a:r>
            <a:endParaRPr sz="1200"/>
          </a:p>
        </p:txBody>
      </p:sp>
      <p:sp>
        <p:nvSpPr>
          <p:cNvPr id="1578" name="Google Shape;1578;p38"/>
          <p:cNvSpPr txBox="1">
            <a:spLocks noGrp="1"/>
          </p:cNvSpPr>
          <p:nvPr>
            <p:ph type="subTitle" idx="5"/>
          </p:nvPr>
        </p:nvSpPr>
        <p:spPr>
          <a:xfrm>
            <a:off x="3356187" y="2510200"/>
            <a:ext cx="25578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t>Amplify Feedback Loops</a:t>
            </a:r>
            <a:endParaRPr sz="1200"/>
          </a:p>
        </p:txBody>
      </p:sp>
      <p:sp>
        <p:nvSpPr>
          <p:cNvPr id="1579" name="Google Shape;1579;p38"/>
          <p:cNvSpPr txBox="1">
            <a:spLocks noGrp="1"/>
          </p:cNvSpPr>
          <p:nvPr>
            <p:ph type="subTitle" idx="3"/>
          </p:nvPr>
        </p:nvSpPr>
        <p:spPr>
          <a:xfrm>
            <a:off x="3270825" y="2846400"/>
            <a:ext cx="2728500" cy="1581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Fast and constant feedback</a:t>
            </a:r>
            <a:endParaRPr sz="1200"/>
          </a:p>
          <a:p>
            <a:pPr marL="457200" lvl="0" indent="-304800" algn="l" rtl="0">
              <a:spcBef>
                <a:spcPts val="0"/>
              </a:spcBef>
              <a:spcAft>
                <a:spcPts val="0"/>
              </a:spcAft>
              <a:buSzPts val="1200"/>
              <a:buChar char="●"/>
            </a:pPr>
            <a:r>
              <a:rPr lang="en" sz="1200"/>
              <a:t>Amplify feedback to prevent problems</a:t>
            </a:r>
            <a:endParaRPr sz="1200"/>
          </a:p>
          <a:p>
            <a:pPr marL="457200" lvl="0" indent="-304800" algn="l" rtl="0">
              <a:spcBef>
                <a:spcPts val="0"/>
              </a:spcBef>
              <a:spcAft>
                <a:spcPts val="0"/>
              </a:spcAft>
              <a:buSzPts val="1200"/>
              <a:buChar char="●"/>
            </a:pPr>
            <a:r>
              <a:rPr lang="en" sz="1200"/>
              <a:t>Problems found and fixed quickly</a:t>
            </a:r>
            <a:endParaRPr sz="1200"/>
          </a:p>
        </p:txBody>
      </p:sp>
      <p:sp>
        <p:nvSpPr>
          <p:cNvPr id="1580" name="Google Shape;1580;p38"/>
          <p:cNvSpPr txBox="1">
            <a:spLocks noGrp="1"/>
          </p:cNvSpPr>
          <p:nvPr>
            <p:ph type="subTitle" idx="3"/>
          </p:nvPr>
        </p:nvSpPr>
        <p:spPr>
          <a:xfrm>
            <a:off x="141200" y="2846400"/>
            <a:ext cx="2728500" cy="1581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Make work visible</a:t>
            </a:r>
            <a:endParaRPr sz="1200"/>
          </a:p>
          <a:p>
            <a:pPr marL="457200" lvl="0" indent="-304800" algn="l" rtl="0">
              <a:spcBef>
                <a:spcPts val="0"/>
              </a:spcBef>
              <a:spcAft>
                <a:spcPts val="0"/>
              </a:spcAft>
              <a:buSzPts val="1200"/>
              <a:buChar char="●"/>
            </a:pPr>
            <a:r>
              <a:rPr lang="en" sz="1200"/>
              <a:t>Reduce batch sizes</a:t>
            </a:r>
            <a:endParaRPr sz="1200"/>
          </a:p>
          <a:p>
            <a:pPr marL="457200" lvl="0" indent="-304800" algn="l" rtl="0">
              <a:spcBef>
                <a:spcPts val="0"/>
              </a:spcBef>
              <a:spcAft>
                <a:spcPts val="0"/>
              </a:spcAft>
              <a:buSzPts val="1200"/>
              <a:buChar char="●"/>
            </a:pPr>
            <a:r>
              <a:rPr lang="en" sz="1200"/>
              <a:t>Prevent defects from being passed downstream</a:t>
            </a:r>
            <a:endParaRPr sz="1200"/>
          </a:p>
          <a:p>
            <a:pPr marL="457200" lvl="0" indent="-304800" algn="l" rtl="0">
              <a:spcBef>
                <a:spcPts val="0"/>
              </a:spcBef>
              <a:spcAft>
                <a:spcPts val="0"/>
              </a:spcAft>
              <a:buSzPts val="1200"/>
              <a:buChar char="●"/>
            </a:pPr>
            <a:r>
              <a:rPr lang="en" sz="1200"/>
              <a:t>Optimize for global goals</a:t>
            </a:r>
            <a:endParaRPr sz="1200"/>
          </a:p>
        </p:txBody>
      </p:sp>
      <p:sp>
        <p:nvSpPr>
          <p:cNvPr id="1581" name="Google Shape;1581;p38"/>
          <p:cNvSpPr txBox="1">
            <a:spLocks noGrp="1"/>
          </p:cNvSpPr>
          <p:nvPr>
            <p:ph type="subTitle" idx="4294967295"/>
          </p:nvPr>
        </p:nvSpPr>
        <p:spPr>
          <a:xfrm>
            <a:off x="2617500" y="3987075"/>
            <a:ext cx="39090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0">
                <a:latin typeface="Poppins"/>
                <a:ea typeface="Poppins"/>
                <a:cs typeface="Poppins"/>
                <a:sym typeface="Poppins"/>
              </a:rPr>
              <a:t>(Source: Kim et. al. </a:t>
            </a:r>
            <a:r>
              <a:rPr lang="en" sz="1200" b="0" i="1">
                <a:latin typeface="Poppins"/>
                <a:ea typeface="Poppins"/>
                <a:cs typeface="Poppins"/>
                <a:sym typeface="Poppins"/>
              </a:rPr>
              <a:t>The DevOps Handbook</a:t>
            </a:r>
            <a:r>
              <a:rPr lang="en" sz="1200" b="0">
                <a:latin typeface="Poppins"/>
                <a:ea typeface="Poppins"/>
                <a:cs typeface="Poppins"/>
                <a:sym typeface="Poppins"/>
              </a:rPr>
              <a:t>, 2021.) </a:t>
            </a:r>
            <a:endParaRPr sz="1200" b="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1587" name="Google Shape;1587;p39"/>
          <p:cNvSpPr txBox="1">
            <a:spLocks noGrp="1"/>
          </p:cNvSpPr>
          <p:nvPr>
            <p:ph type="body" idx="1"/>
          </p:nvPr>
        </p:nvSpPr>
        <p:spPr>
          <a:xfrm>
            <a:off x="720000" y="903875"/>
            <a:ext cx="7580100" cy="3431400"/>
          </a:xfrm>
          <a:prstGeom prst="rect">
            <a:avLst/>
          </a:prstGeom>
        </p:spPr>
        <p:txBody>
          <a:bodyPr spcFirstLastPara="1" wrap="square" lIns="91425" tIns="91425" rIns="91425" bIns="91425" anchor="t" anchorCtr="0">
            <a:noAutofit/>
          </a:bodyPr>
          <a:lstStyle/>
          <a:p>
            <a:pPr marL="320040" lvl="0" indent="-342900" algn="l" rtl="0">
              <a:spcBef>
                <a:spcPts val="2400"/>
              </a:spcBef>
              <a:spcAft>
                <a:spcPts val="0"/>
              </a:spcAft>
              <a:buClr>
                <a:schemeClr val="dk1"/>
              </a:buClr>
              <a:buSzPts val="1800"/>
              <a:buChar char="●"/>
            </a:pPr>
            <a:r>
              <a:rPr lang="en" sz="1800" u="sng">
                <a:solidFill>
                  <a:schemeClr val="hlink"/>
                </a:solidFill>
                <a:hlinkClick r:id="rId3"/>
              </a:rPr>
              <a:t>https://www.gartner.com/en/information-technology/glossary/value-stream</a:t>
            </a:r>
            <a:endParaRPr sz="1800">
              <a:solidFill>
                <a:schemeClr val="dk1"/>
              </a:solidFill>
            </a:endParaRPr>
          </a:p>
          <a:p>
            <a:pPr marL="320040" lvl="0" indent="-342900" algn="l" rtl="0">
              <a:spcBef>
                <a:spcPts val="0"/>
              </a:spcBef>
              <a:spcAft>
                <a:spcPts val="0"/>
              </a:spcAft>
              <a:buClr>
                <a:schemeClr val="dk1"/>
              </a:buClr>
              <a:buSzPts val="1800"/>
              <a:buChar char="●"/>
            </a:pPr>
            <a:r>
              <a:rPr lang="en" sz="1800">
                <a:solidFill>
                  <a:srgbClr val="000000"/>
                </a:solidFill>
              </a:rPr>
              <a:t>Kim, Gene, et al. </a:t>
            </a:r>
            <a:r>
              <a:rPr lang="en" sz="1800" i="1">
                <a:solidFill>
                  <a:srgbClr val="000000"/>
                </a:solidFill>
              </a:rPr>
              <a:t>The Devops Handbook: How to Create World-Class Agility, Reliability, &amp; Security in Technology Organizations</a:t>
            </a:r>
            <a:r>
              <a:rPr lang="en" sz="1800">
                <a:solidFill>
                  <a:srgbClr val="000000"/>
                </a:solidFill>
              </a:rPr>
              <a:t>. IT Revolution Press, 2021. </a:t>
            </a:r>
            <a:endParaRPr sz="1800">
              <a:solidFill>
                <a:srgbClr val="000000"/>
              </a:solidFill>
            </a:endParaRPr>
          </a:p>
          <a:p>
            <a:pPr marL="320040" lvl="0" indent="-342900" algn="l" rtl="0">
              <a:spcBef>
                <a:spcPts val="0"/>
              </a:spcBef>
              <a:spcAft>
                <a:spcPts val="0"/>
              </a:spcAft>
              <a:buClr>
                <a:schemeClr val="dk1"/>
              </a:buClr>
              <a:buSzPts val="1800"/>
              <a:buChar char="●"/>
            </a:pPr>
            <a:r>
              <a:rPr lang="en" sz="1800" u="sng">
                <a:solidFill>
                  <a:schemeClr val="hlink"/>
                </a:solidFill>
                <a:hlinkClick r:id="rId4"/>
              </a:rPr>
              <a:t>http://www.slideshare.net/dev2ops/dev-ops-kaizen-damon-edwards</a:t>
            </a:r>
            <a:endParaRPr sz="1800">
              <a:solidFill>
                <a:schemeClr val="dk1"/>
              </a:solidFill>
            </a:endParaRPr>
          </a:p>
          <a:p>
            <a:pPr marL="320040" lvl="0" indent="-342900" algn="l" rtl="0">
              <a:spcBef>
                <a:spcPts val="0"/>
              </a:spcBef>
              <a:spcAft>
                <a:spcPts val="0"/>
              </a:spcAft>
              <a:buClr>
                <a:schemeClr val="dk1"/>
              </a:buClr>
              <a:buSzPts val="1800"/>
              <a:buChar char="●"/>
            </a:pPr>
            <a:r>
              <a:rPr lang="en" sz="1800" u="sng">
                <a:solidFill>
                  <a:schemeClr val="hlink"/>
                </a:solidFill>
                <a:hlinkClick r:id="rId5"/>
              </a:rPr>
              <a:t>https://www.blueprintsys.com/blog/value-stream-mapping</a:t>
            </a:r>
            <a:endParaRPr sz="1800">
              <a:solidFill>
                <a:schemeClr val="dk1"/>
              </a:solidFill>
            </a:endParaRPr>
          </a:p>
          <a:p>
            <a:pPr marL="320040" lvl="0" indent="-342900" algn="l" rtl="0">
              <a:spcBef>
                <a:spcPts val="0"/>
              </a:spcBef>
              <a:spcAft>
                <a:spcPts val="0"/>
              </a:spcAft>
              <a:buClr>
                <a:schemeClr val="dk1"/>
              </a:buClr>
              <a:buSzPts val="1800"/>
              <a:buChar char="●"/>
            </a:pPr>
            <a:r>
              <a:rPr lang="en" sz="1800" u="sng">
                <a:solidFill>
                  <a:schemeClr val="hlink"/>
                </a:solidFill>
                <a:hlinkClick r:id="rId6"/>
              </a:rPr>
              <a:t>https://itrevolution.com/articles/the-three-ways-principles-underpinning-devops/</a:t>
            </a:r>
            <a:endParaRPr sz="1800">
              <a:solidFill>
                <a:schemeClr val="dk1"/>
              </a:solidFill>
            </a:endParaRPr>
          </a:p>
          <a:p>
            <a:pPr marL="320040" lvl="0" indent="0" algn="l" rtl="0">
              <a:spcBef>
                <a:spcPts val="2400"/>
              </a:spcBef>
              <a:spcAft>
                <a:spcPts val="600"/>
              </a:spcAft>
              <a:buNone/>
            </a:pPr>
            <a:endParaRPr sz="1400">
              <a:solidFill>
                <a:schemeClr val="dk1"/>
              </a:solidFill>
            </a:endParaRPr>
          </a:p>
        </p:txBody>
      </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Introduction to Coding Workshop by Slidesgo</vt:lpstr>
      <vt:lpstr>The Technology Value Stream</vt:lpstr>
      <vt:lpstr>What is a Value Stream?</vt:lpstr>
      <vt:lpstr>Lead Time vs Process Time</vt:lpstr>
      <vt:lpstr>The Common Scenario</vt:lpstr>
      <vt:lpstr>Our DevOps Ideal</vt:lpstr>
      <vt:lpstr>Value Stream Metrics</vt:lpstr>
      <vt:lpstr>The Three Ways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terms:modified xsi:type="dcterms:W3CDTF">2024-10-25T07:37:04Z</dcterms:modified>
</cp:coreProperties>
</file>