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8" r:id="rId4"/>
    <p:sldId id="295" r:id="rId5"/>
    <p:sldId id="277" r:id="rId6"/>
    <p:sldId id="293" r:id="rId7"/>
    <p:sldId id="289" r:id="rId8"/>
    <p:sldId id="267" r:id="rId9"/>
    <p:sldId id="286" r:id="rId10"/>
    <p:sldId id="275" r:id="rId11"/>
    <p:sldId id="292" r:id="rId12"/>
    <p:sldId id="278" r:id="rId13"/>
    <p:sldId id="280" r:id="rId14"/>
    <p:sldId id="279" r:id="rId15"/>
    <p:sldId id="281" r:id="rId16"/>
    <p:sldId id="282" r:id="rId17"/>
    <p:sldId id="283" r:id="rId18"/>
    <p:sldId id="265" r:id="rId19"/>
    <p:sldId id="290" r:id="rId20"/>
    <p:sldId id="291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C8F"/>
    <a:srgbClr val="39C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01" autoAdjust="0"/>
  </p:normalViewPr>
  <p:slideViewPr>
    <p:cSldViewPr snapToGrid="0">
      <p:cViewPr varScale="1">
        <p:scale>
          <a:sx n="69" d="100"/>
          <a:sy n="69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AF9D-3A77-4C50-990F-E5D5D6432AA4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D1AFA-D23A-4FB7-9D43-2F349EDBA60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165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Capaciteit </a:t>
            </a:r>
            <a:r>
              <a:rPr lang="nl-BE" dirty="0" smtClean="0">
                <a:sym typeface="Wingdings" panose="05000000000000000000" pitchFamily="2" charset="2"/>
              </a:rPr>
              <a:t> rekening</a:t>
            </a:r>
            <a:r>
              <a:rPr lang="nl-BE" baseline="0" dirty="0" smtClean="0">
                <a:sym typeface="Wingdings" panose="05000000000000000000" pitchFamily="2" charset="2"/>
              </a:rPr>
              <a:t> houden met </a:t>
            </a:r>
            <a:r>
              <a:rPr lang="nl-BE" baseline="0" dirty="0" err="1" smtClean="0">
                <a:sym typeface="Wingdings" panose="05000000000000000000" pitchFamily="2" charset="2"/>
              </a:rPr>
              <a:t>plugins</a:t>
            </a:r>
            <a:r>
              <a:rPr lang="nl-BE" baseline="0" dirty="0" smtClean="0">
                <a:sym typeface="Wingdings" panose="05000000000000000000" pitchFamily="2" charset="2"/>
              </a:rPr>
              <a:t> 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verschillende talen  vertraagt al veel sneller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03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</a:t>
            </a:r>
            <a:r>
              <a:rPr lang="nl-BE" baseline="0" dirty="0" smtClean="0"/>
              <a:t> e-commerce platforms hebben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798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2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Misschien met de juiste extensies en meer tijd om het uit te zoeken, dat </a:t>
            </a:r>
            <a:r>
              <a:rPr lang="nl-BE" dirty="0" err="1" smtClean="0"/>
              <a:t>OpenCart</a:t>
            </a:r>
            <a:r>
              <a:rPr lang="nl-BE" dirty="0" smtClean="0"/>
              <a:t> inderdaad wel de betere optie is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207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27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7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6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96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67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5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3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7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9897-4029-4A40-B281-0CEAC3B74B26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3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3303"/>
            <a:ext cx="9144000" cy="2387600"/>
          </a:xfrm>
        </p:spPr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Vergelijkende studie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622978"/>
            <a:ext cx="9144000" cy="1655762"/>
          </a:xfrm>
        </p:spPr>
        <p:txBody>
          <a:bodyPr/>
          <a:lstStyle/>
          <a:p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5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455629" y="1023106"/>
            <a:ext cx="4394447" cy="21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open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13" y="417183"/>
            <a:ext cx="4131076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5570920" y="2091165"/>
            <a:ext cx="10501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nl-NL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1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Variabele producten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/>
              <a:t>Attributen en variaties worden bij product zelf </a:t>
            </a:r>
            <a:r>
              <a:rPr lang="nl-BE" dirty="0" smtClean="0"/>
              <a:t>aangemaakt of apart (herbruikbaar)</a:t>
            </a:r>
            <a:endParaRPr lang="nl-BE" dirty="0"/>
          </a:p>
          <a:p>
            <a:r>
              <a:rPr lang="nl-BE" dirty="0"/>
              <a:t>Mogelijkheid tot verschillende foto’s bij variaties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/>
              <a:t>Variaties (options) worden op een andere pagina aangemaakt </a:t>
            </a:r>
            <a:r>
              <a:rPr lang="nl-BE" dirty="0" smtClean="0">
                <a:sym typeface="Wingdings" panose="05000000000000000000" pitchFamily="2" charset="2"/>
              </a:rPr>
              <a:t> herbruikbaar</a:t>
            </a:r>
            <a:endParaRPr lang="nl-BE" dirty="0"/>
          </a:p>
          <a:p>
            <a:r>
              <a:rPr lang="nl-BE" dirty="0"/>
              <a:t>Productfoto’s verschillen niet bij het aanvinken van andere variatie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1" y="3666027"/>
            <a:ext cx="4560124" cy="253405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80" y="3548940"/>
            <a:ext cx="4634825" cy="265113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62" y="4308435"/>
            <a:ext cx="4989787" cy="18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Simpel op te zetten</a:t>
            </a:r>
          </a:p>
          <a:p>
            <a:r>
              <a:rPr lang="nl-BE" dirty="0" smtClean="0"/>
              <a:t>1 pagina met tabel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Omslachtiger</a:t>
            </a:r>
          </a:p>
          <a:p>
            <a:r>
              <a:rPr lang="nl-BE" dirty="0" smtClean="0"/>
              <a:t>Eerst GEO zone toevoegen</a:t>
            </a:r>
          </a:p>
          <a:p>
            <a:r>
              <a:rPr lang="nl-BE" dirty="0" smtClean="0"/>
              <a:t>Dan </a:t>
            </a:r>
            <a:r>
              <a:rPr lang="nl-BE" dirty="0" err="1" smtClean="0"/>
              <a:t>tax</a:t>
            </a:r>
            <a:r>
              <a:rPr lang="nl-BE" dirty="0" smtClean="0"/>
              <a:t> </a:t>
            </a:r>
            <a:r>
              <a:rPr lang="nl-BE" dirty="0" err="1" smtClean="0"/>
              <a:t>rate</a:t>
            </a:r>
            <a:endParaRPr lang="nl-BE" dirty="0" smtClean="0"/>
          </a:p>
          <a:p>
            <a:r>
              <a:rPr lang="nl-BE" dirty="0" smtClean="0"/>
              <a:t>Dan </a:t>
            </a:r>
            <a:r>
              <a:rPr lang="nl-BE" dirty="0" err="1" smtClean="0"/>
              <a:t>tax</a:t>
            </a:r>
            <a:r>
              <a:rPr lang="nl-BE" dirty="0" smtClean="0"/>
              <a:t> class</a:t>
            </a:r>
          </a:p>
          <a:p>
            <a:r>
              <a:rPr lang="nl-BE" dirty="0" smtClean="0"/>
              <a:t>Prijzen zijn standaard </a:t>
            </a:r>
            <a:r>
              <a:rPr lang="nl-BE" dirty="0" err="1" smtClean="0"/>
              <a:t>excl</a:t>
            </a:r>
            <a:r>
              <a:rPr lang="nl-BE" dirty="0" smtClean="0"/>
              <a:t> belastingen…</a:t>
            </a:r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5" y="3029436"/>
            <a:ext cx="5072280" cy="97426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2" y="3609990"/>
            <a:ext cx="4970196" cy="15495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62" y="3609989"/>
            <a:ext cx="4952435" cy="135230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862" y="3516569"/>
            <a:ext cx="4932067" cy="271696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967" y="4406927"/>
            <a:ext cx="2914650" cy="1876425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6802239" y="5609063"/>
            <a:ext cx="1170878" cy="448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Orders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pPr lvl="1"/>
            <a:r>
              <a:rPr lang="nl-BE" dirty="0" smtClean="0"/>
              <a:t>Goede basisopties</a:t>
            </a:r>
          </a:p>
          <a:p>
            <a:pPr lvl="2"/>
            <a:r>
              <a:rPr lang="nl-BE" dirty="0" smtClean="0"/>
              <a:t>Cash on delivery</a:t>
            </a:r>
          </a:p>
          <a:p>
            <a:pPr lvl="2"/>
            <a:r>
              <a:rPr lang="nl-BE" dirty="0" smtClean="0"/>
              <a:t>BACS</a:t>
            </a:r>
          </a:p>
          <a:p>
            <a:pPr lvl="2"/>
            <a:r>
              <a:rPr lang="nl-BE" dirty="0" smtClean="0"/>
              <a:t>Cheque</a:t>
            </a:r>
          </a:p>
          <a:p>
            <a:pPr lvl="2"/>
            <a:r>
              <a:rPr lang="nl-BE" dirty="0" smtClean="0"/>
              <a:t>PayPal</a:t>
            </a:r>
          </a:p>
          <a:p>
            <a:pPr lvl="1"/>
            <a:r>
              <a:rPr lang="nl-BE" dirty="0" smtClean="0"/>
              <a:t>Coupon code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sz="2000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  <a:endParaRPr lang="nl-BE" dirty="0"/>
          </a:p>
          <a:p>
            <a:pPr lvl="1"/>
            <a:r>
              <a:rPr lang="nl-BE" dirty="0" smtClean="0"/>
              <a:t>Niet mogelijk van klant uit</a:t>
            </a:r>
          </a:p>
          <a:p>
            <a:pPr lvl="1"/>
            <a:r>
              <a:rPr lang="nl-BE" dirty="0" smtClean="0"/>
              <a:t>Wel </a:t>
            </a:r>
            <a:r>
              <a:rPr lang="nl-BE" dirty="0" err="1" smtClean="0"/>
              <a:t>refunding</a:t>
            </a:r>
            <a:r>
              <a:rPr lang="nl-BE" dirty="0" smtClean="0"/>
              <a:t> van </a:t>
            </a:r>
            <a:r>
              <a:rPr lang="nl-BE" dirty="0" err="1" smtClean="0"/>
              <a:t>admin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1065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pPr lvl="1"/>
            <a:r>
              <a:rPr lang="nl-BE" dirty="0" smtClean="0"/>
              <a:t>Veel basisopties onder </a:t>
            </a:r>
            <a:r>
              <a:rPr lang="nl-BE" dirty="0" err="1" smtClean="0"/>
              <a:t>extensions</a:t>
            </a:r>
            <a:endParaRPr lang="nl-BE" dirty="0" smtClean="0"/>
          </a:p>
          <a:p>
            <a:pPr lvl="2"/>
            <a:r>
              <a:rPr lang="nl-BE" dirty="0"/>
              <a:t>Cash on delivery</a:t>
            </a:r>
          </a:p>
          <a:p>
            <a:pPr lvl="2"/>
            <a:r>
              <a:rPr lang="nl-BE" dirty="0"/>
              <a:t>BACS</a:t>
            </a:r>
          </a:p>
          <a:p>
            <a:pPr lvl="2"/>
            <a:r>
              <a:rPr lang="nl-BE" dirty="0"/>
              <a:t>Cheque</a:t>
            </a:r>
          </a:p>
          <a:p>
            <a:pPr lvl="2"/>
            <a:r>
              <a:rPr lang="nl-BE" dirty="0"/>
              <a:t>PayPal</a:t>
            </a:r>
          </a:p>
          <a:p>
            <a:pPr lvl="2"/>
            <a:r>
              <a:rPr lang="nl-BE" dirty="0" smtClean="0"/>
              <a:t>…</a:t>
            </a:r>
          </a:p>
          <a:p>
            <a:pPr lvl="1"/>
            <a:r>
              <a:rPr lang="nl-BE" dirty="0" smtClean="0"/>
              <a:t>Coupon code</a:t>
            </a:r>
          </a:p>
          <a:p>
            <a:pPr lvl="1"/>
            <a:r>
              <a:rPr lang="nl-BE" dirty="0" err="1" smtClean="0"/>
              <a:t>Reward</a:t>
            </a:r>
            <a:r>
              <a:rPr lang="nl-BE" dirty="0" smtClean="0"/>
              <a:t> points</a:t>
            </a:r>
          </a:p>
          <a:p>
            <a:endParaRPr lang="nl-BE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Is mogelijk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0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sz="2400" dirty="0"/>
              <a:t>Verschillende </a:t>
            </a:r>
            <a:r>
              <a:rPr lang="nl-BE" sz="2400" dirty="0" smtClean="0"/>
              <a:t>opties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Grafisch ondersteund</a:t>
            </a:r>
          </a:p>
          <a:p>
            <a:r>
              <a:rPr lang="nl-BE" sz="2400" dirty="0" smtClean="0"/>
              <a:t>Betere uitsplitsing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Verschillende opties</a:t>
            </a:r>
          </a:p>
          <a:p>
            <a:pPr lvl="1"/>
            <a:r>
              <a:rPr lang="nl-BE" sz="2000" dirty="0" smtClean="0"/>
              <a:t>Minder logisch dan </a:t>
            </a:r>
            <a:r>
              <a:rPr lang="nl-BE" sz="2000" dirty="0" err="1" smtClean="0"/>
              <a:t>WooCommerce</a:t>
            </a:r>
            <a:endParaRPr lang="nl-BE" sz="2000" dirty="0" smtClean="0"/>
          </a:p>
          <a:p>
            <a:r>
              <a:rPr lang="nl-BE" sz="2400" dirty="0" smtClean="0"/>
              <a:t>Geen grafische ondersteuning</a:t>
            </a:r>
          </a:p>
          <a:p>
            <a:endParaRPr lang="nl-BE" sz="2400" dirty="0"/>
          </a:p>
          <a:p>
            <a:endParaRPr lang="nl-BE" sz="2400" dirty="0" smtClean="0"/>
          </a:p>
          <a:p>
            <a:endParaRPr lang="nl-BE" sz="2400" dirty="0"/>
          </a:p>
          <a:p>
            <a:endParaRPr lang="nl-BE" sz="2400" dirty="0" smtClean="0"/>
          </a:p>
          <a:p>
            <a:endParaRPr lang="nl-BE" sz="1000" dirty="0"/>
          </a:p>
          <a:p>
            <a:r>
              <a:rPr lang="nl-BE" sz="2400" dirty="0" smtClean="0"/>
              <a:t>Geen duidelijke uitsplitsing</a:t>
            </a:r>
            <a:endParaRPr lang="nl-BE" sz="2400" dirty="0"/>
          </a:p>
          <a:p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14" y="1868155"/>
            <a:ext cx="4269059" cy="78850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14" y="3635297"/>
            <a:ext cx="2969182" cy="291046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667" y="2713579"/>
            <a:ext cx="4586326" cy="184343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668" y="5175562"/>
            <a:ext cx="4738132" cy="12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Users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Administrators (</a:t>
            </a:r>
            <a:r>
              <a:rPr lang="nl-BE" sz="2400" dirty="0" smtClean="0"/>
              <a:t>algemeen beheer</a:t>
            </a:r>
            <a:r>
              <a:rPr lang="nl-BE" dirty="0" smtClean="0"/>
              <a:t>)</a:t>
            </a:r>
          </a:p>
          <a:p>
            <a:r>
              <a:rPr lang="nl-BE" dirty="0" smtClean="0"/>
              <a:t>Shop managers (</a:t>
            </a:r>
            <a:r>
              <a:rPr lang="nl-BE" sz="2400" dirty="0" smtClean="0"/>
              <a:t>shop beheer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Customers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Administrators</a:t>
            </a:r>
          </a:p>
          <a:p>
            <a:r>
              <a:rPr lang="nl-BE" dirty="0" err="1" smtClean="0"/>
              <a:t>Customers</a:t>
            </a:r>
            <a:r>
              <a:rPr lang="nl-BE" dirty="0" smtClean="0"/>
              <a:t> (</a:t>
            </a:r>
            <a:r>
              <a:rPr lang="nl-BE" dirty="0" err="1" smtClean="0"/>
              <a:t>groups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7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Overige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Categorieën</a:t>
            </a:r>
          </a:p>
          <a:p>
            <a:endParaRPr lang="nl-BE" dirty="0"/>
          </a:p>
          <a:p>
            <a:r>
              <a:rPr lang="nl-BE" dirty="0" smtClean="0"/>
              <a:t>Reviews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comments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Zowel als </a:t>
            </a:r>
            <a:r>
              <a:rPr lang="nl-BE" dirty="0" err="1" smtClean="0">
                <a:sym typeface="Wingdings" panose="05000000000000000000" pitchFamily="2" charset="2"/>
              </a:rPr>
              <a:t>guest</a:t>
            </a:r>
            <a:r>
              <a:rPr lang="nl-BE" dirty="0" smtClean="0">
                <a:sym typeface="Wingdings" panose="05000000000000000000" pitchFamily="2" charset="2"/>
              </a:rPr>
              <a:t> en account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Emoticons</a:t>
            </a:r>
            <a:r>
              <a:rPr lang="nl-BE" dirty="0" smtClean="0">
                <a:sym typeface="Wingdings" panose="05000000000000000000" pitchFamily="2" charset="2"/>
              </a:rPr>
              <a:t> ondersteuning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Categorieën</a:t>
            </a:r>
          </a:p>
          <a:p>
            <a:endParaRPr lang="nl-BE" dirty="0"/>
          </a:p>
          <a:p>
            <a:r>
              <a:rPr lang="nl-BE" dirty="0" smtClean="0"/>
              <a:t>Reviews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catalog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Zowel </a:t>
            </a:r>
            <a:r>
              <a:rPr lang="nl-BE" dirty="0" err="1" smtClean="0">
                <a:sym typeface="Wingdings" panose="05000000000000000000" pitchFamily="2" charset="2"/>
              </a:rPr>
              <a:t>guest</a:t>
            </a:r>
            <a:r>
              <a:rPr lang="nl-BE" dirty="0" smtClean="0">
                <a:sym typeface="Wingdings" panose="05000000000000000000" pitchFamily="2" charset="2"/>
              </a:rPr>
              <a:t> en account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Geen </a:t>
            </a:r>
            <a:r>
              <a:rPr lang="nl-BE" dirty="0" err="1" smtClean="0">
                <a:sym typeface="Wingdings" panose="05000000000000000000" pitchFamily="2" charset="2"/>
              </a:rPr>
              <a:t>emoticons</a:t>
            </a:r>
            <a:r>
              <a:rPr lang="nl-BE" dirty="0" smtClean="0">
                <a:sym typeface="Wingdings" panose="05000000000000000000" pitchFamily="2" charset="2"/>
              </a:rPr>
              <a:t> ondersteuning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2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voordelen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err="1" smtClean="0"/>
              <a:t>Responsive</a:t>
            </a:r>
            <a:endParaRPr lang="nl-BE" dirty="0" smtClean="0"/>
          </a:p>
          <a:p>
            <a:r>
              <a:rPr lang="nl-BE" dirty="0" smtClean="0"/>
              <a:t>Goede + veel documentatie</a:t>
            </a:r>
          </a:p>
          <a:p>
            <a:r>
              <a:rPr lang="nl-BE" dirty="0" smtClean="0"/>
              <a:t>Goede ondersteuning in </a:t>
            </a:r>
            <a:r>
              <a:rPr lang="nl-BE" dirty="0" err="1" smtClean="0"/>
              <a:t>admin</a:t>
            </a:r>
            <a:r>
              <a:rPr lang="nl-BE" dirty="0" smtClean="0"/>
              <a:t>-panel (pop-ups, …)</a:t>
            </a:r>
          </a:p>
          <a:p>
            <a:r>
              <a:rPr lang="nl-BE" dirty="0" smtClean="0"/>
              <a:t>Overzichtelijke </a:t>
            </a:r>
            <a:r>
              <a:rPr lang="nl-BE" dirty="0" err="1" smtClean="0"/>
              <a:t>layout</a:t>
            </a:r>
            <a:endParaRPr lang="nl-BE" dirty="0" smtClean="0"/>
          </a:p>
          <a:p>
            <a:r>
              <a:rPr lang="nl-BE" dirty="0" smtClean="0"/>
              <a:t>Intuïtiever (CMS)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err="1" smtClean="0"/>
              <a:t>Responsive</a:t>
            </a:r>
            <a:endParaRPr lang="nl-BE" dirty="0" smtClean="0"/>
          </a:p>
          <a:p>
            <a:r>
              <a:rPr lang="nl-BE" dirty="0" smtClean="0"/>
              <a:t>Blijft </a:t>
            </a:r>
            <a:r>
              <a:rPr lang="nl-BE" dirty="0" smtClean="0"/>
              <a:t>snel werken</a:t>
            </a:r>
          </a:p>
          <a:p>
            <a:r>
              <a:rPr lang="nl-BE" dirty="0" smtClean="0"/>
              <a:t>Extra opties:</a:t>
            </a:r>
          </a:p>
          <a:p>
            <a:pPr lvl="1"/>
            <a:r>
              <a:rPr lang="nl-BE" dirty="0" err="1" smtClean="0"/>
              <a:t>Wish</a:t>
            </a:r>
            <a:r>
              <a:rPr lang="nl-BE" dirty="0" smtClean="0"/>
              <a:t> list</a:t>
            </a:r>
          </a:p>
          <a:p>
            <a:pPr lvl="1"/>
            <a:r>
              <a:rPr lang="nl-BE" dirty="0" smtClean="0"/>
              <a:t>Product </a:t>
            </a:r>
            <a:r>
              <a:rPr lang="nl-BE" dirty="0" err="1" smtClean="0"/>
              <a:t>comparison</a:t>
            </a:r>
            <a:endParaRPr lang="nl-BE" dirty="0" smtClean="0"/>
          </a:p>
          <a:p>
            <a:pPr lvl="1"/>
            <a:r>
              <a:rPr lang="nl-BE" dirty="0" err="1" smtClean="0"/>
              <a:t>Reward</a:t>
            </a:r>
            <a:r>
              <a:rPr lang="nl-BE" dirty="0" smtClean="0"/>
              <a:t> points</a:t>
            </a:r>
          </a:p>
          <a:p>
            <a:r>
              <a:rPr lang="nl-BE" dirty="0" err="1" smtClean="0"/>
              <a:t>Guest</a:t>
            </a:r>
            <a:r>
              <a:rPr lang="nl-BE" dirty="0" smtClean="0"/>
              <a:t> </a:t>
            </a:r>
            <a:r>
              <a:rPr lang="nl-BE" dirty="0" err="1" smtClean="0"/>
              <a:t>checkout</a:t>
            </a:r>
            <a:r>
              <a:rPr lang="nl-BE" dirty="0" smtClean="0"/>
              <a:t> niet mogelijk bij </a:t>
            </a:r>
            <a:r>
              <a:rPr lang="nl-BE" dirty="0" err="1" smtClean="0"/>
              <a:t>downloadable</a:t>
            </a:r>
            <a:r>
              <a:rPr lang="nl-BE" dirty="0" smtClean="0"/>
              <a:t> product</a:t>
            </a:r>
          </a:p>
          <a:p>
            <a:r>
              <a:rPr lang="nl-BE" dirty="0" smtClean="0"/>
              <a:t>Automatische image </a:t>
            </a:r>
            <a:r>
              <a:rPr lang="nl-BE" dirty="0" err="1" smtClean="0"/>
              <a:t>cropping</a:t>
            </a:r>
            <a:r>
              <a:rPr lang="nl-BE" dirty="0" smtClean="0"/>
              <a:t> op product pagina </a:t>
            </a:r>
            <a:r>
              <a:rPr lang="nl-BE" dirty="0" smtClean="0">
                <a:sym typeface="Wingdings" panose="05000000000000000000" pitchFamily="2" charset="2"/>
              </a:rPr>
              <a:t> mooie </a:t>
            </a:r>
            <a:r>
              <a:rPr lang="nl-BE" dirty="0" smtClean="0">
                <a:sym typeface="Wingdings" panose="05000000000000000000" pitchFamily="2" charset="2"/>
              </a:rPr>
              <a:t>uitlijning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3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err="1" smtClean="0"/>
              <a:t>Plugins</a:t>
            </a:r>
            <a:r>
              <a:rPr lang="nl-BE" dirty="0"/>
              <a:t> </a:t>
            </a:r>
            <a:r>
              <a:rPr lang="nl-BE" dirty="0" smtClean="0"/>
              <a:t>vertragen</a:t>
            </a:r>
            <a:endParaRPr lang="nl-BE" dirty="0" smtClean="0"/>
          </a:p>
          <a:p>
            <a:r>
              <a:rPr lang="nl-BE" dirty="0" err="1" smtClean="0"/>
              <a:t>Guest</a:t>
            </a:r>
            <a:r>
              <a:rPr lang="nl-BE" dirty="0" smtClean="0"/>
              <a:t> </a:t>
            </a:r>
            <a:r>
              <a:rPr lang="nl-BE" dirty="0" err="1" smtClean="0"/>
              <a:t>checkout</a:t>
            </a:r>
            <a:r>
              <a:rPr lang="nl-BE" dirty="0" smtClean="0"/>
              <a:t> </a:t>
            </a:r>
            <a:r>
              <a:rPr lang="nl-BE" dirty="0" err="1" smtClean="0"/>
              <a:t>downloadable</a:t>
            </a:r>
            <a:r>
              <a:rPr lang="nl-BE" dirty="0" smtClean="0"/>
              <a:t> </a:t>
            </a:r>
            <a:r>
              <a:rPr lang="nl-BE" dirty="0" smtClean="0"/>
              <a:t>product </a:t>
            </a:r>
            <a:r>
              <a:rPr lang="nl-BE" dirty="0" smtClean="0">
                <a:sym typeface="Wingdings" panose="05000000000000000000" pitchFamily="2" charset="2"/>
              </a:rPr>
              <a:t> download verdwijnt in het niets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Producten zoeken </a:t>
            </a:r>
            <a:r>
              <a:rPr lang="nl-BE" dirty="0" smtClean="0">
                <a:sym typeface="Wingdings" panose="05000000000000000000" pitchFamily="2" charset="2"/>
              </a:rPr>
              <a:t> niet op categorie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Weinig documentatie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Slechte </a:t>
            </a:r>
            <a:r>
              <a:rPr lang="nl-BE" dirty="0" smtClean="0">
                <a:sym typeface="Wingdings" panose="05000000000000000000" pitchFamily="2" charset="2"/>
              </a:rPr>
              <a:t>documentatie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/</a:t>
            </a:r>
            <a:r>
              <a:rPr lang="nl-BE" dirty="0" err="1" smtClean="0">
                <a:sym typeface="Wingdings" panose="05000000000000000000" pitchFamily="2" charset="2"/>
              </a:rPr>
              <a:t>Extensions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Compatibiliteit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Documentatie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Prijzen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Developer “nodig”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8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75041" cy="4351338"/>
          </a:xfrm>
        </p:spPr>
        <p:txBody>
          <a:bodyPr/>
          <a:lstStyle/>
          <a:p>
            <a:r>
              <a:rPr lang="nl-BE" dirty="0" smtClean="0"/>
              <a:t>CMS</a:t>
            </a:r>
          </a:p>
          <a:p>
            <a:r>
              <a:rPr lang="nl-BE" dirty="0" smtClean="0"/>
              <a:t>Logischere opbouw</a:t>
            </a:r>
          </a:p>
          <a:p>
            <a:r>
              <a:rPr lang="nl-BE" dirty="0" smtClean="0"/>
              <a:t>Alle nodige basisfunctionaliteiten</a:t>
            </a:r>
          </a:p>
          <a:p>
            <a:r>
              <a:rPr lang="nl-BE" dirty="0" smtClean="0"/>
              <a:t>Veel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dirty="0" smtClean="0"/>
              <a:t>Betere ondersteuning</a:t>
            </a:r>
          </a:p>
          <a:p>
            <a:pPr lvl="1"/>
            <a:r>
              <a:rPr lang="nl-BE" dirty="0" smtClean="0"/>
              <a:t>In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</a:p>
          <a:p>
            <a:pPr lvl="1"/>
            <a:r>
              <a:rPr lang="nl-BE" dirty="0" smtClean="0"/>
              <a:t>Online documentatie</a:t>
            </a:r>
            <a:endParaRPr lang="nl-BE" dirty="0"/>
          </a:p>
        </p:txBody>
      </p:sp>
      <p:pic>
        <p:nvPicPr>
          <p:cNvPr id="4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1118103" y="2329392"/>
            <a:ext cx="4394447" cy="21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34122" y="6311900"/>
            <a:ext cx="105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 Algemeen wordt </a:t>
            </a:r>
            <a:r>
              <a:rPr lang="nl-BE" dirty="0" err="1" smtClean="0"/>
              <a:t>OpenCart</a:t>
            </a:r>
            <a:r>
              <a:rPr lang="nl-BE" dirty="0" smtClean="0"/>
              <a:t> wel gezien als een beter alternatief omdat de focus echt op de e-commerce ligt.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53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3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681135" y="1439917"/>
            <a:ext cx="5338666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Gebruiksvriendelijkheid (+) (CMS):</a:t>
            </a:r>
          </a:p>
          <a:p>
            <a:pPr lvl="1"/>
            <a:r>
              <a:rPr lang="nl-BE" sz="2000" dirty="0" err="1" smtClean="0"/>
              <a:t>Drag</a:t>
            </a:r>
            <a:r>
              <a:rPr lang="nl-BE" sz="2000" dirty="0" smtClean="0"/>
              <a:t> </a:t>
            </a:r>
            <a:r>
              <a:rPr lang="nl-BE" sz="2000" dirty="0" err="1" smtClean="0"/>
              <a:t>and</a:t>
            </a:r>
            <a:r>
              <a:rPr lang="nl-BE" sz="2000" dirty="0" smtClean="0"/>
              <a:t> drop</a:t>
            </a:r>
          </a:p>
          <a:p>
            <a:pPr lvl="1"/>
            <a:r>
              <a:rPr lang="nl-BE" sz="2000" dirty="0" smtClean="0"/>
              <a:t>Pop-ups</a:t>
            </a:r>
          </a:p>
          <a:p>
            <a:pPr lvl="1"/>
            <a:r>
              <a:rPr lang="nl-BE" sz="2000" dirty="0" smtClean="0"/>
              <a:t>Logische indeling</a:t>
            </a:r>
          </a:p>
          <a:p>
            <a:pPr lvl="1"/>
            <a:r>
              <a:rPr lang="nl-BE" sz="2000" dirty="0" smtClean="0"/>
              <a:t>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 in </a:t>
            </a:r>
            <a:r>
              <a:rPr lang="nl-BE" sz="2000" dirty="0" err="1" smtClean="0"/>
              <a:t>adminpanel</a:t>
            </a:r>
            <a:endParaRPr lang="nl-BE" sz="2000" dirty="0"/>
          </a:p>
          <a:p>
            <a:r>
              <a:rPr lang="nl-BE" sz="2400" dirty="0" smtClean="0"/>
              <a:t>Capaciteit:</a:t>
            </a:r>
          </a:p>
          <a:p>
            <a:pPr lvl="1"/>
            <a:r>
              <a:rPr lang="nl-BE" sz="2000" dirty="0" smtClean="0"/>
              <a:t>Geen echte limiet, maar aangeraden voor kleinere </a:t>
            </a:r>
            <a:r>
              <a:rPr lang="nl-BE" sz="2000" dirty="0" smtClean="0"/>
              <a:t>webshops (+/- 1500)</a:t>
            </a:r>
            <a:endParaRPr lang="nl-BE" sz="2000" dirty="0" smtClean="0"/>
          </a:p>
          <a:p>
            <a:r>
              <a:rPr lang="nl-BE" sz="2400" dirty="0" err="1" smtClean="0"/>
              <a:t>Plugins</a:t>
            </a:r>
            <a:r>
              <a:rPr lang="nl-BE" sz="2400" dirty="0" smtClean="0"/>
              <a:t>:</a:t>
            </a:r>
          </a:p>
          <a:p>
            <a:pPr lvl="1"/>
            <a:r>
              <a:rPr lang="nl-BE" sz="2000" dirty="0" smtClean="0"/>
              <a:t>Veel (+ vaak gratis)</a:t>
            </a:r>
          </a:p>
          <a:p>
            <a:pPr lvl="1"/>
            <a:r>
              <a:rPr lang="nl-BE" sz="2000" dirty="0" smtClean="0"/>
              <a:t>Goede documentatie</a:t>
            </a:r>
            <a:r>
              <a:rPr lang="nl-BE" sz="2000" dirty="0"/>
              <a:t/>
            </a:r>
            <a:br>
              <a:rPr lang="nl-BE" sz="2000" dirty="0"/>
            </a:br>
            <a:endParaRPr lang="nl-BE" sz="2000" dirty="0" smtClean="0"/>
          </a:p>
          <a:p>
            <a:pPr lvl="1"/>
            <a:endParaRPr lang="nl-BE" sz="2000" dirty="0" smtClean="0"/>
          </a:p>
          <a:p>
            <a:r>
              <a:rPr lang="nl-BE" sz="2400" dirty="0" smtClean="0"/>
              <a:t>Handige widgets</a:t>
            </a:r>
            <a:endParaRPr lang="nl-BE" sz="2400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378498" y="1439917"/>
            <a:ext cx="5330282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Gebruiksvriendelijkheid (+-):</a:t>
            </a:r>
          </a:p>
          <a:p>
            <a:pPr lvl="1"/>
            <a:r>
              <a:rPr lang="nl-BE" sz="2000" dirty="0" err="1" smtClean="0"/>
              <a:t>Sort</a:t>
            </a:r>
            <a:r>
              <a:rPr lang="nl-BE" sz="2000" dirty="0" smtClean="0"/>
              <a:t> order ingeven (</a:t>
            </a:r>
            <a:r>
              <a:rPr lang="nl-BE" sz="1600" dirty="0" smtClean="0"/>
              <a:t>maar geen herschikking</a:t>
            </a:r>
            <a:r>
              <a:rPr lang="nl-BE" sz="2000" dirty="0" smtClean="0"/>
              <a:t>)</a:t>
            </a:r>
          </a:p>
          <a:p>
            <a:pPr lvl="1"/>
            <a:r>
              <a:rPr lang="nl-BE" sz="2000" dirty="0" smtClean="0"/>
              <a:t>Weinig info-ballonnetjes</a:t>
            </a:r>
          </a:p>
          <a:p>
            <a:pPr lvl="1"/>
            <a:r>
              <a:rPr lang="nl-BE" sz="2000" dirty="0" smtClean="0"/>
              <a:t>Chaotisch</a:t>
            </a:r>
          </a:p>
          <a:p>
            <a:pPr lvl="1"/>
            <a:r>
              <a:rPr lang="nl-BE" sz="2000" dirty="0" smtClean="0"/>
              <a:t>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 in </a:t>
            </a:r>
            <a:r>
              <a:rPr lang="nl-BE" sz="2000" dirty="0" err="1" smtClean="0"/>
              <a:t>css</a:t>
            </a:r>
            <a:endParaRPr lang="nl-BE" sz="2000" dirty="0" smtClean="0"/>
          </a:p>
          <a:p>
            <a:r>
              <a:rPr lang="nl-BE" sz="2400" dirty="0" smtClean="0"/>
              <a:t>Capaciteit:</a:t>
            </a:r>
          </a:p>
          <a:p>
            <a:pPr lvl="1"/>
            <a:r>
              <a:rPr lang="nl-BE" sz="2000" dirty="0" smtClean="0"/>
              <a:t>Geen echte </a:t>
            </a:r>
            <a:r>
              <a:rPr lang="nl-BE" sz="2000" dirty="0" smtClean="0"/>
              <a:t>limiet (5000 – 8000) </a:t>
            </a:r>
            <a:r>
              <a:rPr lang="nl-BE" sz="2000" dirty="0" smtClean="0"/>
              <a:t/>
            </a:r>
            <a:br>
              <a:rPr lang="nl-BE" sz="2000" dirty="0" smtClean="0"/>
            </a:br>
            <a:endParaRPr lang="nl-BE" sz="2000" dirty="0"/>
          </a:p>
          <a:p>
            <a:r>
              <a:rPr lang="nl-BE" sz="2400" dirty="0" err="1" smtClean="0"/>
              <a:t>Plugins</a:t>
            </a:r>
            <a:r>
              <a:rPr lang="nl-BE" sz="2400" dirty="0"/>
              <a:t> </a:t>
            </a:r>
            <a:r>
              <a:rPr lang="nl-BE" sz="2400" dirty="0" smtClean="0"/>
              <a:t>(account vereist):</a:t>
            </a:r>
          </a:p>
          <a:p>
            <a:pPr lvl="1"/>
            <a:r>
              <a:rPr lang="nl-BE" sz="2000" dirty="0" smtClean="0"/>
              <a:t>Redelijk wat ( - veelal betalend)</a:t>
            </a:r>
          </a:p>
          <a:p>
            <a:pPr lvl="1"/>
            <a:r>
              <a:rPr lang="nl-BE" sz="2000" dirty="0" smtClean="0"/>
              <a:t>Verschrikkelijke documentatie</a:t>
            </a:r>
          </a:p>
          <a:p>
            <a:pPr lvl="1"/>
            <a:r>
              <a:rPr lang="nl-BE" sz="2000" dirty="0" smtClean="0"/>
              <a:t>Bijna allemaal verouderd en niet meer compatibel</a:t>
            </a:r>
          </a:p>
          <a:p>
            <a:r>
              <a:rPr lang="nl-BE" sz="2400" dirty="0" smtClean="0"/>
              <a:t>Geen </a:t>
            </a:r>
            <a:r>
              <a:rPr lang="nl-BE" sz="2400" dirty="0" smtClean="0"/>
              <a:t>standaard widgets (wel modules)</a:t>
            </a:r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2823" y="1117629"/>
            <a:ext cx="13782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Documentatie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2" y="1573696"/>
            <a:ext cx="4889726" cy="424673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3696"/>
            <a:ext cx="4374397" cy="494546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9937099" y="2780522"/>
            <a:ext cx="709126" cy="233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007" y="4834678"/>
            <a:ext cx="1403401" cy="1592716"/>
          </a:xfrm>
          <a:prstGeom prst="rect">
            <a:avLst/>
          </a:prstGeom>
          <a:ln w="203200">
            <a:solidFill>
              <a:schemeClr val="bg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9358604" y="4001294"/>
            <a:ext cx="578495" cy="2068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1216952" y="6158137"/>
            <a:ext cx="425747" cy="191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3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Basis setup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602166" y="1439917"/>
            <a:ext cx="5210056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Overzichtelijker (</a:t>
            </a:r>
            <a:r>
              <a:rPr lang="nl-BE" dirty="0" err="1" smtClean="0"/>
              <a:t>Settings</a:t>
            </a:r>
            <a:r>
              <a:rPr lang="nl-BE" dirty="0" smtClean="0"/>
              <a:t>)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Verkopen naar specifieke landen</a:t>
            </a:r>
          </a:p>
          <a:p>
            <a:r>
              <a:rPr lang="nl-BE" dirty="0" smtClean="0"/>
              <a:t>Prijzen incl. of excl. belasting</a:t>
            </a:r>
          </a:p>
          <a:p>
            <a:r>
              <a:rPr lang="nl-BE" dirty="0" err="1" smtClean="0"/>
              <a:t>Shipping</a:t>
            </a:r>
            <a:r>
              <a:rPr lang="nl-BE" dirty="0" smtClean="0"/>
              <a:t> </a:t>
            </a:r>
            <a:r>
              <a:rPr lang="nl-BE" dirty="0" err="1" smtClean="0"/>
              <a:t>rates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Verschillende flat </a:t>
            </a:r>
            <a:r>
              <a:rPr lang="nl-BE" dirty="0" err="1" smtClean="0"/>
              <a:t>rates</a:t>
            </a:r>
            <a:r>
              <a:rPr lang="nl-BE" dirty="0" smtClean="0"/>
              <a:t> voor verschillende landen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Verspreid (system, </a:t>
            </a:r>
            <a:r>
              <a:rPr lang="nl-BE" dirty="0" err="1" smtClean="0"/>
              <a:t>settings</a:t>
            </a:r>
            <a:r>
              <a:rPr lang="nl-BE" dirty="0" smtClean="0"/>
              <a:t>, </a:t>
            </a:r>
            <a:r>
              <a:rPr lang="nl-BE" dirty="0" err="1" smtClean="0"/>
              <a:t>localisation</a:t>
            </a:r>
            <a:r>
              <a:rPr lang="nl-BE" dirty="0" smtClean="0"/>
              <a:t>, </a:t>
            </a:r>
            <a:r>
              <a:rPr lang="nl-BE" dirty="0" err="1" smtClean="0"/>
              <a:t>extensions</a:t>
            </a:r>
            <a:r>
              <a:rPr lang="nl-BE" dirty="0" smtClean="0"/>
              <a:t>, …)</a:t>
            </a:r>
          </a:p>
          <a:p>
            <a:r>
              <a:rPr lang="nl-BE" dirty="0" smtClean="0"/>
              <a:t>Standaard alle landen (</a:t>
            </a:r>
            <a:r>
              <a:rPr lang="nl-BE" sz="2400" dirty="0" err="1" smtClean="0"/>
              <a:t>disablen</a:t>
            </a:r>
            <a:r>
              <a:rPr lang="nl-BE" dirty="0" smtClean="0"/>
              <a:t>)</a:t>
            </a:r>
          </a:p>
          <a:p>
            <a:r>
              <a:rPr lang="nl-BE" dirty="0" smtClean="0"/>
              <a:t>Prijzen zijn excl. belasting</a:t>
            </a:r>
            <a:endParaRPr lang="nl-BE" dirty="0"/>
          </a:p>
          <a:p>
            <a:r>
              <a:rPr lang="nl-BE" dirty="0" err="1" smtClean="0"/>
              <a:t>Shipping</a:t>
            </a:r>
            <a:r>
              <a:rPr lang="nl-BE" dirty="0" smtClean="0"/>
              <a:t> </a:t>
            </a:r>
            <a:r>
              <a:rPr lang="nl-BE" dirty="0" err="1" smtClean="0"/>
              <a:t>rates</a:t>
            </a:r>
            <a:r>
              <a:rPr lang="nl-BE" dirty="0" smtClean="0"/>
              <a:t> (</a:t>
            </a:r>
            <a:r>
              <a:rPr lang="nl-BE" sz="2400" dirty="0" err="1" smtClean="0"/>
              <a:t>extensions</a:t>
            </a:r>
            <a:r>
              <a:rPr lang="nl-BE" dirty="0" smtClean="0"/>
              <a:t>):</a:t>
            </a:r>
          </a:p>
          <a:p>
            <a:pPr lvl="1"/>
            <a:r>
              <a:rPr lang="nl-BE" dirty="0" smtClean="0"/>
              <a:t>1 flat </a:t>
            </a:r>
            <a:r>
              <a:rPr lang="nl-BE" dirty="0" err="1" smtClean="0"/>
              <a:t>rate</a:t>
            </a:r>
            <a:r>
              <a:rPr lang="nl-BE" dirty="0" smtClean="0"/>
              <a:t> te gebruiken voor verschillende landen</a:t>
            </a:r>
          </a:p>
          <a:p>
            <a:r>
              <a:rPr lang="nl-BE" dirty="0" smtClean="0"/>
              <a:t>Instellen van statussen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2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Taal en valuta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Meerdere gratis </a:t>
            </a:r>
            <a:r>
              <a:rPr lang="nl-BE" dirty="0" err="1" smtClean="0"/>
              <a:t>plugins</a:t>
            </a:r>
            <a:r>
              <a:rPr lang="nl-BE" dirty="0"/>
              <a:t> </a:t>
            </a:r>
            <a:r>
              <a:rPr lang="nl-BE" dirty="0" smtClean="0"/>
              <a:t>(buggy)</a:t>
            </a:r>
          </a:p>
          <a:p>
            <a:pPr lvl="1"/>
            <a:r>
              <a:rPr lang="nl-BE" dirty="0" smtClean="0"/>
              <a:t>Goede betalende </a:t>
            </a:r>
            <a:r>
              <a:rPr lang="nl-BE" dirty="0" err="1" smtClean="0"/>
              <a:t>plugins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Uitbreiding naar 2 met gratis </a:t>
            </a:r>
            <a:r>
              <a:rPr lang="nl-BE" dirty="0" err="1" smtClean="0"/>
              <a:t>plugin</a:t>
            </a:r>
            <a:endParaRPr lang="nl-BE" dirty="0" smtClean="0"/>
          </a:p>
          <a:p>
            <a:pPr lvl="1"/>
            <a:r>
              <a:rPr lang="nl-BE" dirty="0" smtClean="0"/>
              <a:t>Meerdere is betalen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err="1" smtClean="0"/>
              <a:t>Plugins</a:t>
            </a:r>
            <a:r>
              <a:rPr lang="nl-BE" dirty="0" smtClean="0"/>
              <a:t> mogelijk</a:t>
            </a:r>
            <a:endParaRPr lang="nl-BE" dirty="0"/>
          </a:p>
          <a:p>
            <a:pPr lvl="1"/>
            <a:r>
              <a:rPr lang="nl-BE" dirty="0" smtClean="0"/>
              <a:t>Toevoegen aan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localisation</a:t>
            </a:r>
            <a:r>
              <a:rPr lang="nl-BE" dirty="0" smtClean="0"/>
              <a:t> &gt; </a:t>
            </a:r>
            <a:r>
              <a:rPr lang="nl-BE" dirty="0" err="1" smtClean="0"/>
              <a:t>languages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Zoveel toevoegen als je wil</a:t>
            </a:r>
            <a:endParaRPr lang="nl-BE" dirty="0"/>
          </a:p>
          <a:p>
            <a:pPr lvl="1"/>
            <a:r>
              <a:rPr lang="nl-BE" dirty="0" smtClean="0"/>
              <a:t>System &gt; </a:t>
            </a:r>
            <a:r>
              <a:rPr lang="nl-BE" sz="2000" dirty="0" err="1" smtClean="0"/>
              <a:t>Localisation</a:t>
            </a:r>
            <a:r>
              <a:rPr lang="nl-BE" sz="2000" dirty="0" smtClean="0"/>
              <a:t> &gt; </a:t>
            </a:r>
            <a:r>
              <a:rPr lang="nl-BE" sz="1800" dirty="0" err="1" smtClean="0"/>
              <a:t>Currencies</a:t>
            </a:r>
            <a:endParaRPr lang="nl-BE" sz="1800" dirty="0" smtClean="0"/>
          </a:p>
          <a:p>
            <a:pPr lvl="1"/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4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err="1" smtClean="0"/>
              <a:t>Layout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Grotendeels aanpasbaar in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</a:p>
          <a:p>
            <a:pPr lvl="1"/>
            <a:r>
              <a:rPr lang="nl-BE" dirty="0" smtClean="0"/>
              <a:t>Kleuren</a:t>
            </a:r>
          </a:p>
          <a:p>
            <a:pPr lvl="1"/>
            <a:r>
              <a:rPr lang="nl-BE" dirty="0" smtClean="0"/>
              <a:t>Locatie menu en widgets</a:t>
            </a:r>
          </a:p>
          <a:p>
            <a:pPr lvl="1"/>
            <a:r>
              <a:rPr lang="nl-BE" dirty="0" smtClean="0"/>
              <a:t>Labels van buttons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editing (</a:t>
            </a:r>
            <a:r>
              <a:rPr lang="nl-BE" dirty="0" err="1" smtClean="0"/>
              <a:t>bvb</a:t>
            </a:r>
            <a:r>
              <a:rPr lang="nl-BE" dirty="0" smtClean="0"/>
              <a:t> </a:t>
            </a:r>
            <a:r>
              <a:rPr lang="nl-BE" dirty="0" err="1" smtClean="0"/>
              <a:t>footer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Code via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Alles rechtstreeks in code (niet via </a:t>
            </a:r>
            <a:r>
              <a:rPr lang="nl-BE" dirty="0" err="1" smtClean="0"/>
              <a:t>admin</a:t>
            </a:r>
            <a:r>
              <a:rPr lang="nl-BE" dirty="0" smtClean="0"/>
              <a:t> panel)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6" y="4331552"/>
            <a:ext cx="4223777" cy="22493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03" y="3577622"/>
            <a:ext cx="5069153" cy="30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Menu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Aanpasbaar</a:t>
            </a:r>
          </a:p>
          <a:p>
            <a:pPr lvl="1"/>
            <a:r>
              <a:rPr lang="nl-BE" dirty="0" smtClean="0"/>
              <a:t>Makkelijke nesting</a:t>
            </a:r>
          </a:p>
          <a:p>
            <a:r>
              <a:rPr lang="nl-BE" dirty="0" smtClean="0"/>
              <a:t>Categorieën</a:t>
            </a:r>
          </a:p>
          <a:p>
            <a:r>
              <a:rPr lang="nl-BE" dirty="0" smtClean="0"/>
              <a:t>Producten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pages</a:t>
            </a:r>
          </a:p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endpoints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Standaard</a:t>
            </a:r>
          </a:p>
          <a:p>
            <a:r>
              <a:rPr lang="nl-BE" dirty="0" smtClean="0"/>
              <a:t>Categorieën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pages = in code</a:t>
            </a:r>
          </a:p>
          <a:p>
            <a:r>
              <a:rPr lang="nl-BE" dirty="0" smtClean="0"/>
              <a:t>Labeltekst aanpassen = in code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46" y="3468028"/>
            <a:ext cx="3531967" cy="3111191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/>
          <a:srcRect t="15032"/>
          <a:stretch/>
        </p:blipFill>
        <p:spPr>
          <a:xfrm>
            <a:off x="1065367" y="4404616"/>
            <a:ext cx="4175476" cy="2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toevoegen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322831"/>
            <a:ext cx="5181600" cy="5361748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Korte beschrijving</a:t>
            </a: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Soort product </a:t>
            </a:r>
            <a:r>
              <a:rPr lang="nl-BE" dirty="0"/>
              <a:t>(simpel, variabel, downloadbaar</a:t>
            </a:r>
            <a:r>
              <a:rPr lang="nl-BE" dirty="0" smtClean="0"/>
              <a:t>) </a:t>
            </a:r>
          </a:p>
          <a:p>
            <a:pPr lvl="1"/>
            <a:r>
              <a:rPr lang="nl-BE" dirty="0" smtClean="0"/>
              <a:t>Prijs </a:t>
            </a:r>
            <a:r>
              <a:rPr lang="nl-BE" dirty="0"/>
              <a:t>(+ kortingsprijs)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 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322831"/>
            <a:ext cx="5110657" cy="5535170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 smtClean="0">
                <a:solidFill>
                  <a:srgbClr val="39C5EF"/>
                </a:solidFill>
              </a:rPr>
              <a:t>Fabrikant</a:t>
            </a:r>
          </a:p>
          <a:p>
            <a:pPr lvl="1"/>
            <a:r>
              <a:rPr lang="nl-BE" dirty="0" smtClean="0">
                <a:solidFill>
                  <a:srgbClr val="39C5EF"/>
                </a:solidFill>
              </a:rPr>
              <a:t>Model</a:t>
            </a:r>
            <a:endParaRPr lang="nl-BE" dirty="0">
              <a:solidFill>
                <a:srgbClr val="39C5EF"/>
              </a:solidFill>
            </a:endParaRP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/>
              <a:t>Prijs (</a:t>
            </a:r>
            <a:r>
              <a:rPr lang="nl-BE" sz="2000" dirty="0"/>
              <a:t>+</a:t>
            </a:r>
            <a:r>
              <a:rPr lang="nl-BE" dirty="0"/>
              <a:t> </a:t>
            </a:r>
            <a:r>
              <a:rPr lang="nl-BE" sz="2000" dirty="0"/>
              <a:t>kortingsprijs (</a:t>
            </a:r>
            <a:r>
              <a:rPr lang="nl-BE" sz="2000" dirty="0">
                <a:solidFill>
                  <a:srgbClr val="39C5EF"/>
                </a:solidFill>
              </a:rPr>
              <a:t>hoeveelheid of gewoon korting</a:t>
            </a:r>
            <a:r>
              <a:rPr lang="nl-BE" sz="2000" dirty="0"/>
              <a:t>)</a:t>
            </a:r>
            <a:r>
              <a:rPr lang="nl-BE" dirty="0"/>
              <a:t>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Recurring</a:t>
            </a:r>
            <a:r>
              <a:rPr lang="nl-BE" dirty="0">
                <a:solidFill>
                  <a:srgbClr val="39C5EF"/>
                </a:solidFill>
              </a:rPr>
              <a:t> (</a:t>
            </a:r>
            <a:r>
              <a:rPr lang="nl-BE" sz="2000" dirty="0">
                <a:solidFill>
                  <a:srgbClr val="39C5EF"/>
                </a:solidFill>
              </a:rPr>
              <a:t>op afbetaling</a:t>
            </a:r>
            <a:r>
              <a:rPr lang="nl-BE" dirty="0">
                <a:solidFill>
                  <a:srgbClr val="39C5EF"/>
                </a:solidFill>
              </a:rPr>
              <a:t>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Reward</a:t>
            </a:r>
            <a:r>
              <a:rPr lang="nl-BE" dirty="0">
                <a:solidFill>
                  <a:srgbClr val="39C5EF"/>
                </a:solidFill>
              </a:rPr>
              <a:t> </a:t>
            </a:r>
            <a:r>
              <a:rPr lang="nl-BE" dirty="0" smtClean="0">
                <a:solidFill>
                  <a:srgbClr val="39C5EF"/>
                </a:solidFill>
              </a:rPr>
              <a:t>points</a:t>
            </a:r>
          </a:p>
          <a:p>
            <a:pPr lvl="1"/>
            <a:r>
              <a:rPr lang="nl-BE" dirty="0" smtClean="0">
                <a:solidFill>
                  <a:srgbClr val="39C5EF"/>
                </a:solidFill>
              </a:rPr>
              <a:t>Attributen (</a:t>
            </a:r>
            <a:r>
              <a:rPr lang="nl-BE" sz="1800" dirty="0" err="1" smtClean="0">
                <a:solidFill>
                  <a:srgbClr val="39C5EF"/>
                </a:solidFill>
              </a:rPr>
              <a:t>bvb</a:t>
            </a:r>
            <a:r>
              <a:rPr lang="nl-BE" sz="1800" dirty="0" smtClean="0">
                <a:solidFill>
                  <a:srgbClr val="39C5EF"/>
                </a:solidFill>
              </a:rPr>
              <a:t> </a:t>
            </a:r>
            <a:r>
              <a:rPr lang="nl-BE" sz="1800" dirty="0" err="1" smtClean="0">
                <a:solidFill>
                  <a:srgbClr val="39C5EF"/>
                </a:solidFill>
              </a:rPr>
              <a:t>clockspeed</a:t>
            </a:r>
            <a:r>
              <a:rPr lang="nl-BE" sz="1800" dirty="0" smtClean="0">
                <a:solidFill>
                  <a:srgbClr val="39C5EF"/>
                </a:solidFill>
              </a:rPr>
              <a:t>, megapixels</a:t>
            </a:r>
            <a:r>
              <a:rPr lang="nl-BE" dirty="0" smtClean="0">
                <a:solidFill>
                  <a:srgbClr val="39C5EF"/>
                </a:solidFill>
              </a:rPr>
              <a:t>)</a:t>
            </a:r>
            <a:endParaRPr lang="nl-BE" dirty="0">
              <a:solidFill>
                <a:srgbClr val="39C5EF"/>
              </a:solidFill>
            </a:endParaRP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4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toevoegen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493988" y="1439917"/>
            <a:ext cx="5318234" cy="5244661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Geen mooie uitlijning op shoppagina (foto’s niet </a:t>
            </a:r>
            <a:r>
              <a:rPr lang="nl-BE" dirty="0" err="1" smtClean="0"/>
              <a:t>gecropt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256286" y="1439917"/>
            <a:ext cx="5318234" cy="5418083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Te veel opties</a:t>
            </a:r>
          </a:p>
          <a:p>
            <a:pPr lvl="1"/>
            <a:r>
              <a:rPr lang="nl-BE" dirty="0" smtClean="0"/>
              <a:t>Model is verplicht</a:t>
            </a:r>
          </a:p>
          <a:p>
            <a:pPr lvl="1"/>
            <a:r>
              <a:rPr lang="nl-BE" dirty="0" smtClean="0"/>
              <a:t>Prijs en kortingsprijs staan niet bij elkaar</a:t>
            </a:r>
          </a:p>
          <a:p>
            <a:pPr lvl="1"/>
            <a:r>
              <a:rPr lang="nl-BE" dirty="0" err="1" smtClean="0"/>
              <a:t>Downloadable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 smtClean="0"/>
              <a:t> apart aanmaken</a:t>
            </a:r>
          </a:p>
          <a:p>
            <a:pPr lvl="1"/>
            <a:r>
              <a:rPr lang="nl-BE" dirty="0" err="1" smtClean="0"/>
              <a:t>Recurring</a:t>
            </a:r>
            <a:r>
              <a:rPr lang="nl-BE" dirty="0" smtClean="0"/>
              <a:t> profile aangemaakt, </a:t>
            </a:r>
            <a:r>
              <a:rPr lang="nl-BE" dirty="0" err="1" smtClean="0"/>
              <a:t>recurring</a:t>
            </a:r>
            <a:r>
              <a:rPr lang="nl-BE" dirty="0" smtClean="0"/>
              <a:t> profile toevoegen werkt niet meer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6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650</Words>
  <Application>Microsoft Office PowerPoint</Application>
  <PresentationFormat>Breedbeeld</PresentationFormat>
  <Paragraphs>232</Paragraphs>
  <Slides>20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Kantoorthema</vt:lpstr>
      <vt:lpstr>Vergelijkende studie</vt:lpstr>
      <vt:lpstr>Algemeen</vt:lpstr>
      <vt:lpstr>Documentatie</vt:lpstr>
      <vt:lpstr>Basis setup</vt:lpstr>
      <vt:lpstr>Taal en valuta</vt:lpstr>
      <vt:lpstr>Layout</vt:lpstr>
      <vt:lpstr>Menu</vt:lpstr>
      <vt:lpstr>Producten toevoegen</vt:lpstr>
      <vt:lpstr>Producten toevoegen nadelen</vt:lpstr>
      <vt:lpstr>Variabele producten</vt:lpstr>
      <vt:lpstr>Belastingen</vt:lpstr>
      <vt:lpstr>Orders</vt:lpstr>
      <vt:lpstr>Rapporten</vt:lpstr>
      <vt:lpstr>Users</vt:lpstr>
      <vt:lpstr>Overige</vt:lpstr>
      <vt:lpstr>Algemene voordelen</vt:lpstr>
      <vt:lpstr>Algemene nadelen</vt:lpstr>
      <vt:lpstr>Conclusie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Vergelijkende studie</dc:title>
  <dc:creator>Sarah</dc:creator>
  <cp:lastModifiedBy>Sarah</cp:lastModifiedBy>
  <cp:revision>85</cp:revision>
  <dcterms:created xsi:type="dcterms:W3CDTF">2016-10-02T17:02:21Z</dcterms:created>
  <dcterms:modified xsi:type="dcterms:W3CDTF">2016-11-11T17:41:48Z</dcterms:modified>
</cp:coreProperties>
</file>