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9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96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41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656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59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43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25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12/10/2021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3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6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12/10/2021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4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46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9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12/10/2021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402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53" r:id="rId6"/>
    <p:sldLayoutId id="2147483749" r:id="rId7"/>
    <p:sldLayoutId id="2147483750" r:id="rId8"/>
    <p:sldLayoutId id="2147483751" r:id="rId9"/>
    <p:sldLayoutId id="2147483752" r:id="rId10"/>
    <p:sldLayoutId id="214748375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4C0C11B-582D-4BD6-AFEF-ED15AAF16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143999" cy="228322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FD6B3D-865C-4335-AC41-8524F3910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3" y="397275"/>
            <a:ext cx="8476567" cy="1638259"/>
          </a:xfrm>
        </p:spPr>
        <p:txBody>
          <a:bodyPr anchor="ctr">
            <a:normAutofit fontScale="90000"/>
          </a:bodyPr>
          <a:lstStyle/>
          <a:p>
            <a:r>
              <a:rPr lang="fr-FR" dirty="0"/>
              <a:t>Project 2: </a:t>
            </a:r>
            <a:br>
              <a:rPr lang="fr-FR" dirty="0"/>
            </a:br>
            <a:r>
              <a:rPr lang="fr-FR" dirty="0" err="1"/>
              <a:t>Primary</a:t>
            </a:r>
            <a:r>
              <a:rPr lang="fr-FR" dirty="0"/>
              <a:t> </a:t>
            </a:r>
            <a:r>
              <a:rPr lang="fr-FR" dirty="0" err="1"/>
              <a:t>education</a:t>
            </a:r>
            <a:r>
              <a:rPr lang="fr-FR" dirty="0"/>
              <a:t> </a:t>
            </a:r>
            <a:r>
              <a:rPr lang="fr-FR" dirty="0" err="1"/>
              <a:t>access</a:t>
            </a:r>
            <a:r>
              <a:rPr lang="fr-FR" dirty="0"/>
              <a:t> </a:t>
            </a:r>
            <a:r>
              <a:rPr lang="fr-FR" dirty="0" err="1"/>
              <a:t>indicator</a:t>
            </a:r>
            <a:r>
              <a:rPr lang="fr-FR" dirty="0"/>
              <a:t> – 2018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1A54641-DBA6-417C-BDAD-50521EFE0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86684" y="397275"/>
            <a:ext cx="2436905" cy="1638260"/>
          </a:xfrm>
        </p:spPr>
        <p:txBody>
          <a:bodyPr anchor="ctr">
            <a:normAutofit/>
          </a:bodyPr>
          <a:lstStyle/>
          <a:p>
            <a:r>
              <a:rPr lang="fr-FR" sz="1800" dirty="0"/>
              <a:t>Maxime Guitton</a:t>
            </a:r>
          </a:p>
          <a:p>
            <a:r>
              <a:rPr lang="fr-FR" sz="1800" dirty="0"/>
              <a:t>Paul Melin</a:t>
            </a:r>
          </a:p>
          <a:p>
            <a:r>
              <a:rPr lang="fr-FR" sz="1800" dirty="0"/>
              <a:t>Sarah Léouffre</a:t>
            </a:r>
          </a:p>
        </p:txBody>
      </p:sp>
      <p:pic>
        <p:nvPicPr>
          <p:cNvPr id="18" name="Picture 3" descr="Arrière-plan abstrait triangulaire">
            <a:extLst>
              <a:ext uri="{FF2B5EF4-FFF2-40B4-BE49-F238E27FC236}">
                <a16:creationId xmlns:a16="http://schemas.microsoft.com/office/drawing/2014/main" id="{953C5A12-FA3D-49FE-95C6-2C853ED205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24" b="12524"/>
          <a:stretch/>
        </p:blipFill>
        <p:spPr>
          <a:xfrm>
            <a:off x="20" y="2283223"/>
            <a:ext cx="9143978" cy="457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158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F49BD7-71F6-4712-861A-A0FE3848B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874E63-BB26-4EB2-8DEB-30376F335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OUR AIM : </a:t>
            </a:r>
            <a:r>
              <a:rPr lang="fr-FR" b="1" dirty="0" err="1"/>
              <a:t>Identify</a:t>
            </a:r>
            <a:r>
              <a:rPr lang="fr-FR" b="1" dirty="0"/>
              <a:t> the countries </a:t>
            </a:r>
            <a:r>
              <a:rPr lang="fr-FR" b="1" dirty="0" err="1"/>
              <a:t>that</a:t>
            </a:r>
            <a:r>
              <a:rPr lang="fr-FR" b="1" dirty="0"/>
              <a:t> </a:t>
            </a:r>
            <a:r>
              <a:rPr lang="fr-FR" b="1" dirty="0" err="1"/>
              <a:t>offer</a:t>
            </a:r>
            <a:r>
              <a:rPr lang="fr-FR" b="1" dirty="0"/>
              <a:t> the best </a:t>
            </a:r>
            <a:r>
              <a:rPr lang="fr-FR" b="1" dirty="0" err="1"/>
              <a:t>access</a:t>
            </a:r>
            <a:r>
              <a:rPr lang="fr-FR" b="1" dirty="0"/>
              <a:t> to </a:t>
            </a:r>
            <a:r>
              <a:rPr lang="fr-FR" b="1" dirty="0" err="1"/>
              <a:t>primary</a:t>
            </a:r>
            <a:r>
              <a:rPr lang="fr-FR" b="1" dirty="0"/>
              <a:t> </a:t>
            </a:r>
            <a:r>
              <a:rPr lang="fr-FR" b="1" dirty="0" err="1"/>
              <a:t>education</a:t>
            </a:r>
            <a:r>
              <a:rPr lang="fr-FR" b="1" dirty="0"/>
              <a:t>.</a:t>
            </a:r>
          </a:p>
          <a:p>
            <a:r>
              <a:rPr lang="fr-FR" dirty="0" err="1"/>
              <a:t>Chosen</a:t>
            </a:r>
            <a:r>
              <a:rPr lang="fr-FR" dirty="0"/>
              <a:t> key </a:t>
            </a:r>
            <a:r>
              <a:rPr lang="fr-FR" dirty="0" err="1"/>
              <a:t>indicators</a:t>
            </a:r>
            <a:r>
              <a:rPr lang="fr-FR" dirty="0"/>
              <a:t> :</a:t>
            </a:r>
          </a:p>
          <a:p>
            <a:pPr marL="342900" indent="-342900">
              <a:buFontTx/>
              <a:buChar char="-"/>
            </a:pPr>
            <a:r>
              <a:rPr lang="fr-FR" dirty="0" err="1"/>
              <a:t>Literacy</a:t>
            </a:r>
            <a:endParaRPr lang="fr-FR" dirty="0"/>
          </a:p>
          <a:p>
            <a:pPr marL="342900" indent="-342900">
              <a:buFontTx/>
              <a:buChar char="-"/>
            </a:pPr>
            <a:r>
              <a:rPr lang="fr-FR" dirty="0"/>
              <a:t>Age of first entry at </a:t>
            </a:r>
            <a:r>
              <a:rPr lang="fr-FR" dirty="0" err="1"/>
              <a:t>school</a:t>
            </a:r>
            <a:endParaRPr lang="fr-FR" dirty="0"/>
          </a:p>
          <a:p>
            <a:pPr marL="342900" indent="-342900">
              <a:buFontTx/>
              <a:buChar char="-"/>
            </a:pP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compulsory</a:t>
            </a:r>
            <a:r>
              <a:rPr lang="fr-FR" dirty="0"/>
              <a:t> </a:t>
            </a:r>
            <a:r>
              <a:rPr lang="fr-FR" dirty="0" err="1"/>
              <a:t>years</a:t>
            </a:r>
            <a:r>
              <a:rPr lang="fr-FR" dirty="0"/>
              <a:t> of </a:t>
            </a:r>
            <a:r>
              <a:rPr lang="fr-FR" dirty="0" err="1"/>
              <a:t>school</a:t>
            </a:r>
            <a:endParaRPr lang="fr-FR" dirty="0"/>
          </a:p>
          <a:p>
            <a:pPr marL="342900" indent="-342900">
              <a:buFontTx/>
              <a:buChar char="-"/>
            </a:pPr>
            <a:r>
              <a:rPr lang="fr-FR" dirty="0"/>
              <a:t>Rate of </a:t>
            </a:r>
            <a:r>
              <a:rPr lang="fr-FR" dirty="0" err="1"/>
              <a:t>primary</a:t>
            </a:r>
            <a:r>
              <a:rPr lang="fr-FR" dirty="0"/>
              <a:t> </a:t>
            </a:r>
            <a:r>
              <a:rPr lang="fr-FR" dirty="0" err="1"/>
              <a:t>school</a:t>
            </a:r>
            <a:r>
              <a:rPr lang="fr-FR" dirty="0"/>
              <a:t> </a:t>
            </a:r>
            <a:r>
              <a:rPr lang="fr-FR" dirty="0" err="1"/>
              <a:t>access</a:t>
            </a:r>
            <a:endParaRPr lang="fr-FR" dirty="0"/>
          </a:p>
          <a:p>
            <a:endParaRPr lang="fr-FR" dirty="0"/>
          </a:p>
          <a:p>
            <a:pPr marL="342900" indent="-34290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2811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C4B883-EFC5-4D75-AF19-0B755210F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Challenges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1722700-9FD2-43CC-A2AA-231A99918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285" y="2426423"/>
            <a:ext cx="6043801" cy="4141525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4959A9-51B2-4F52-8CFE-1D73103DF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2576513"/>
            <a:ext cx="5365642" cy="360045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dirty="0" err="1"/>
              <a:t>Extracting</a:t>
            </a:r>
            <a:r>
              <a:rPr lang="fr-FR" dirty="0"/>
              <a:t> </a:t>
            </a:r>
            <a:r>
              <a:rPr lang="fr-FR" dirty="0" err="1"/>
              <a:t>valuable</a:t>
            </a:r>
            <a:r>
              <a:rPr lang="fr-FR" dirty="0"/>
              <a:t> data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dirty="0" err="1"/>
              <a:t>Cleaning</a:t>
            </a:r>
            <a:r>
              <a:rPr lang="fr-FR" dirty="0"/>
              <a:t> data </a:t>
            </a:r>
            <a:r>
              <a:rPr lang="fr-FR" dirty="0" err="1"/>
              <a:t>properly</a:t>
            </a:r>
            <a:r>
              <a:rPr lang="fr-FR" dirty="0"/>
              <a:t> (</a:t>
            </a:r>
            <a:r>
              <a:rPr lang="fr-FR" dirty="0" err="1"/>
              <a:t>missing</a:t>
            </a:r>
            <a:r>
              <a:rPr lang="fr-FR" dirty="0"/>
              <a:t> value vs. Value = 0)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dirty="0" err="1"/>
              <a:t>Normalizing</a:t>
            </a:r>
            <a:r>
              <a:rPr lang="fr-FR" dirty="0"/>
              <a:t> data </a:t>
            </a:r>
            <a:r>
              <a:rPr lang="fr-FR" dirty="0" err="1"/>
              <a:t>thanks</a:t>
            </a:r>
            <a:r>
              <a:rPr lang="fr-FR" dirty="0"/>
              <a:t> to SQL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5220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06B261F-632C-43DC-8DC7-7723B3682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E524C7F-EE50-42C5-9434-7C78CE04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1A6D282-FE1C-4FA4-A413-49D3A7AC3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022630" cy="2430030"/>
          </a:xfrm>
        </p:spPr>
        <p:txBody>
          <a:bodyPr>
            <a:normAutofit/>
          </a:bodyPr>
          <a:lstStyle/>
          <a:p>
            <a:r>
              <a:rPr lang="fr-FR" dirty="0"/>
              <a:t>Process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FF5898-0D25-4604-B979-D558C8248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91734" y="2282088"/>
            <a:ext cx="6095998" cy="324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04A650-6F4A-4846-BADC-8B61FB71A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3054927"/>
            <a:ext cx="5022630" cy="31220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fr-FR" sz="1800">
                <a:solidFill>
                  <a:schemeClr val="bg1"/>
                </a:solidFill>
              </a:rPr>
              <a:t>1. Discussing the subject wanted indicator</a:t>
            </a:r>
          </a:p>
          <a:p>
            <a:pPr>
              <a:lnSpc>
                <a:spcPct val="110000"/>
              </a:lnSpc>
            </a:pPr>
            <a:r>
              <a:rPr lang="fr-FR" sz="1800">
                <a:solidFill>
                  <a:schemeClr val="bg1"/>
                </a:solidFill>
              </a:rPr>
              <a:t>2. Researching datasource </a:t>
            </a:r>
          </a:p>
          <a:p>
            <a:pPr>
              <a:lnSpc>
                <a:spcPct val="110000"/>
              </a:lnSpc>
            </a:pPr>
            <a:r>
              <a:rPr lang="fr-FR" sz="1800">
                <a:solidFill>
                  <a:schemeClr val="bg1"/>
                </a:solidFill>
              </a:rPr>
              <a:t>3. Extracting data on Python thanks to worldbank API </a:t>
            </a:r>
          </a:p>
          <a:p>
            <a:pPr>
              <a:lnSpc>
                <a:spcPct val="110000"/>
              </a:lnSpc>
            </a:pPr>
            <a:r>
              <a:rPr lang="fr-FR" sz="1800">
                <a:solidFill>
                  <a:schemeClr val="bg1"/>
                </a:solidFill>
              </a:rPr>
              <a:t>4. Concatenate Data on MySQL , join tables</a:t>
            </a:r>
          </a:p>
          <a:p>
            <a:pPr>
              <a:lnSpc>
                <a:spcPct val="110000"/>
              </a:lnSpc>
            </a:pPr>
            <a:r>
              <a:rPr lang="fr-FR" sz="1800">
                <a:solidFill>
                  <a:schemeClr val="bg1"/>
                </a:solidFill>
              </a:rPr>
              <a:t>5. Normalize the data and create the indicators</a:t>
            </a:r>
          </a:p>
          <a:p>
            <a:pPr>
              <a:lnSpc>
                <a:spcPct val="110000"/>
              </a:lnSpc>
            </a:pPr>
            <a:r>
              <a:rPr lang="fr-FR" sz="1800">
                <a:solidFill>
                  <a:schemeClr val="bg1"/>
                </a:solidFill>
              </a:rPr>
              <a:t>6. Analyse data, criticise and make conclusions </a:t>
            </a:r>
          </a:p>
        </p:txBody>
      </p:sp>
    </p:spTree>
    <p:extLst>
      <p:ext uri="{BB962C8B-B14F-4D97-AF65-F5344CB8AC3E}">
        <p14:creationId xmlns:p14="http://schemas.microsoft.com/office/powerpoint/2010/main" val="4117032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B8730F-4619-4AB0-8D00-341018AD1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Main </a:t>
            </a:r>
            <a:r>
              <a:rPr lang="fr-FR" dirty="0" err="1"/>
              <a:t>results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700C3CE-D039-402A-B57E-924EA0E76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9939" y="2579279"/>
            <a:ext cx="7600950" cy="1333500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5816C5A-8123-4C09-A875-D9EBE3358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939" y="4152900"/>
            <a:ext cx="7629525" cy="130492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A72F1F8-EC4B-4AED-8DA0-A8739F73AB22}"/>
              </a:ext>
            </a:extLst>
          </p:cNvPr>
          <p:cNvSpPr txBox="1"/>
          <p:nvPr/>
        </p:nvSpPr>
        <p:spPr>
          <a:xfrm>
            <a:off x="484552" y="2712450"/>
            <a:ext cx="36969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Results</a:t>
            </a:r>
            <a:r>
              <a:rPr lang="fr-FR" dirty="0"/>
              <a:t> </a:t>
            </a:r>
            <a:r>
              <a:rPr lang="fr-FR" dirty="0" err="1"/>
              <a:t>analysis</a:t>
            </a:r>
            <a:r>
              <a:rPr lang="fr-FR" dirty="0"/>
              <a:t>: </a:t>
            </a:r>
            <a:r>
              <a:rPr lang="fr-FR" dirty="0" err="1"/>
              <a:t>Surprising</a:t>
            </a:r>
            <a:r>
              <a:rPr lang="fr-FR" dirty="0"/>
              <a:t> countries at first place</a:t>
            </a:r>
          </a:p>
          <a:p>
            <a:endParaRPr lang="fr-FR" dirty="0"/>
          </a:p>
          <a:p>
            <a:r>
              <a:rPr lang="fr-FR" dirty="0"/>
              <a:t>Possible </a:t>
            </a:r>
            <a:r>
              <a:rPr lang="fr-FR" dirty="0" err="1"/>
              <a:t>reasons</a:t>
            </a:r>
            <a:r>
              <a:rPr lang="fr-FR" dirty="0"/>
              <a:t>: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Several</a:t>
            </a:r>
            <a:r>
              <a:rPr lang="fr-FR" dirty="0"/>
              <a:t> </a:t>
            </a:r>
            <a:r>
              <a:rPr lang="fr-FR" dirty="0" err="1"/>
              <a:t>biases</a:t>
            </a:r>
            <a:r>
              <a:rPr lang="fr-FR" dirty="0"/>
              <a:t> </a:t>
            </a:r>
          </a:p>
          <a:p>
            <a:pPr marL="285750" indent="-285750">
              <a:buFontTx/>
              <a:buChar char="-"/>
            </a:pPr>
            <a:r>
              <a:rPr lang="fr-FR" dirty="0"/>
              <a:t>Not </a:t>
            </a:r>
            <a:r>
              <a:rPr lang="fr-FR" dirty="0" err="1"/>
              <a:t>enough</a:t>
            </a:r>
            <a:r>
              <a:rPr lang="fr-FR" dirty="0"/>
              <a:t> </a:t>
            </a:r>
            <a:r>
              <a:rPr lang="fr-FR" dirty="0" err="1"/>
              <a:t>indicators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indicators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value 0 (</a:t>
            </a:r>
            <a:r>
              <a:rPr lang="fr-FR" dirty="0" err="1"/>
              <a:t>missing</a:t>
            </a:r>
            <a:r>
              <a:rPr lang="fr-FR" dirty="0"/>
              <a:t> values </a:t>
            </a:r>
            <a:r>
              <a:rPr lang="fr-FR" dirty="0" err="1"/>
              <a:t>were</a:t>
            </a:r>
            <a:r>
              <a:rPr lang="fr-FR" dirty="0"/>
              <a:t> </a:t>
            </a:r>
            <a:r>
              <a:rPr lang="fr-FR" dirty="0" err="1"/>
              <a:t>cleaned</a:t>
            </a:r>
            <a:r>
              <a:rPr lang="fr-FR" dirty="0"/>
              <a:t>)</a:t>
            </a:r>
          </a:p>
          <a:p>
            <a:pPr marL="285750" indent="-285750">
              <a:buFontTx/>
              <a:buChar char="-"/>
            </a:pPr>
            <a:r>
              <a:rPr lang="fr-FR" dirty="0"/>
              <a:t>Reliable data for </a:t>
            </a:r>
            <a:r>
              <a:rPr lang="fr-FR" dirty="0" err="1"/>
              <a:t>some</a:t>
            </a:r>
            <a:r>
              <a:rPr lang="fr-FR" dirty="0"/>
              <a:t> countries ? </a:t>
            </a:r>
          </a:p>
          <a:p>
            <a:pPr marL="285750" indent="-285750">
              <a:buFontTx/>
              <a:buChar char="-"/>
            </a:pPr>
            <a:r>
              <a:rPr lang="fr-FR" dirty="0"/>
              <a:t>Subjective </a:t>
            </a:r>
            <a:r>
              <a:rPr lang="fr-FR" dirty="0" err="1"/>
              <a:t>ponderation</a:t>
            </a:r>
            <a:r>
              <a:rPr lang="fr-FR" dirty="0"/>
              <a:t> (</a:t>
            </a:r>
            <a:r>
              <a:rPr lang="fr-FR" dirty="0" err="1"/>
              <a:t>weight</a:t>
            </a:r>
            <a:r>
              <a:rPr lang="fr-FR" dirty="0"/>
              <a:t> 1 to 3) 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5457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9">
            <a:extLst>
              <a:ext uri="{FF2B5EF4-FFF2-40B4-BE49-F238E27FC236}">
                <a16:creationId xmlns:a16="http://schemas.microsoft.com/office/drawing/2014/main" id="{50666DC1-CD27-4874-9484-9D06C59F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Slide Background">
            <a:extLst>
              <a:ext uri="{FF2B5EF4-FFF2-40B4-BE49-F238E27FC236}">
                <a16:creationId xmlns:a16="http://schemas.microsoft.com/office/drawing/2014/main" id="{958792C8-CDC2-4839-86AD-5627A395A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15" descr="Question mark on green pastel background">
            <a:extLst>
              <a:ext uri="{FF2B5EF4-FFF2-40B4-BE49-F238E27FC236}">
                <a16:creationId xmlns:a16="http://schemas.microsoft.com/office/drawing/2014/main" id="{B43DFF06-769F-4907-B6F2-6199B56F63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82" b="21418"/>
          <a:stretch/>
        </p:blipFill>
        <p:spPr>
          <a:xfrm>
            <a:off x="20" y="1"/>
            <a:ext cx="12191979" cy="6857998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 useBgFill="1">
        <p:nvSpPr>
          <p:cNvPr id="31" name="Rectangle 23">
            <a:extLst>
              <a:ext uri="{FF2B5EF4-FFF2-40B4-BE49-F238E27FC236}">
                <a16:creationId xmlns:a16="http://schemas.microsoft.com/office/drawing/2014/main" id="{29C8CAF2-DDA9-43EA-A371-4A3635B4B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7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3D727AD7-F471-4C09-9ECB-619E6F459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3047998" cy="4573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04BA71-9B52-425C-B37C-3C21FECD9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21" y="441497"/>
            <a:ext cx="2688904" cy="38346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Any questions ? </a:t>
            </a:r>
          </a:p>
        </p:txBody>
      </p:sp>
    </p:spTree>
    <p:extLst>
      <p:ext uri="{BB962C8B-B14F-4D97-AF65-F5344CB8AC3E}">
        <p14:creationId xmlns:p14="http://schemas.microsoft.com/office/powerpoint/2010/main" val="3051670796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Custom 29">
      <a:dk1>
        <a:srgbClr val="000000"/>
      </a:dk1>
      <a:lt1>
        <a:sysClr val="window" lastClr="FFFFFF"/>
      </a:lt1>
      <a:dk2>
        <a:srgbClr val="465959"/>
      </a:dk2>
      <a:lt2>
        <a:srgbClr val="ECF0F0"/>
      </a:lt2>
      <a:accent1>
        <a:srgbClr val="1EBE9B"/>
      </a:accent1>
      <a:accent2>
        <a:srgbClr val="FD7C7C"/>
      </a:accent2>
      <a:accent3>
        <a:srgbClr val="7DA8B5"/>
      </a:accent3>
      <a:accent4>
        <a:srgbClr val="17967B"/>
      </a:accent4>
      <a:accent5>
        <a:srgbClr val="FB7365"/>
      </a:accent5>
      <a:accent6>
        <a:srgbClr val="D39B17"/>
      </a:accent6>
      <a:hlink>
        <a:srgbClr val="EF08F7"/>
      </a:hlink>
      <a:folHlink>
        <a:srgbClr val="8477FE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171</Words>
  <Application>Microsoft Office PowerPoint</Application>
  <PresentationFormat>Grand écran</PresentationFormat>
  <Paragraphs>32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Bahnschrift</vt:lpstr>
      <vt:lpstr>Wingdings</vt:lpstr>
      <vt:lpstr>MatrixVTI</vt:lpstr>
      <vt:lpstr>Project 2:  Primary education access indicator – 2018</vt:lpstr>
      <vt:lpstr>Project description</vt:lpstr>
      <vt:lpstr>Challenges</vt:lpstr>
      <vt:lpstr>Process</vt:lpstr>
      <vt:lpstr>Main results</vt:lpstr>
      <vt:lpstr>Any questions 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2:  Primary education access indicator</dc:title>
  <dc:creator>Sarah Léouffre</dc:creator>
  <cp:lastModifiedBy>Sarah Léouffre</cp:lastModifiedBy>
  <cp:revision>2</cp:revision>
  <dcterms:created xsi:type="dcterms:W3CDTF">2021-12-10T16:48:39Z</dcterms:created>
  <dcterms:modified xsi:type="dcterms:W3CDTF">2021-12-10T17:24:16Z</dcterms:modified>
</cp:coreProperties>
</file>