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27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39D66-69EC-044E-AA85-EDA887EFE06F}"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360332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39D66-69EC-044E-AA85-EDA887EFE06F}"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317404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39D66-69EC-044E-AA85-EDA887EFE06F}"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323528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39D66-69EC-044E-AA85-EDA887EFE06F}"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217401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39D66-69EC-044E-AA85-EDA887EFE06F}"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81964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39D66-69EC-044E-AA85-EDA887EFE06F}"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109034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39D66-69EC-044E-AA85-EDA887EFE06F}" type="datetimeFigureOut">
              <a:rPr lang="en-US" smtClean="0"/>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24598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39D66-69EC-044E-AA85-EDA887EFE06F}" type="datetimeFigureOut">
              <a:rPr lang="en-US" smtClean="0"/>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144786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39D66-69EC-044E-AA85-EDA887EFE06F}" type="datetimeFigureOut">
              <a:rPr lang="en-US" smtClean="0"/>
              <a:t>4/7/21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31885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39D66-69EC-044E-AA85-EDA887EFE06F}"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21448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39D66-69EC-044E-AA85-EDA887EFE06F}"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383EB-4B73-B44E-B16E-9E1F7F0C1053}" type="slidenum">
              <a:rPr lang="en-US" smtClean="0"/>
              <a:t>‹#›</a:t>
            </a:fld>
            <a:endParaRPr lang="en-US"/>
          </a:p>
        </p:txBody>
      </p:sp>
    </p:spTree>
    <p:extLst>
      <p:ext uri="{BB962C8B-B14F-4D97-AF65-F5344CB8AC3E}">
        <p14:creationId xmlns:p14="http://schemas.microsoft.com/office/powerpoint/2010/main" val="16637425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39D66-69EC-044E-AA85-EDA887EFE06F}" type="datetimeFigureOut">
              <a:rPr lang="en-US" smtClean="0"/>
              <a:t>4/7/21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383EB-4B73-B44E-B16E-9E1F7F0C1053}" type="slidenum">
              <a:rPr lang="en-US" smtClean="0"/>
              <a:t>‹#›</a:t>
            </a:fld>
            <a:endParaRPr lang="en-US"/>
          </a:p>
        </p:txBody>
      </p:sp>
    </p:spTree>
    <p:extLst>
      <p:ext uri="{BB962C8B-B14F-4D97-AF65-F5344CB8AC3E}">
        <p14:creationId xmlns:p14="http://schemas.microsoft.com/office/powerpoint/2010/main" val="1736217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xplosion.ai/demos/displa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psresnik/nlp_assignments/tree/main/assignment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4931" y="920331"/>
            <a:ext cx="283372" cy="3425553"/>
          </a:xfrm>
          <a:prstGeom prst="rect">
            <a:avLst/>
          </a:prstGeom>
          <a:noFill/>
        </p:spPr>
        <p:txBody>
          <a:bodyPr wrap="square" rtlCol="0">
            <a:spAutoFit/>
          </a:bodyPr>
          <a:lstStyle/>
          <a:p>
            <a:pPr>
              <a:lnSpc>
                <a:spcPct val="80000"/>
              </a:lnSpc>
            </a:pPr>
            <a:r>
              <a:rPr lang="en-US" dirty="0" smtClean="0"/>
              <a:t>7</a:t>
            </a:r>
          </a:p>
          <a:p>
            <a:pPr>
              <a:lnSpc>
                <a:spcPct val="80000"/>
              </a:lnSpc>
            </a:pPr>
            <a:r>
              <a:rPr lang="en-US" dirty="0" smtClean="0"/>
              <a:t>6</a:t>
            </a:r>
          </a:p>
          <a:p>
            <a:pPr>
              <a:lnSpc>
                <a:spcPct val="80000"/>
              </a:lnSpc>
            </a:pPr>
            <a:r>
              <a:rPr lang="en-US" dirty="0" smtClean="0"/>
              <a:t>5</a:t>
            </a:r>
          </a:p>
          <a:p>
            <a:pPr>
              <a:lnSpc>
                <a:spcPct val="80000"/>
              </a:lnSpc>
            </a:pPr>
            <a:r>
              <a:rPr lang="en-US" dirty="0" smtClean="0"/>
              <a:t>4</a:t>
            </a:r>
          </a:p>
          <a:p>
            <a:pPr>
              <a:lnSpc>
                <a:spcPct val="80000"/>
              </a:lnSpc>
            </a:pPr>
            <a:r>
              <a:rPr lang="en-US" dirty="0" smtClean="0"/>
              <a:t>3</a:t>
            </a:r>
          </a:p>
          <a:p>
            <a:pPr>
              <a:lnSpc>
                <a:spcPct val="80000"/>
              </a:lnSpc>
            </a:pPr>
            <a:r>
              <a:rPr lang="en-US" dirty="0" smtClean="0"/>
              <a:t>2</a:t>
            </a:r>
          </a:p>
          <a:p>
            <a:pPr>
              <a:lnSpc>
                <a:spcPct val="80000"/>
              </a:lnSpc>
            </a:pPr>
            <a:r>
              <a:rPr lang="en-US" dirty="0"/>
              <a:t>1</a:t>
            </a:r>
            <a:endParaRPr lang="en-US" dirty="0" smtClean="0"/>
          </a:p>
          <a:p>
            <a:pPr>
              <a:lnSpc>
                <a:spcPct val="80000"/>
              </a:lnSpc>
            </a:pPr>
            <a:endParaRPr lang="en-US" dirty="0" smtClean="0"/>
          </a:p>
        </p:txBody>
      </p:sp>
      <p:grpSp>
        <p:nvGrpSpPr>
          <p:cNvPr id="3" name="Group 2"/>
          <p:cNvGrpSpPr/>
          <p:nvPr/>
        </p:nvGrpSpPr>
        <p:grpSpPr>
          <a:xfrm>
            <a:off x="493277" y="750547"/>
            <a:ext cx="6559978" cy="3382819"/>
            <a:chOff x="493276" y="750547"/>
            <a:chExt cx="7384233" cy="3746256"/>
          </a:xfrm>
        </p:grpSpPr>
        <p:pic>
          <p:nvPicPr>
            <p:cNvPr id="4" name="Picture 3"/>
            <p:cNvPicPr>
              <a:picLocks noChangeAspect="1"/>
            </p:cNvPicPr>
            <p:nvPr/>
          </p:nvPicPr>
          <p:blipFill>
            <a:blip r:embed="rId2"/>
            <a:stretch>
              <a:fillRect/>
            </a:stretch>
          </p:blipFill>
          <p:spPr>
            <a:xfrm>
              <a:off x="618303" y="750547"/>
              <a:ext cx="4318000" cy="3721100"/>
            </a:xfrm>
            <a:prstGeom prst="rect">
              <a:avLst/>
            </a:prstGeom>
          </p:spPr>
        </p:pic>
        <p:pic>
          <p:nvPicPr>
            <p:cNvPr id="5" name="Picture 4"/>
            <p:cNvPicPr>
              <a:picLocks noChangeAspect="1"/>
            </p:cNvPicPr>
            <p:nvPr/>
          </p:nvPicPr>
          <p:blipFill>
            <a:blip r:embed="rId3"/>
            <a:stretch>
              <a:fillRect/>
            </a:stretch>
          </p:blipFill>
          <p:spPr>
            <a:xfrm>
              <a:off x="5711747" y="804863"/>
              <a:ext cx="2165762" cy="3666784"/>
            </a:xfrm>
            <a:prstGeom prst="rect">
              <a:avLst/>
            </a:prstGeom>
          </p:spPr>
        </p:pic>
        <p:sp>
          <p:nvSpPr>
            <p:cNvPr id="7" name="TextBox 6"/>
            <p:cNvSpPr txBox="1"/>
            <p:nvPr/>
          </p:nvSpPr>
          <p:spPr>
            <a:xfrm>
              <a:off x="493276" y="4087791"/>
              <a:ext cx="4793049" cy="409012"/>
            </a:xfrm>
            <a:prstGeom prst="rect">
              <a:avLst/>
            </a:prstGeom>
            <a:noFill/>
          </p:spPr>
          <p:txBody>
            <a:bodyPr wrap="square" rtlCol="0">
              <a:spAutoFit/>
            </a:bodyPr>
            <a:lstStyle/>
            <a:p>
              <a:r>
                <a:rPr lang="en-US" dirty="0" smtClean="0"/>
                <a:t>0        </a:t>
              </a:r>
              <a:r>
                <a:rPr lang="en-US" dirty="0" smtClean="0"/>
                <a:t>1           </a:t>
              </a:r>
              <a:r>
                <a:rPr lang="en-US" dirty="0" smtClean="0"/>
                <a:t>2       </a:t>
              </a:r>
              <a:r>
                <a:rPr lang="en-US" dirty="0" smtClean="0"/>
                <a:t> </a:t>
              </a:r>
              <a:r>
                <a:rPr lang="en-US" dirty="0" smtClean="0"/>
                <a:t>3     </a:t>
              </a:r>
              <a:r>
                <a:rPr lang="en-US" dirty="0" smtClean="0"/>
                <a:t>  </a:t>
              </a:r>
              <a:r>
                <a:rPr lang="en-US" dirty="0" smtClean="0"/>
                <a:t>4        </a:t>
              </a:r>
              <a:r>
                <a:rPr lang="en-US" dirty="0" smtClean="0"/>
                <a:t>5       </a:t>
              </a:r>
              <a:r>
                <a:rPr lang="en-US" dirty="0" smtClean="0"/>
                <a:t>6        </a:t>
              </a:r>
              <a:r>
                <a:rPr lang="en-US" dirty="0" smtClean="0"/>
                <a:t>7</a:t>
              </a:r>
              <a:endParaRPr lang="en-US" dirty="0"/>
            </a:p>
          </p:txBody>
        </p:sp>
      </p:grpSp>
      <p:sp>
        <p:nvSpPr>
          <p:cNvPr id="8" name="TextBox 7"/>
          <p:cNvSpPr txBox="1"/>
          <p:nvPr/>
        </p:nvSpPr>
        <p:spPr>
          <a:xfrm>
            <a:off x="167006" y="4345884"/>
            <a:ext cx="8869418" cy="2462213"/>
          </a:xfrm>
          <a:prstGeom prst="rect">
            <a:avLst/>
          </a:prstGeom>
          <a:noFill/>
        </p:spPr>
        <p:txBody>
          <a:bodyPr wrap="square" rtlCol="0">
            <a:spAutoFit/>
          </a:bodyPr>
          <a:lstStyle/>
          <a:p>
            <a:pPr marL="342900" indent="-342900">
              <a:buFont typeface="+mj-lt"/>
              <a:buAutoNum type="alphaLcPeriod"/>
            </a:pPr>
            <a:r>
              <a:rPr lang="en-US" sz="1400" dirty="0" smtClean="0"/>
              <a:t>Consider the above grammar, and the CKY parsing table filled in for the sentence </a:t>
            </a:r>
            <a:r>
              <a:rPr lang="en-US" sz="1400" i="1" dirty="0" smtClean="0"/>
              <a:t>she eats a fish with a </a:t>
            </a:r>
            <a:r>
              <a:rPr lang="en-US" sz="1400" dirty="0" smtClean="0"/>
              <a:t>fork. Suppose </a:t>
            </a:r>
            <a:r>
              <a:rPr lang="en-US" sz="1400" dirty="0" smtClean="0"/>
              <a:t>you added the rules </a:t>
            </a:r>
            <a:r>
              <a:rPr lang="en-US" sz="1400" i="1" dirty="0" smtClean="0"/>
              <a:t>N </a:t>
            </a:r>
            <a:r>
              <a:rPr lang="en-US" sz="1400" i="1" dirty="0" smtClean="0">
                <a:sym typeface="Wingdings"/>
              </a:rPr>
              <a:t> a  </a:t>
            </a:r>
            <a:r>
              <a:rPr lang="en-US" sz="1400" dirty="0" smtClean="0">
                <a:sym typeface="Wingdings"/>
              </a:rPr>
              <a:t>and </a:t>
            </a:r>
            <a:r>
              <a:rPr lang="en-US" sz="1400" i="1" dirty="0" smtClean="0"/>
              <a:t>NP </a:t>
            </a:r>
            <a:r>
              <a:rPr lang="en-US" sz="1400" i="1" dirty="0" smtClean="0">
                <a:sym typeface="Wingdings"/>
              </a:rPr>
              <a:t> N N</a:t>
            </a:r>
            <a:r>
              <a:rPr lang="en-US" sz="1400" dirty="0" smtClean="0">
                <a:sym typeface="Wingdings"/>
              </a:rPr>
              <a:t>   to the grammar.  These allow you to use “a” as a modifier, as in talking about the “a team” versus “b team”.</a:t>
            </a:r>
            <a:endParaRPr lang="en-US" sz="1400" dirty="0">
              <a:sym typeface="Wingdings"/>
            </a:endParaRPr>
          </a:p>
          <a:p>
            <a:pPr marL="857250" lvl="1" indent="-400050">
              <a:buFont typeface="+mj-lt"/>
              <a:buAutoNum type="romanLcPeriod"/>
            </a:pPr>
            <a:r>
              <a:rPr lang="en-US" sz="1400" dirty="0" smtClean="0">
                <a:sym typeface="Wingdings"/>
              </a:rPr>
              <a:t>Suppose you are using CKY </a:t>
            </a:r>
            <a:r>
              <a:rPr lang="en-US" sz="1400" dirty="0" smtClean="0">
                <a:sym typeface="Wingdings"/>
              </a:rPr>
              <a:t>as a </a:t>
            </a:r>
            <a:r>
              <a:rPr lang="en-US" sz="1400" i="1" dirty="0" smtClean="0">
                <a:sym typeface="Wingdings"/>
              </a:rPr>
              <a:t>recognizer</a:t>
            </a:r>
            <a:r>
              <a:rPr lang="en-US" sz="1400" dirty="0">
                <a:sym typeface="Wingdings"/>
              </a:rPr>
              <a:t> </a:t>
            </a:r>
            <a:r>
              <a:rPr lang="en-US" sz="1400" dirty="0" smtClean="0">
                <a:sym typeface="Wingdings"/>
              </a:rPr>
              <a:t>(</a:t>
            </a:r>
            <a:r>
              <a:rPr lang="en-US" sz="1400" dirty="0" smtClean="0">
                <a:sym typeface="Wingdings"/>
              </a:rPr>
              <a:t>SLP Section 13.2.2</a:t>
            </a:r>
            <a:r>
              <a:rPr lang="en-US" sz="1400" dirty="0" smtClean="0">
                <a:sym typeface="Wingdings"/>
              </a:rPr>
              <a:t>). What does the table look like with the updated grammar?  (Copy the table and show what you need to add.)</a:t>
            </a:r>
            <a:endParaRPr lang="en-US" sz="1400" dirty="0" smtClean="0">
              <a:sym typeface="Wingdings"/>
            </a:endParaRPr>
          </a:p>
          <a:p>
            <a:pPr marL="857250" lvl="1" indent="-400050">
              <a:buFont typeface="+mj-lt"/>
              <a:buAutoNum type="romanLcPeriod"/>
            </a:pPr>
            <a:r>
              <a:rPr lang="en-US" sz="1400" dirty="0" smtClean="0">
                <a:sym typeface="Wingdings"/>
              </a:rPr>
              <a:t>Suppose you are using CKY as a </a:t>
            </a:r>
            <a:r>
              <a:rPr lang="en-US" sz="1400" i="1" dirty="0" smtClean="0">
                <a:sym typeface="Wingdings"/>
              </a:rPr>
              <a:t>parser </a:t>
            </a:r>
            <a:r>
              <a:rPr lang="en-US" sz="1400" dirty="0" smtClean="0">
                <a:sym typeface="Wingdings"/>
              </a:rPr>
              <a:t>(SLP Section 13.2.3). Show what the table looks like with the changes you need to make so that it is capable of returning all parses for this sentence. (You can copy the result from </a:t>
            </a:r>
            <a:r>
              <a:rPr lang="en-US" sz="1400" dirty="0" smtClean="0">
                <a:sym typeface="Wingdings"/>
              </a:rPr>
              <a:t>the previous question a(</a:t>
            </a:r>
            <a:r>
              <a:rPr lang="en-US" sz="1400" dirty="0" err="1" smtClean="0">
                <a:sym typeface="Wingdings"/>
              </a:rPr>
              <a:t>i</a:t>
            </a:r>
            <a:r>
              <a:rPr lang="en-US" sz="1400" dirty="0" smtClean="0">
                <a:sym typeface="Wingdings"/>
              </a:rPr>
              <a:t>) and show what you need to add.)</a:t>
            </a:r>
            <a:endParaRPr lang="en-US" sz="1400" dirty="0" smtClean="0">
              <a:sym typeface="Wingdings"/>
            </a:endParaRPr>
          </a:p>
          <a:p>
            <a:pPr lvl="1"/>
            <a:endParaRPr lang="en-US" sz="1400" dirty="0" smtClean="0">
              <a:sym typeface="Wingdings"/>
            </a:endParaRPr>
          </a:p>
          <a:p>
            <a:pPr marL="342900" indent="-342900">
              <a:buFont typeface="+mj-lt"/>
              <a:buAutoNum type="alphaLcPeriod"/>
            </a:pPr>
            <a:r>
              <a:rPr lang="en-US" sz="1400" dirty="0" smtClean="0"/>
              <a:t>How many parse trees are there for the </a:t>
            </a:r>
            <a:r>
              <a:rPr lang="en-US" sz="1400" dirty="0" smtClean="0"/>
              <a:t>whole sentence, </a:t>
            </a:r>
            <a:r>
              <a:rPr lang="en-US" sz="1400" dirty="0" smtClean="0"/>
              <a:t>with this updated grammar? Enumerate them.</a:t>
            </a:r>
            <a:endParaRPr lang="en-US" sz="1400" dirty="0">
              <a:sym typeface="Wingdings"/>
            </a:endParaRPr>
          </a:p>
          <a:p>
            <a:pPr marL="342900" indent="-342900">
              <a:buFont typeface="+mj-lt"/>
              <a:buAutoNum type="alphaLcPeriod"/>
            </a:pPr>
            <a:endParaRPr lang="en-US" sz="1400" dirty="0" smtClean="0">
              <a:sym typeface="Wingdings"/>
            </a:endParaRPr>
          </a:p>
        </p:txBody>
      </p:sp>
      <p:sp>
        <p:nvSpPr>
          <p:cNvPr id="2" name="TextBox 1"/>
          <p:cNvSpPr txBox="1"/>
          <p:nvPr/>
        </p:nvSpPr>
        <p:spPr>
          <a:xfrm>
            <a:off x="334931" y="249485"/>
            <a:ext cx="8521326" cy="369332"/>
          </a:xfrm>
          <a:prstGeom prst="rect">
            <a:avLst/>
          </a:prstGeom>
          <a:noFill/>
        </p:spPr>
        <p:txBody>
          <a:bodyPr wrap="square" rtlCol="0">
            <a:spAutoFit/>
          </a:bodyPr>
          <a:lstStyle/>
          <a:p>
            <a:r>
              <a:rPr lang="en-US" b="1" dirty="0" smtClean="0"/>
              <a:t>Assignment 3: Parsing problem 1</a:t>
            </a:r>
            <a:endParaRPr lang="en-US" b="1" dirty="0"/>
          </a:p>
        </p:txBody>
      </p:sp>
    </p:spTree>
    <p:extLst>
      <p:ext uri="{BB962C8B-B14F-4D97-AF65-F5344CB8AC3E}">
        <p14:creationId xmlns:p14="http://schemas.microsoft.com/office/powerpoint/2010/main" val="11601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4763" y="1165184"/>
            <a:ext cx="8059342" cy="4524316"/>
          </a:xfrm>
          <a:prstGeom prst="rect">
            <a:avLst/>
          </a:prstGeom>
          <a:noFill/>
        </p:spPr>
        <p:txBody>
          <a:bodyPr wrap="square" rtlCol="0">
            <a:spAutoFit/>
          </a:bodyPr>
          <a:lstStyle/>
          <a:p>
            <a:r>
              <a:rPr lang="en-US" sz="1600" dirty="0" smtClean="0"/>
              <a:t>a. For each of the following sentences, draw a syntactic dependency tree (e.g. see SLP example 14.2) that reasonably captures its structure. Try to use the syntactic dependency relations in SLP Figure 14.3 where possible, </a:t>
            </a:r>
            <a:r>
              <a:rPr lang="en-US" sz="1600" dirty="0" smtClean="0"/>
              <a:t>but if </a:t>
            </a:r>
            <a:r>
              <a:rPr lang="en-US" sz="1600" dirty="0" smtClean="0"/>
              <a:t>you have to invent plausible labels, that’s ok.   </a:t>
            </a:r>
            <a:endParaRPr lang="en-US" sz="1600" dirty="0"/>
          </a:p>
          <a:p>
            <a:pPr marL="400050" indent="-400050">
              <a:buFont typeface="Arial"/>
              <a:buChar char="•"/>
            </a:pPr>
            <a:r>
              <a:rPr lang="en-US" sz="1600" dirty="0" smtClean="0"/>
              <a:t>A lion ate my beagle</a:t>
            </a:r>
          </a:p>
          <a:p>
            <a:pPr marL="400050" indent="-400050">
              <a:buFont typeface="Arial"/>
              <a:buChar char="•"/>
            </a:pPr>
            <a:r>
              <a:rPr lang="en-US" sz="1600" dirty="0" smtClean="0"/>
              <a:t>My beagle was eaten by a lion</a:t>
            </a:r>
          </a:p>
          <a:p>
            <a:pPr marL="400050" indent="-400050">
              <a:buFont typeface="Arial"/>
              <a:buChar char="•"/>
            </a:pPr>
            <a:r>
              <a:rPr lang="en-US" sz="1600" dirty="0" smtClean="0"/>
              <a:t>The beagle was eager to eat</a:t>
            </a:r>
          </a:p>
          <a:p>
            <a:pPr marL="400050" indent="-400050">
              <a:buFont typeface="Arial"/>
              <a:buChar char="•"/>
            </a:pPr>
            <a:r>
              <a:rPr lang="en-US" sz="1600" dirty="0" smtClean="0"/>
              <a:t>The beagle was easy to eat</a:t>
            </a:r>
          </a:p>
          <a:p>
            <a:endParaRPr lang="en-US" sz="1600" dirty="0" smtClean="0"/>
          </a:p>
          <a:p>
            <a:r>
              <a:rPr lang="en-US" sz="1600" dirty="0" smtClean="0"/>
              <a:t>b. </a:t>
            </a:r>
            <a:r>
              <a:rPr lang="en-US" sz="1600" dirty="0"/>
              <a:t>Go to the online </a:t>
            </a:r>
            <a:r>
              <a:rPr lang="en-US" sz="1600" dirty="0" err="1"/>
              <a:t>spaCy</a:t>
            </a:r>
            <a:r>
              <a:rPr lang="en-US" sz="1600" dirty="0"/>
              <a:t> dependency parser demo at </a:t>
            </a:r>
            <a:r>
              <a:rPr lang="en-US" sz="1600" dirty="0">
                <a:hlinkClick r:id="rId2"/>
              </a:rPr>
              <a:t>https://explosion.ai/demos/displacy</a:t>
            </a:r>
            <a:r>
              <a:rPr lang="en-US" sz="1600" dirty="0"/>
              <a:t>.   Un-check “merge phrases” and “merge punctuation”</a:t>
            </a:r>
            <a:r>
              <a:rPr lang="en-US" sz="1600" dirty="0" smtClean="0"/>
              <a:t>. Parse each of the above sentences and compare/contrast with your manual analyses. Briefly explain any differences between your analysis and the automatic analysis.</a:t>
            </a:r>
            <a:endParaRPr lang="en-US" sz="1600" dirty="0"/>
          </a:p>
          <a:p>
            <a:endParaRPr lang="en-US" sz="1600" dirty="0"/>
          </a:p>
          <a:p>
            <a:r>
              <a:rPr lang="en-US" sz="1600" dirty="0" smtClean="0"/>
              <a:t>c. </a:t>
            </a:r>
            <a:r>
              <a:rPr lang="en-US" sz="1600" dirty="0" smtClean="0"/>
              <a:t>Suppose you were consulting for a news agency that had a big database of news reports, and your job was to help a reporter find stories about pets getting eaten by wild animals.  Assuming you could (easily) apply </a:t>
            </a:r>
            <a:r>
              <a:rPr lang="en-US" sz="1600" dirty="0" smtClean="0"/>
              <a:t>the </a:t>
            </a:r>
            <a:r>
              <a:rPr lang="en-US" sz="1600" dirty="0" err="1" smtClean="0"/>
              <a:t>spaCy</a:t>
            </a:r>
            <a:r>
              <a:rPr lang="en-US" sz="1600" dirty="0" smtClean="0"/>
              <a:t> parser </a:t>
            </a:r>
            <a:r>
              <a:rPr lang="en-US" sz="1600" dirty="0" smtClean="0"/>
              <a:t>to sentences in the story, what issues would you foresee needing to deal </a:t>
            </a:r>
            <a:r>
              <a:rPr lang="en-US" sz="1600" dirty="0" smtClean="0"/>
              <a:t>in </a:t>
            </a:r>
            <a:r>
              <a:rPr lang="en-US" sz="1600" dirty="0" smtClean="0"/>
              <a:t>order to succeed, </a:t>
            </a:r>
            <a:r>
              <a:rPr lang="en-US" sz="1600" dirty="0" smtClean="0"/>
              <a:t>based on what you saw in part b? How might </a:t>
            </a:r>
            <a:r>
              <a:rPr lang="en-US" sz="1600" dirty="0" smtClean="0"/>
              <a:t>you imagine (eagerly) dealing with those issues?</a:t>
            </a:r>
            <a:endParaRPr lang="en-US" sz="1600" dirty="0"/>
          </a:p>
        </p:txBody>
      </p:sp>
      <p:sp>
        <p:nvSpPr>
          <p:cNvPr id="4" name="TextBox 3"/>
          <p:cNvSpPr txBox="1"/>
          <p:nvPr/>
        </p:nvSpPr>
        <p:spPr>
          <a:xfrm>
            <a:off x="334931" y="249485"/>
            <a:ext cx="8521326" cy="369332"/>
          </a:xfrm>
          <a:prstGeom prst="rect">
            <a:avLst/>
          </a:prstGeom>
          <a:noFill/>
        </p:spPr>
        <p:txBody>
          <a:bodyPr wrap="square" rtlCol="0">
            <a:spAutoFit/>
          </a:bodyPr>
          <a:lstStyle/>
          <a:p>
            <a:r>
              <a:rPr lang="en-US" b="1" dirty="0" smtClean="0"/>
              <a:t>Assignment 3: Parsing problem 2</a:t>
            </a:r>
            <a:endParaRPr lang="en-US" b="1" dirty="0"/>
          </a:p>
        </p:txBody>
      </p:sp>
    </p:spTree>
    <p:extLst>
      <p:ext uri="{BB962C8B-B14F-4D97-AF65-F5344CB8AC3E}">
        <p14:creationId xmlns:p14="http://schemas.microsoft.com/office/powerpoint/2010/main" val="5773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931" y="791783"/>
            <a:ext cx="8521326" cy="1384995"/>
          </a:xfrm>
          <a:prstGeom prst="rect">
            <a:avLst/>
          </a:prstGeom>
          <a:noFill/>
        </p:spPr>
        <p:txBody>
          <a:bodyPr wrap="square" rtlCol="0">
            <a:spAutoFit/>
          </a:bodyPr>
          <a:lstStyle/>
          <a:p>
            <a:r>
              <a:rPr lang="en-US" sz="1200" dirty="0"/>
              <a:t>The repository at </a:t>
            </a:r>
            <a:r>
              <a:rPr lang="en-US" sz="1200" dirty="0">
                <a:hlinkClick r:id="rId2"/>
              </a:rPr>
              <a:t>https://github.com/psresnik/nlp_assignments/tree/main/</a:t>
            </a:r>
            <a:r>
              <a:rPr lang="en-US" sz="1200" dirty="0" smtClean="0">
                <a:hlinkClick r:id="rId2"/>
              </a:rPr>
              <a:t>assignment3</a:t>
            </a:r>
            <a:r>
              <a:rPr lang="en-US" sz="1200" dirty="0" smtClean="0"/>
              <a:t> contains working code that is dense with explanatory comments, including:</a:t>
            </a:r>
          </a:p>
          <a:p>
            <a:endParaRPr lang="en-US" sz="1200" dirty="0" smtClean="0"/>
          </a:p>
          <a:p>
            <a:pPr marL="227013"/>
            <a:r>
              <a:rPr lang="en-US" sz="1200" i="1" dirty="0" smtClean="0"/>
              <a:t>assignment3.py </a:t>
            </a:r>
            <a:r>
              <a:rPr lang="en-US" sz="1200" dirty="0" smtClean="0"/>
              <a:t>(run with </a:t>
            </a:r>
            <a:r>
              <a:rPr lang="mr-IN" sz="1200" dirty="0" smtClean="0"/>
              <a:t>–</a:t>
            </a:r>
            <a:r>
              <a:rPr lang="en-US" sz="1200" dirty="0" smtClean="0"/>
              <a:t>h flag to see arguments)</a:t>
            </a:r>
          </a:p>
          <a:p>
            <a:pPr marL="227013" lvl="1">
              <a:buFont typeface="Arial"/>
              <a:buChar char="•"/>
            </a:pPr>
            <a:r>
              <a:rPr lang="en-US" sz="1200" dirty="0" smtClean="0"/>
              <a:t> Reads in political speeches and reports the most frequent direct objects for a given verb.</a:t>
            </a:r>
          </a:p>
          <a:p>
            <a:pPr marL="227013"/>
            <a:r>
              <a:rPr lang="en-US" sz="1200" i="1" dirty="0" err="1" smtClean="0"/>
              <a:t>cluster_words.py</a:t>
            </a:r>
            <a:endParaRPr lang="en-US" sz="1200" i="1" dirty="0" smtClean="0"/>
          </a:p>
          <a:p>
            <a:pPr marL="227013" lvl="1">
              <a:buFont typeface="Arial"/>
              <a:buChar char="•"/>
            </a:pPr>
            <a:r>
              <a:rPr lang="en-US" sz="1200" dirty="0" smtClean="0"/>
              <a:t> Example of how to take a set of words and do K-means clustering using their vector representations.</a:t>
            </a:r>
            <a:endParaRPr lang="en-US" sz="1200" dirty="0"/>
          </a:p>
        </p:txBody>
      </p:sp>
      <p:sp>
        <p:nvSpPr>
          <p:cNvPr id="4" name="TextBox 3"/>
          <p:cNvSpPr txBox="1"/>
          <p:nvPr/>
        </p:nvSpPr>
        <p:spPr>
          <a:xfrm>
            <a:off x="334931" y="249485"/>
            <a:ext cx="8521326" cy="369332"/>
          </a:xfrm>
          <a:prstGeom prst="rect">
            <a:avLst/>
          </a:prstGeom>
          <a:noFill/>
        </p:spPr>
        <p:txBody>
          <a:bodyPr wrap="square" rtlCol="0">
            <a:spAutoFit/>
          </a:bodyPr>
          <a:lstStyle/>
          <a:p>
            <a:r>
              <a:rPr lang="en-US" b="1" dirty="0" smtClean="0"/>
              <a:t>Assignment 3: Extra credit (up to 20%)</a:t>
            </a:r>
            <a:endParaRPr lang="en-US" b="1" dirty="0"/>
          </a:p>
        </p:txBody>
      </p:sp>
      <p:sp>
        <p:nvSpPr>
          <p:cNvPr id="2" name="TextBox 1"/>
          <p:cNvSpPr txBox="1"/>
          <p:nvPr/>
        </p:nvSpPr>
        <p:spPr>
          <a:xfrm>
            <a:off x="334931" y="2506190"/>
            <a:ext cx="8266596" cy="3970317"/>
          </a:xfrm>
          <a:prstGeom prst="rect">
            <a:avLst/>
          </a:prstGeom>
          <a:noFill/>
        </p:spPr>
        <p:txBody>
          <a:bodyPr wrap="square" rtlCol="0">
            <a:spAutoFit/>
          </a:bodyPr>
          <a:lstStyle/>
          <a:p>
            <a:r>
              <a:rPr lang="en-US" sz="1200" dirty="0" smtClean="0"/>
              <a:t>Some ideas of things you can do for extra credit:</a:t>
            </a:r>
          </a:p>
          <a:p>
            <a:endParaRPr lang="en-US" sz="1200" dirty="0"/>
          </a:p>
          <a:p>
            <a:pPr marL="285750" indent="-285750">
              <a:buFont typeface="Arial"/>
              <a:buChar char="•"/>
            </a:pPr>
            <a:r>
              <a:rPr lang="en-US" sz="1200" dirty="0" smtClean="0"/>
              <a:t>Run assignment3.py with a selection of </a:t>
            </a:r>
            <a:r>
              <a:rPr lang="en-US" sz="1200" dirty="0" err="1" smtClean="0"/>
              <a:t>commandline</a:t>
            </a:r>
            <a:r>
              <a:rPr lang="en-US" sz="1200" dirty="0" smtClean="0"/>
              <a:t> arguments to answer questions like the following:</a:t>
            </a:r>
          </a:p>
          <a:p>
            <a:pPr marL="742950" lvl="1" indent="-285750">
              <a:buFont typeface="Arial"/>
              <a:buChar char="•"/>
            </a:pPr>
            <a:r>
              <a:rPr lang="en-US" sz="1200" dirty="0" smtClean="0"/>
              <a:t>When Republican senators use the verb </a:t>
            </a:r>
            <a:r>
              <a:rPr lang="en-US" sz="1200" i="1" dirty="0" smtClean="0"/>
              <a:t>kill</a:t>
            </a:r>
            <a:r>
              <a:rPr lang="en-US" sz="1200" dirty="0" smtClean="0"/>
              <a:t>, what are they talking about killing? Are there any interesting similarities or differences versus Democrats?</a:t>
            </a:r>
            <a:endParaRPr lang="en-US" sz="1200" dirty="0"/>
          </a:p>
          <a:p>
            <a:pPr marL="288925" lvl="1"/>
            <a:r>
              <a:rPr lang="en-US" sz="1200" dirty="0" smtClean="0"/>
              <a:t>Generate some questions of this kind that one might want to ask about what gets talked about in Congress, e.g. what do different parties speak about reducing? Increasing? Use the program to explore, and report on your results </a:t>
            </a:r>
            <a:r>
              <a:rPr lang="mr-IN" sz="1200" dirty="0" smtClean="0"/>
              <a:t>–</a:t>
            </a:r>
            <a:r>
              <a:rPr lang="en-US" sz="1200" dirty="0" smtClean="0"/>
              <a:t> are you able to find out anything interesting or insightful?  Consider whether modifying the program slightly to also use the </a:t>
            </a:r>
            <a:r>
              <a:rPr lang="en-US" sz="1200" i="1" dirty="0" err="1" smtClean="0"/>
              <a:t>nsubj</a:t>
            </a:r>
            <a:r>
              <a:rPr lang="en-US" sz="1200" dirty="0" smtClean="0"/>
              <a:t> relation might also yield anything interesting.</a:t>
            </a:r>
          </a:p>
          <a:p>
            <a:endParaRPr lang="en-US" sz="1200" dirty="0" smtClean="0"/>
          </a:p>
          <a:p>
            <a:pPr marL="285750" indent="-285750">
              <a:buFont typeface="Arial"/>
              <a:buChar char="•"/>
            </a:pPr>
            <a:r>
              <a:rPr lang="en-US" sz="1200" dirty="0" smtClean="0"/>
              <a:t>Rather than just looking at frequent direct objects for verbs of interest, extend the code to explore whether those direct objects group together in any interesting ways to form a more general pattern, using clustering. </a:t>
            </a:r>
            <a:endParaRPr lang="en-US" sz="1200" dirty="0"/>
          </a:p>
          <a:p>
            <a:endParaRPr lang="en-US" sz="1200" dirty="0"/>
          </a:p>
          <a:p>
            <a:pPr marL="285750" indent="-285750">
              <a:buFont typeface="Arial"/>
              <a:buChar char="•"/>
            </a:pPr>
            <a:r>
              <a:rPr lang="en-US" sz="1200" dirty="0" smtClean="0"/>
              <a:t>As a somewhat ambitious mini-project, explore how language use might tell you interesting things about legislators. For example, you could create your own vector representation for each senator, where each dimension is a verb-object combination (e.g. </a:t>
            </a:r>
            <a:r>
              <a:rPr lang="en-US" sz="1200" i="1" dirty="0" smtClean="0"/>
              <a:t>reduce-emission</a:t>
            </a:r>
            <a:r>
              <a:rPr lang="en-US" sz="1200" dirty="0" smtClean="0"/>
              <a:t>), and then cluster legislators. (Note: if you do this, might want to focus on frequent verbs and/or objects and you might want to use </a:t>
            </a:r>
            <a:r>
              <a:rPr lang="en-US" sz="1200" dirty="0" err="1" smtClean="0"/>
              <a:t>tf-idf</a:t>
            </a:r>
            <a:r>
              <a:rPr lang="en-US" sz="1200" dirty="0" smtClean="0"/>
              <a:t> weighting to reduce the influence of very frequent but uninteresting verb-combinations like </a:t>
            </a:r>
            <a:r>
              <a:rPr lang="en-US" sz="1200" i="1" dirty="0" smtClean="0"/>
              <a:t>yield-floor</a:t>
            </a:r>
            <a:r>
              <a:rPr lang="en-US" sz="1200" dirty="0" smtClean="0"/>
              <a:t>.)</a:t>
            </a:r>
          </a:p>
          <a:p>
            <a:pPr marL="285750" indent="-285750">
              <a:buFont typeface="Arial"/>
              <a:buChar char="•"/>
            </a:pPr>
            <a:endParaRPr lang="en-US" sz="1200" dirty="0"/>
          </a:p>
          <a:p>
            <a:pPr marL="285750" indent="-285750">
              <a:buFont typeface="Arial"/>
              <a:buChar char="•"/>
            </a:pPr>
            <a:endParaRPr lang="en-US" sz="1200" dirty="0" smtClean="0"/>
          </a:p>
          <a:p>
            <a:r>
              <a:rPr lang="en-US" sz="1200" dirty="0" smtClean="0"/>
              <a:t>Those are just a few ideas.  </a:t>
            </a:r>
            <a:r>
              <a:rPr lang="en-US" sz="1200" smtClean="0"/>
              <a:t>Have fun!</a:t>
            </a:r>
            <a:endParaRPr lang="en-US" sz="1200" dirty="0" smtClean="0"/>
          </a:p>
        </p:txBody>
      </p:sp>
    </p:spTree>
    <p:extLst>
      <p:ext uri="{BB962C8B-B14F-4D97-AF65-F5344CB8AC3E}">
        <p14:creationId xmlns:p14="http://schemas.microsoft.com/office/powerpoint/2010/main" val="2117451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810</Words>
  <Application>Microsoft Macintosh PowerPoint</Application>
  <PresentationFormat>On-screen Show (4:3)</PresentationFormat>
  <Paragraphs>43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Resnik</dc:creator>
  <cp:lastModifiedBy>P Resnik</cp:lastModifiedBy>
  <cp:revision>12</cp:revision>
  <dcterms:created xsi:type="dcterms:W3CDTF">2021-03-09T15:18:14Z</dcterms:created>
  <dcterms:modified xsi:type="dcterms:W3CDTF">2021-04-08T03:54:36Z</dcterms:modified>
</cp:coreProperties>
</file>