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2" r:id="rId6"/>
    <p:sldId id="274" r:id="rId7"/>
    <p:sldId id="260" r:id="rId8"/>
    <p:sldId id="263" r:id="rId9"/>
    <p:sldId id="275" r:id="rId10"/>
    <p:sldId id="271" r:id="rId11"/>
    <p:sldId id="273" r:id="rId12"/>
    <p:sldId id="264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baseline="0">
                <a:effectLst/>
              </a:rPr>
              <a:t>Prediction of Sharpe ratio for blends of quantitative strategies</a:t>
            </a:r>
            <a:endParaRPr lang="en-US"/>
          </a:p>
          <a:p>
            <a:pPr>
              <a:defRPr/>
            </a:pPr>
            <a:r>
              <a:rPr lang="en-US"/>
              <a:t>Final ranking and scores (mean absolute</a:t>
            </a:r>
            <a:r>
              <a:rPr lang="en-US" baseline="0"/>
              <a:t> prediction error)</a:t>
            </a:r>
            <a:endParaRPr lang="en-US"/>
          </a:p>
        </c:rich>
      </c:tx>
      <c:layout>
        <c:manualLayout>
          <c:xMode val="edge"/>
          <c:yMode val="edge"/>
          <c:x val="0.14106447672561218"/>
          <c:y val="2.72572431294577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2319996993215941E-2"/>
          <c:y val="0.11123895545093354"/>
          <c:w val="0.94292142481047936"/>
          <c:h val="0.77790760127948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Feuil1!$G$1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0AC-4300-A76A-55980E14033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AC-4300-A76A-55980E140332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AC-4300-A76A-55980E140332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0AC-4300-A76A-55980E140332}"/>
              </c:ext>
            </c:extLst>
          </c:dPt>
          <c:dPt>
            <c:idx val="19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0AC-4300-A76A-55980E140332}"/>
              </c:ext>
            </c:extLst>
          </c:dPt>
          <c:dPt>
            <c:idx val="23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0AC-4300-A76A-55980E140332}"/>
              </c:ext>
            </c:extLst>
          </c:dPt>
          <c:cat>
            <c:strRef>
              <c:f>Feuil1!$F$2:$F$25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Deleted user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Deleted user</c:v>
                </c:pt>
                <c:pt idx="14">
                  <c:v>benchmark</c:v>
                </c:pt>
                <c:pt idx="15">
                  <c:v>13</c:v>
                </c:pt>
                <c:pt idx="16">
                  <c:v>14</c:v>
                </c:pt>
                <c:pt idx="17">
                  <c:v>15</c:v>
                </c:pt>
                <c:pt idx="18">
                  <c:v>16</c:v>
                </c:pt>
                <c:pt idx="19">
                  <c:v>Deleted user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</c:strCache>
            </c:strRef>
          </c:cat>
          <c:val>
            <c:numRef>
              <c:f>Feuil1!$G$2:$G$25</c:f>
              <c:numCache>
                <c:formatCode>General</c:formatCode>
                <c:ptCount val="24"/>
                <c:pt idx="0">
                  <c:v>0.51729999999999998</c:v>
                </c:pt>
                <c:pt idx="1">
                  <c:v>0.54549999999999998</c:v>
                </c:pt>
                <c:pt idx="2">
                  <c:v>0.55069999999999997</c:v>
                </c:pt>
                <c:pt idx="3">
                  <c:v>0.55740000000000001</c:v>
                </c:pt>
                <c:pt idx="4">
                  <c:v>0.55840000000000001</c:v>
                </c:pt>
                <c:pt idx="5">
                  <c:v>0.55879999999999996</c:v>
                </c:pt>
                <c:pt idx="6">
                  <c:v>0.56589999999999996</c:v>
                </c:pt>
                <c:pt idx="7">
                  <c:v>0.56740000000000002</c:v>
                </c:pt>
                <c:pt idx="8">
                  <c:v>0.57020000000000004</c:v>
                </c:pt>
                <c:pt idx="9">
                  <c:v>0.57169999999999999</c:v>
                </c:pt>
                <c:pt idx="10">
                  <c:v>0.57879999999999998</c:v>
                </c:pt>
                <c:pt idx="11">
                  <c:v>0.58789999999999998</c:v>
                </c:pt>
                <c:pt idx="12">
                  <c:v>0.58840000000000003</c:v>
                </c:pt>
                <c:pt idx="13">
                  <c:v>0.5897</c:v>
                </c:pt>
                <c:pt idx="14">
                  <c:v>0.5907</c:v>
                </c:pt>
                <c:pt idx="15">
                  <c:v>0.5907</c:v>
                </c:pt>
                <c:pt idx="16">
                  <c:v>0.59319999999999995</c:v>
                </c:pt>
                <c:pt idx="17">
                  <c:v>0.59399999999999997</c:v>
                </c:pt>
                <c:pt idx="18">
                  <c:v>0.59409999999999996</c:v>
                </c:pt>
                <c:pt idx="19">
                  <c:v>0.59960000000000002</c:v>
                </c:pt>
                <c:pt idx="20">
                  <c:v>0.60409999999999997</c:v>
                </c:pt>
                <c:pt idx="21">
                  <c:v>0.65139999999999998</c:v>
                </c:pt>
                <c:pt idx="22">
                  <c:v>0.65290000000000004</c:v>
                </c:pt>
                <c:pt idx="23">
                  <c:v>0.8105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0AC-4300-A76A-55980E140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079072"/>
        <c:axId val="1994543024"/>
      </c:barChart>
      <c:catAx>
        <c:axId val="16007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4543024"/>
        <c:crosses val="autoZero"/>
        <c:auto val="1"/>
        <c:lblAlgn val="ctr"/>
        <c:lblOffset val="100"/>
        <c:noMultiLvlLbl val="0"/>
      </c:catAx>
      <c:valAx>
        <c:axId val="1994543024"/>
        <c:scaling>
          <c:orientation val="minMax"/>
          <c:max val="0.65000000000000013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007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ENS</a:t>
            </a:r>
            <a:r>
              <a:rPr lang="en-US" baseline="0"/>
              <a:t> Neurons 2019 Challenge</a:t>
            </a:r>
          </a:p>
          <a:p>
            <a:pPr>
              <a:defRPr/>
            </a:pPr>
            <a:r>
              <a:rPr lang="en-US" baseline="0"/>
              <a:t>Final </a:t>
            </a:r>
            <a:r>
              <a:rPr lang="en-US"/>
              <a:t>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Feuil1!$F$1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8A-4C21-9847-22F3CB84404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8A-4C21-9847-22F3CB84404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8A-4C21-9847-22F3CB844044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8A-4C21-9847-22F3CB844044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8A-4C21-9847-22F3CB844044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6CB-43AB-8A3A-BFC1EDAC3C53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C8A-4C21-9847-22F3CB844044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C8A-4C21-9847-22F3CB844044}"/>
              </c:ext>
            </c:extLst>
          </c:dPt>
          <c:dPt>
            <c:idx val="2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C8A-4C21-9847-22F3CB844044}"/>
              </c:ext>
            </c:extLst>
          </c:dPt>
          <c:dPt>
            <c:idx val="4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C8A-4C21-9847-22F3CB844044}"/>
              </c:ext>
            </c:extLst>
          </c:dPt>
          <c:cat>
            <c:strRef>
              <c:f>Feuil1!$E$2:$E$53</c:f>
              <c:strCache>
                <c:ptCount val="52"/>
                <c:pt idx="0">
                  <c:v>Deleted user</c:v>
                </c:pt>
                <c:pt idx="1">
                  <c:v>Deleted user</c:v>
                </c:pt>
                <c:pt idx="2">
                  <c:v>Deleted user</c:v>
                </c:pt>
                <c:pt idx="3">
                  <c:v>1</c:v>
                </c:pt>
                <c:pt idx="4">
                  <c:v>Deleted user</c:v>
                </c:pt>
                <c:pt idx="5">
                  <c:v>Deleted user</c:v>
                </c:pt>
                <c:pt idx="6">
                  <c:v>2</c:v>
                </c:pt>
                <c:pt idx="7">
                  <c:v>3</c:v>
                </c:pt>
                <c:pt idx="8">
                  <c:v>Benchmark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9</c:v>
                </c:pt>
                <c:pt idx="15">
                  <c:v>10</c:v>
                </c:pt>
                <c:pt idx="16">
                  <c:v>11</c:v>
                </c:pt>
                <c:pt idx="17">
                  <c:v>12</c:v>
                </c:pt>
                <c:pt idx="18">
                  <c:v>Deleted user</c:v>
                </c:pt>
                <c:pt idx="19">
                  <c:v>13</c:v>
                </c:pt>
                <c:pt idx="20">
                  <c:v>Deleted user</c:v>
                </c:pt>
                <c:pt idx="21">
                  <c:v>14</c:v>
                </c:pt>
                <c:pt idx="22">
                  <c:v>15</c:v>
                </c:pt>
                <c:pt idx="23">
                  <c:v>16</c:v>
                </c:pt>
                <c:pt idx="24">
                  <c:v>17</c:v>
                </c:pt>
                <c:pt idx="25">
                  <c:v>18</c:v>
                </c:pt>
                <c:pt idx="26">
                  <c:v>19</c:v>
                </c:pt>
                <c:pt idx="27">
                  <c:v>20</c:v>
                </c:pt>
                <c:pt idx="28">
                  <c:v>21</c:v>
                </c:pt>
                <c:pt idx="29">
                  <c:v>22</c:v>
                </c:pt>
                <c:pt idx="30">
                  <c:v>23</c:v>
                </c:pt>
                <c:pt idx="31">
                  <c:v>24</c:v>
                </c:pt>
                <c:pt idx="32">
                  <c:v>25</c:v>
                </c:pt>
                <c:pt idx="33">
                  <c:v>26</c:v>
                </c:pt>
                <c:pt idx="34">
                  <c:v>27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32</c:v>
                </c:pt>
                <c:pt idx="40">
                  <c:v>33</c:v>
                </c:pt>
                <c:pt idx="41">
                  <c:v>34</c:v>
                </c:pt>
                <c:pt idx="42">
                  <c:v>35</c:v>
                </c:pt>
                <c:pt idx="43">
                  <c:v>Deleted user</c:v>
                </c:pt>
                <c:pt idx="44">
                  <c:v>36</c:v>
                </c:pt>
                <c:pt idx="45">
                  <c:v>37</c:v>
                </c:pt>
                <c:pt idx="46">
                  <c:v>38</c:v>
                </c:pt>
                <c:pt idx="47">
                  <c:v>39</c:v>
                </c:pt>
                <c:pt idx="48">
                  <c:v>40</c:v>
                </c:pt>
                <c:pt idx="49">
                  <c:v>41</c:v>
                </c:pt>
                <c:pt idx="50">
                  <c:v>Deleted user</c:v>
                </c:pt>
                <c:pt idx="51">
                  <c:v>42</c:v>
                </c:pt>
              </c:strCache>
            </c:strRef>
          </c:cat>
          <c:val>
            <c:numRef>
              <c:f>Feuil1!$F$2:$F$53</c:f>
              <c:numCache>
                <c:formatCode>General</c:formatCode>
                <c:ptCount val="52"/>
                <c:pt idx="0">
                  <c:v>0.48110000000000003</c:v>
                </c:pt>
                <c:pt idx="1">
                  <c:v>0.4708</c:v>
                </c:pt>
                <c:pt idx="2">
                  <c:v>0.45540000000000003</c:v>
                </c:pt>
                <c:pt idx="3">
                  <c:v>0.45450000000000002</c:v>
                </c:pt>
                <c:pt idx="4">
                  <c:v>0.4521</c:v>
                </c:pt>
                <c:pt idx="5">
                  <c:v>0.4456</c:v>
                </c:pt>
                <c:pt idx="6">
                  <c:v>0.441</c:v>
                </c:pt>
                <c:pt idx="7">
                  <c:v>0.36120000000000002</c:v>
                </c:pt>
                <c:pt idx="8">
                  <c:v>0.33779999999999999</c:v>
                </c:pt>
                <c:pt idx="9">
                  <c:v>0.33750000000000002</c:v>
                </c:pt>
                <c:pt idx="10">
                  <c:v>0.33629999999999999</c:v>
                </c:pt>
                <c:pt idx="11">
                  <c:v>0.33289999999999997</c:v>
                </c:pt>
                <c:pt idx="12">
                  <c:v>0.3327</c:v>
                </c:pt>
                <c:pt idx="13">
                  <c:v>0.32800000000000001</c:v>
                </c:pt>
                <c:pt idx="14">
                  <c:v>0.32729999999999998</c:v>
                </c:pt>
                <c:pt idx="15">
                  <c:v>0.3271</c:v>
                </c:pt>
                <c:pt idx="16">
                  <c:v>0.3266</c:v>
                </c:pt>
                <c:pt idx="17">
                  <c:v>0.32519999999999999</c:v>
                </c:pt>
                <c:pt idx="18">
                  <c:v>0.31840000000000002</c:v>
                </c:pt>
                <c:pt idx="19">
                  <c:v>0.31630000000000003</c:v>
                </c:pt>
                <c:pt idx="20">
                  <c:v>0.31630000000000003</c:v>
                </c:pt>
                <c:pt idx="21">
                  <c:v>0.31480000000000002</c:v>
                </c:pt>
                <c:pt idx="22">
                  <c:v>0.31180000000000002</c:v>
                </c:pt>
                <c:pt idx="23">
                  <c:v>0.30880000000000002</c:v>
                </c:pt>
                <c:pt idx="24">
                  <c:v>0.30659999999999998</c:v>
                </c:pt>
                <c:pt idx="25">
                  <c:v>0.30309999999999998</c:v>
                </c:pt>
                <c:pt idx="26">
                  <c:v>0.28170000000000001</c:v>
                </c:pt>
                <c:pt idx="27">
                  <c:v>0.2797</c:v>
                </c:pt>
                <c:pt idx="28">
                  <c:v>0.26860000000000001</c:v>
                </c:pt>
                <c:pt idx="29">
                  <c:v>0.26450000000000001</c:v>
                </c:pt>
                <c:pt idx="30">
                  <c:v>0.25779999999999997</c:v>
                </c:pt>
                <c:pt idx="31">
                  <c:v>0.25490000000000002</c:v>
                </c:pt>
                <c:pt idx="32">
                  <c:v>0.25269999999999998</c:v>
                </c:pt>
                <c:pt idx="33">
                  <c:v>0.20949999999999999</c:v>
                </c:pt>
                <c:pt idx="34">
                  <c:v>0.20799999999999999</c:v>
                </c:pt>
                <c:pt idx="35">
                  <c:v>0.1792</c:v>
                </c:pt>
                <c:pt idx="36">
                  <c:v>0.16830000000000001</c:v>
                </c:pt>
                <c:pt idx="37">
                  <c:v>0.16830000000000001</c:v>
                </c:pt>
                <c:pt idx="38">
                  <c:v>0.1651</c:v>
                </c:pt>
                <c:pt idx="39">
                  <c:v>0.1298</c:v>
                </c:pt>
                <c:pt idx="40">
                  <c:v>0.1249</c:v>
                </c:pt>
                <c:pt idx="41">
                  <c:v>9.7299999999999998E-2</c:v>
                </c:pt>
                <c:pt idx="42">
                  <c:v>9.2899999999999996E-2</c:v>
                </c:pt>
                <c:pt idx="43">
                  <c:v>7.46E-2</c:v>
                </c:pt>
                <c:pt idx="44">
                  <c:v>4.3099999999999999E-2</c:v>
                </c:pt>
                <c:pt idx="45">
                  <c:v>4.1000000000000002E-2</c:v>
                </c:pt>
                <c:pt idx="46">
                  <c:v>1.37E-2</c:v>
                </c:pt>
                <c:pt idx="47">
                  <c:v>5.4999999999999997E-3</c:v>
                </c:pt>
                <c:pt idx="48">
                  <c:v>3.2000000000000002E-3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C8A-4C21-9847-22F3CB844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8180959"/>
        <c:axId val="1549925119"/>
      </c:barChart>
      <c:catAx>
        <c:axId val="154818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9925119"/>
        <c:crosses val="autoZero"/>
        <c:auto val="1"/>
        <c:lblAlgn val="ctr"/>
        <c:lblOffset val="100"/>
        <c:noMultiLvlLbl val="0"/>
      </c:catAx>
      <c:valAx>
        <c:axId val="1549925119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818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0.94287</cdr:x>
      <cdr:y>0.10404</cdr:y>
    </cdr:from>
    <cdr:to>
      <cdr:x>1</cdr:x>
      <cdr:y>0.25351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93E2CDC4-20FF-4368-B6D1-A2DAC01F7F97}"/>
            </a:ext>
          </a:extLst>
        </cdr:cNvPr>
        <cdr:cNvSpPr txBox="1"/>
      </cdr:nvSpPr>
      <cdr:spPr>
        <a:xfrm xmlns:a="http://schemas.openxmlformats.org/drawingml/2006/main">
          <a:off x="8763742" y="631286"/>
          <a:ext cx="531023" cy="9069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0,80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F1673-808E-4CAC-9431-07A0B9D1470B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7AC83-3248-4981-A12B-0D57D6C449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06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242A-6E4E-4789-8BEA-152334E15537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6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5B2C-E863-4742-92E9-68C9AAF76319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5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636E-F8E3-4B1D-929D-A8E63A796D7E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38F-0786-4908-812D-0C08FD015EB5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2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BEA3-6DE0-450D-AE09-582CB762D3D6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A321-59A2-4EAE-9E73-2BBACE6820B7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8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74FE-6CDD-412E-8DE6-D8C4AA8138B5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3F2-B5D9-4BF0-8E72-DEC9294C230B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2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3A4-59D4-4F45-BD96-7E5E21430E68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8DA8BF72-9063-4D3B-BE8C-90194AD2984E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2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DBDE-9E62-47E1-95C4-2383D63AB5A3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Laurent Deborde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3DA30F-42E1-4EA4-9FA5-E2BD34A6AC39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110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jmdeb/ChallengeData20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standebor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jmdeb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jmdeb/ChallengeData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72E1A-208E-4852-8804-95F900327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48" b="16302"/>
          <a:stretch/>
        </p:blipFill>
        <p:spPr>
          <a:xfrm>
            <a:off x="-3821" y="0"/>
            <a:ext cx="12191980" cy="6857990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B378A1-8E8C-4CD6-8605-2B78361FB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tx1"/>
                </a:solidFill>
              </a:rPr>
              <a:t>Challenge DATA ENS 2019 - 3 solutions</a:t>
            </a:r>
            <a:br>
              <a:rPr lang="fr-FR" sz="4000" dirty="0">
                <a:solidFill>
                  <a:schemeClr val="tx1"/>
                </a:solidFill>
              </a:rPr>
            </a:br>
            <a:r>
              <a:rPr lang="fr-FR" sz="3100" dirty="0">
                <a:solidFill>
                  <a:schemeClr val="tx1"/>
                </a:solidFill>
              </a:rPr>
              <a:t>CFM + </a:t>
            </a:r>
            <a:r>
              <a:rPr lang="fr-FR" sz="3100" dirty="0" err="1">
                <a:solidFill>
                  <a:schemeClr val="tx1"/>
                </a:solidFill>
              </a:rPr>
              <a:t>Napoleon</a:t>
            </a:r>
            <a:r>
              <a:rPr lang="fr-FR" sz="3100" dirty="0">
                <a:solidFill>
                  <a:schemeClr val="tx1"/>
                </a:solidFill>
              </a:rPr>
              <a:t> + </a:t>
            </a:r>
            <a:r>
              <a:rPr lang="fr-FR" sz="3100" dirty="0" err="1">
                <a:solidFill>
                  <a:schemeClr val="tx1"/>
                </a:solidFill>
              </a:rPr>
              <a:t>Neurons</a:t>
            </a:r>
            <a:endParaRPr lang="fr-FR" sz="3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C570EE-29F9-4249-8982-3BABFCCEF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fr-FR" dirty="0"/>
              <a:t>L. </a:t>
            </a:r>
            <a:r>
              <a:rPr lang="fr-FR" dirty="0" err="1"/>
              <a:t>Deborde</a:t>
            </a:r>
            <a:r>
              <a:rPr lang="fr-FR" dirty="0"/>
              <a:t> – jan. 2020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783174-9483-4C98-BA90-6722D860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624-1588-4C5C-8A3E-DECC432A4E8D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0B72AA-F57F-4005-84EF-1121CC21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A8D971-B2DB-4902-8A95-70F5BF46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4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64C0520-8212-49F4-991A-D95B626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291"/>
          </a:xfrm>
        </p:spPr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FF46A-BB33-4A72-950B-D0FC87D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2873"/>
            <a:ext cx="11029615" cy="4222722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Wi, </a:t>
            </a:r>
            <a:r>
              <a:rPr lang="fr-FR" dirty="0" err="1"/>
              <a:t>weight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  <a:p>
            <a:pPr lvl="1"/>
            <a:r>
              <a:rPr lang="fr-FR" dirty="0"/>
              <a:t>Sharpe ratios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statement</a:t>
            </a:r>
            <a:r>
              <a:rPr lang="fr-FR" dirty="0"/>
              <a:t> formula</a:t>
            </a:r>
          </a:p>
          <a:p>
            <a:pPr lvl="1"/>
            <a:r>
              <a:rPr lang="fr-FR" dirty="0"/>
              <a:t>Portfolio return and </a:t>
            </a:r>
            <a:r>
              <a:rPr lang="fr-FR" dirty="0" err="1"/>
              <a:t>volatility</a:t>
            </a:r>
            <a:endParaRPr lang="fr-FR" dirty="0"/>
          </a:p>
          <a:p>
            <a:pPr lvl="1"/>
            <a:r>
              <a:rPr lang="fr-FR" dirty="0" err="1"/>
              <a:t>Cumulated</a:t>
            </a:r>
            <a:r>
              <a:rPr lang="fr-FR" dirty="0"/>
              <a:t> performances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on the </a:t>
            </a:r>
            <a:r>
              <a:rPr lang="fr-FR" dirty="0" err="1"/>
              <a:t>whole</a:t>
            </a:r>
            <a:r>
              <a:rPr lang="fr-FR" dirty="0"/>
              <a:t> time </a:t>
            </a:r>
            <a:r>
              <a:rPr lang="fr-FR" dirty="0" err="1"/>
              <a:t>serie</a:t>
            </a:r>
            <a:r>
              <a:rPr lang="fr-FR" dirty="0"/>
              <a:t> and on the last 5 </a:t>
            </a:r>
            <a:r>
              <a:rPr lang="fr-FR" dirty="0" err="1"/>
              <a:t>periods</a:t>
            </a:r>
            <a:endParaRPr lang="fr-FR" dirty="0"/>
          </a:p>
          <a:p>
            <a:pPr lvl="1"/>
            <a:r>
              <a:rPr lang="fr-FR" dirty="0" err="1"/>
              <a:t>Cumlative</a:t>
            </a:r>
            <a:r>
              <a:rPr lang="fr-FR" dirty="0"/>
              <a:t> variations of the ‘L’ macro variables</a:t>
            </a:r>
          </a:p>
          <a:p>
            <a:pPr lvl="1"/>
            <a:r>
              <a:rPr lang="fr-FR" dirty="0"/>
              <a:t>More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on </a:t>
            </a:r>
            <a:r>
              <a:rPr lang="fr-FR" dirty="0" err="1">
                <a:hlinkClick r:id="rId2"/>
              </a:rPr>
              <a:t>my</a:t>
            </a:r>
            <a:r>
              <a:rPr lang="fr-FR" dirty="0">
                <a:hlinkClick r:id="rId2"/>
              </a:rPr>
              <a:t> notebook on </a:t>
            </a:r>
            <a:r>
              <a:rPr lang="fr-FR" dirty="0" err="1">
                <a:hlinkClick r:id="rId2"/>
              </a:rPr>
              <a:t>github</a:t>
            </a:r>
            <a:endParaRPr lang="fr-FR" dirty="0"/>
          </a:p>
          <a:p>
            <a:r>
              <a:rPr lang="fr-FR" dirty="0"/>
              <a:t>Model : </a:t>
            </a:r>
          </a:p>
          <a:p>
            <a:pPr lvl="1"/>
            <a:r>
              <a:rPr lang="fr-FR" dirty="0"/>
              <a:t>Best (public) entry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Forest (</a:t>
            </a:r>
            <a:r>
              <a:rPr lang="fr-FR" dirty="0" err="1"/>
              <a:t>Max_depth</a:t>
            </a:r>
            <a:r>
              <a:rPr lang="fr-FR" dirty="0"/>
              <a:t>=2, </a:t>
            </a:r>
            <a:r>
              <a:rPr lang="fr-FR" dirty="0" err="1"/>
              <a:t>metric</a:t>
            </a:r>
            <a:r>
              <a:rPr lang="fr-FR" dirty="0"/>
              <a:t> = </a:t>
            </a:r>
            <a:r>
              <a:rPr lang="fr-FR" dirty="0" err="1"/>
              <a:t>mae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Second best : a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and a 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strictly</a:t>
            </a:r>
            <a:r>
              <a:rPr lang="fr-FR" dirty="0"/>
              <a:t> ex-aequo</a:t>
            </a:r>
          </a:p>
          <a:p>
            <a:r>
              <a:rPr lang="fr-FR" dirty="0"/>
              <a:t>An </a:t>
            </a:r>
            <a:r>
              <a:rPr lang="fr-FR" dirty="0" err="1"/>
              <a:t>oddity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 </a:t>
            </a:r>
            <a:r>
              <a:rPr lang="fr-FR" dirty="0" err="1"/>
              <a:t>obtained</a:t>
            </a:r>
            <a:r>
              <a:rPr lang="fr-FR" dirty="0"/>
              <a:t> the best score on test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wide</a:t>
            </a:r>
            <a:r>
              <a:rPr lang="fr-FR" dirty="0"/>
              <a:t> </a:t>
            </a:r>
            <a:r>
              <a:rPr lang="fr-FR" dirty="0" err="1"/>
              <a:t>margin</a:t>
            </a:r>
            <a:r>
              <a:rPr lang="fr-FR" dirty="0"/>
              <a:t> (&gt; 2,5%) </a:t>
            </a:r>
            <a:r>
              <a:rPr lang="fr-FR" dirty="0" err="1"/>
              <a:t>with</a:t>
            </a:r>
            <a:r>
              <a:rPr lang="fr-FR" dirty="0"/>
              <a:t> a model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scored</a:t>
            </a:r>
            <a:r>
              <a:rPr lang="fr-FR" dirty="0"/>
              <a:t> </a:t>
            </a:r>
            <a:r>
              <a:rPr lang="fr-FR" dirty="0" err="1"/>
              <a:t>significantly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on validation</a:t>
            </a:r>
          </a:p>
          <a:p>
            <a:pPr lvl="1"/>
            <a:r>
              <a:rPr lang="fr-FR" dirty="0"/>
              <a:t>I </a:t>
            </a:r>
            <a:r>
              <a:rPr lang="fr-FR" dirty="0" err="1"/>
              <a:t>choose</a:t>
            </a:r>
            <a:r>
              <a:rPr lang="fr-FR" dirty="0"/>
              <a:t> to select for the </a:t>
            </a:r>
            <a:r>
              <a:rPr lang="fr-FR" dirty="0" err="1"/>
              <a:t>competition</a:t>
            </a:r>
            <a:r>
              <a:rPr lang="fr-FR" dirty="0"/>
              <a:t> a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performing</a:t>
            </a:r>
            <a:r>
              <a:rPr lang="fr-FR" dirty="0"/>
              <a:t> model (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ahead</a:t>
            </a:r>
            <a:r>
              <a:rPr lang="fr-FR" dirty="0"/>
              <a:t> of </a:t>
            </a:r>
            <a:r>
              <a:rPr lang="fr-FR" dirty="0" err="1"/>
              <a:t>competitors</a:t>
            </a:r>
            <a:r>
              <a:rPr lang="fr-FR" dirty="0"/>
              <a:t> on visible test, but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margin</a:t>
            </a:r>
            <a:r>
              <a:rPr lang="fr-FR" dirty="0"/>
              <a:t>( ~1%), but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homogeneous</a:t>
            </a:r>
            <a:r>
              <a:rPr lang="fr-FR" dirty="0"/>
              <a:t> performance in validation and test -&gt; « select » </a:t>
            </a:r>
            <a:r>
              <a:rPr lang="fr-FR" dirty="0" err="1"/>
              <a:t>feature</a:t>
            </a:r>
            <a:r>
              <a:rPr lang="fr-FR" dirty="0"/>
              <a:t> on the Challenge site </a:t>
            </a:r>
            <a:r>
              <a:rPr lang="fr-FR" dirty="0" err="1"/>
              <a:t>didn’t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!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98EC1B-8888-4471-96C6-59F2A017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D993-A4A7-4088-BB9E-61A9B98B5088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74D5E3-8213-4ECE-9FFF-EC863A5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D07BC1-6661-4F6A-B83D-77011D11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5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C0BA939-93CB-468B-9AB4-8B919E2B8535}"/>
              </a:ext>
            </a:extLst>
          </p:cNvPr>
          <p:cNvSpPr txBox="1"/>
          <p:nvPr/>
        </p:nvSpPr>
        <p:spPr>
          <a:xfrm>
            <a:off x="1100015" y="4980769"/>
            <a:ext cx="241540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/>
              <a:t>Ranked</a:t>
            </a:r>
            <a:r>
              <a:rPr lang="fr-FR" sz="1200" dirty="0"/>
              <a:t> 2</a:t>
            </a:r>
            <a:r>
              <a:rPr lang="fr-FR" sz="1200" baseline="30000" dirty="0"/>
              <a:t>nd</a:t>
            </a:r>
            <a:r>
              <a:rPr lang="fr-FR" sz="1200" dirty="0"/>
              <a:t> *  - final score 0,44 </a:t>
            </a:r>
          </a:p>
          <a:p>
            <a:endParaRPr lang="fr-FR" sz="1200" dirty="0"/>
          </a:p>
          <a:p>
            <a:r>
              <a:rPr lang="fr-FR" sz="1200" dirty="0"/>
              <a:t>1</a:t>
            </a:r>
            <a:r>
              <a:rPr lang="fr-FR" sz="1200" baseline="30000" dirty="0"/>
              <a:t>st</a:t>
            </a:r>
            <a:r>
              <a:rPr lang="fr-FR" sz="1200" dirty="0"/>
              <a:t> on the public </a:t>
            </a:r>
            <a:r>
              <a:rPr lang="fr-FR" sz="1200" dirty="0" err="1"/>
              <a:t>leaderboard</a:t>
            </a:r>
            <a:r>
              <a:rPr lang="fr-FR" sz="1200" dirty="0"/>
              <a:t>  at S1 end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719171-F31D-482C-A997-2FF54DA9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15" y="1184022"/>
            <a:ext cx="2415405" cy="34129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6ACBE5-FBAD-4C69-B5C5-779912BC05D3}"/>
              </a:ext>
            </a:extLst>
          </p:cNvPr>
          <p:cNvSpPr txBox="1"/>
          <p:nvPr/>
        </p:nvSpPr>
        <p:spPr>
          <a:xfrm>
            <a:off x="4570237" y="5718639"/>
            <a:ext cx="678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Difficult</a:t>
            </a:r>
            <a:r>
              <a:rPr lang="fr-FR" dirty="0"/>
              <a:t> challenge : few participants </a:t>
            </a:r>
            <a:r>
              <a:rPr lang="fr-FR" dirty="0" err="1"/>
              <a:t>above</a:t>
            </a:r>
            <a:r>
              <a:rPr lang="fr-FR" dirty="0"/>
              <a:t>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Many</a:t>
            </a:r>
            <a:r>
              <a:rPr lang="fr-FR" dirty="0"/>
              <a:t> high-</a:t>
            </a:r>
            <a:r>
              <a:rPr lang="fr-FR" dirty="0" err="1"/>
              <a:t>ranking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: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person</a:t>
            </a:r>
            <a:r>
              <a:rPr lang="fr-FR" dirty="0"/>
              <a:t> ? </a:t>
            </a:r>
            <a:r>
              <a:rPr lang="fr-FR" dirty="0" err="1"/>
              <a:t>Insiders</a:t>
            </a:r>
            <a:r>
              <a:rPr lang="fr-FR" dirty="0"/>
              <a:t> 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D6517-ED64-4451-9F66-8906DC91601C}"/>
              </a:ext>
            </a:extLst>
          </p:cNvPr>
          <p:cNvSpPr/>
          <p:nvPr/>
        </p:nvSpPr>
        <p:spPr>
          <a:xfrm>
            <a:off x="1065002" y="5170440"/>
            <a:ext cx="1401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*</a:t>
            </a:r>
            <a:r>
              <a:rPr lang="fr-FR" sz="800" dirty="0"/>
              <a:t>not </a:t>
            </a:r>
            <a:r>
              <a:rPr lang="fr-FR" sz="800" dirty="0" err="1"/>
              <a:t>counting</a:t>
            </a:r>
            <a:r>
              <a:rPr lang="fr-FR" sz="800" dirty="0"/>
              <a:t> </a:t>
            </a:r>
            <a:r>
              <a:rPr lang="fr-FR" sz="800" dirty="0" err="1"/>
              <a:t>deleted</a:t>
            </a:r>
            <a:r>
              <a:rPr lang="fr-FR" sz="800" dirty="0"/>
              <a:t> </a:t>
            </a:r>
            <a:r>
              <a:rPr lang="fr-FR" sz="800" dirty="0" err="1"/>
              <a:t>users</a:t>
            </a:r>
            <a:endParaRPr lang="fr-FR" sz="800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44133BFA-E891-47D3-9F1D-5565817E0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027566"/>
              </p:ext>
            </p:extLst>
          </p:nvPr>
        </p:nvGraphicFramePr>
        <p:xfrm>
          <a:off x="4503048" y="852626"/>
          <a:ext cx="6788981" cy="4748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ZoneTexte 1">
            <a:extLst>
              <a:ext uri="{FF2B5EF4-FFF2-40B4-BE49-F238E27FC236}">
                <a16:creationId xmlns:a16="http://schemas.microsoft.com/office/drawing/2014/main" id="{AC9EAA86-37FF-47B8-8510-33102FADEEE9}"/>
              </a:ext>
            </a:extLst>
          </p:cNvPr>
          <p:cNvSpPr txBox="1"/>
          <p:nvPr/>
        </p:nvSpPr>
        <p:spPr>
          <a:xfrm>
            <a:off x="5983356" y="2057039"/>
            <a:ext cx="914400" cy="25251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u="sng" dirty="0">
                <a:solidFill>
                  <a:srgbClr val="FF0000"/>
                </a:solidFill>
              </a:rPr>
              <a:t>Benchmark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99FAE47-3AC3-42D3-A450-57947074C8C6}"/>
              </a:ext>
            </a:extLst>
          </p:cNvPr>
          <p:cNvCxnSpPr>
            <a:cxnSpLocks/>
          </p:cNvCxnSpPr>
          <p:nvPr/>
        </p:nvCxnSpPr>
        <p:spPr>
          <a:xfrm flipH="1">
            <a:off x="5941392" y="2244035"/>
            <a:ext cx="384312" cy="397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13CF25-337C-4C42-8AE1-1FFBB4D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5AC9-41DD-4EB2-82D5-0B4680308987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DC2DC3-2101-47A9-8F75-5E12D1A1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A2C89E-B1B1-4C98-B292-75444FF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B431AB-621D-4232-8C84-499BC45D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7" y="2150606"/>
            <a:ext cx="11029616" cy="481994"/>
          </a:xfrm>
        </p:spPr>
        <p:txBody>
          <a:bodyPr/>
          <a:lstStyle/>
          <a:p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neurons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C51B68-5057-40B8-9F92-B2175E13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08" y="2717613"/>
            <a:ext cx="11029615" cy="3634486"/>
          </a:xfrm>
        </p:spPr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training and test set -&gt; Impossible to </a:t>
            </a:r>
            <a:r>
              <a:rPr lang="fr-FR" dirty="0" err="1"/>
              <a:t>learn</a:t>
            </a:r>
            <a:r>
              <a:rPr lang="fr-FR" dirty="0"/>
              <a:t> neurone-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-&gt; to </a:t>
            </a:r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ID as a (</a:t>
            </a:r>
            <a:r>
              <a:rPr lang="fr-FR" dirty="0" err="1"/>
              <a:t>categorical</a:t>
            </a:r>
            <a:r>
              <a:rPr lang="fr-FR" dirty="0"/>
              <a:t>)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mistake</a:t>
            </a:r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litterature</a:t>
            </a:r>
            <a:r>
              <a:rPr lang="fr-FR" dirty="0"/>
              <a:t> tell us </a:t>
            </a:r>
            <a:r>
              <a:rPr lang="fr-FR" dirty="0" err="1"/>
              <a:t>there’s</a:t>
            </a:r>
            <a:r>
              <a:rPr lang="fr-FR" dirty="0"/>
              <a:t> (at least) 2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neurons</a:t>
            </a:r>
            <a:r>
              <a:rPr lang="fr-FR" dirty="0"/>
              <a:t> </a:t>
            </a:r>
            <a:r>
              <a:rPr lang="fr-FR" dirty="0" err="1"/>
              <a:t>regarding</a:t>
            </a:r>
            <a:r>
              <a:rPr lang="fr-FR" dirty="0"/>
              <a:t> impulse </a:t>
            </a:r>
            <a:r>
              <a:rPr lang="fr-FR" dirty="0" err="1"/>
              <a:t>responses</a:t>
            </a:r>
            <a:r>
              <a:rPr lang="fr-FR" dirty="0"/>
              <a:t> (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>
                <a:hlinkClick r:id="rId2"/>
              </a:rPr>
              <a:t>Tristax</a:t>
            </a:r>
            <a:r>
              <a:rPr lang="fr-FR" dirty="0"/>
              <a:t> for </a:t>
            </a:r>
            <a:r>
              <a:rPr lang="fr-FR" dirty="0" err="1"/>
              <a:t>informing</a:t>
            </a:r>
            <a:r>
              <a:rPr lang="fr-FR" dirty="0"/>
              <a:t> me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fact</a:t>
            </a:r>
            <a:r>
              <a:rPr lang="fr-FR" dirty="0"/>
              <a:t>) -&gt; </a:t>
            </a:r>
            <a:r>
              <a:rPr lang="fr-FR" dirty="0" err="1"/>
              <a:t>Enabling</a:t>
            </a:r>
            <a:r>
              <a:rPr lang="fr-FR" dirty="0"/>
              <a:t> the model to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neurons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. How to do </a:t>
            </a:r>
            <a:r>
              <a:rPr lang="fr-FR" dirty="0" err="1"/>
              <a:t>that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Unsuccessfuly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unsupervised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(KNN) to </a:t>
            </a:r>
            <a:r>
              <a:rPr lang="fr-FR" dirty="0" err="1"/>
              <a:t>identify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classes</a:t>
            </a:r>
          </a:p>
          <a:p>
            <a:pPr lvl="1"/>
            <a:r>
              <a:rPr lang="fr-FR" dirty="0" err="1"/>
              <a:t>Fallback</a:t>
            </a:r>
            <a:r>
              <a:rPr lang="fr-FR" dirty="0"/>
              <a:t> plan : building </a:t>
            </a:r>
            <a:r>
              <a:rPr lang="fr-FR" dirty="0" err="1"/>
              <a:t>alternate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(by </a:t>
            </a:r>
            <a:r>
              <a:rPr lang="fr-FR" dirty="0" err="1"/>
              <a:t>averaging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values on all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)</a:t>
            </a:r>
          </a:p>
          <a:p>
            <a:r>
              <a:rPr lang="fr-FR" dirty="0"/>
              <a:t>Important notice : as </a:t>
            </a:r>
            <a:r>
              <a:rPr lang="fr-FR" dirty="0" err="1"/>
              <a:t>neurons</a:t>
            </a:r>
            <a:r>
              <a:rPr lang="fr-FR" dirty="0"/>
              <a:t> are </a:t>
            </a:r>
            <a:r>
              <a:rPr lang="fr-FR" dirty="0" err="1"/>
              <a:t>different</a:t>
            </a:r>
            <a:r>
              <a:rPr lang="fr-FR" dirty="0"/>
              <a:t> in train and test, one has to split by </a:t>
            </a:r>
            <a:r>
              <a:rPr lang="fr-FR" dirty="0" err="1"/>
              <a:t>neurons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crossvalidation</a:t>
            </a:r>
            <a:r>
              <a:rPr lang="fr-FR" dirty="0"/>
              <a:t>, if one </a:t>
            </a:r>
            <a:r>
              <a:rPr lang="fr-FR" dirty="0" err="1"/>
              <a:t>expect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! Failure to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necessity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reason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participants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</a:p>
        </p:txBody>
      </p:sp>
      <p:sp>
        <p:nvSpPr>
          <p:cNvPr id="4" name="Titre 4">
            <a:extLst>
              <a:ext uri="{FF2B5EF4-FFF2-40B4-BE49-F238E27FC236}">
                <a16:creationId xmlns:a16="http://schemas.microsoft.com/office/drawing/2014/main" id="{7373A2B2-B2BF-4DB2-95FC-A94D273B62C0}"/>
              </a:ext>
            </a:extLst>
          </p:cNvPr>
          <p:cNvSpPr txBox="1">
            <a:spLocks/>
          </p:cNvSpPr>
          <p:nvPr/>
        </p:nvSpPr>
        <p:spPr>
          <a:xfrm>
            <a:off x="471307" y="709674"/>
            <a:ext cx="11029616" cy="481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THE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72A8D-1DC1-42FE-B01A-4ED2326B77BA}"/>
              </a:ext>
            </a:extLst>
          </p:cNvPr>
          <p:cNvSpPr/>
          <p:nvPr/>
        </p:nvSpPr>
        <p:spPr>
          <a:xfrm>
            <a:off x="471307" y="1283740"/>
            <a:ext cx="10917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are to </a:t>
            </a:r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dirty="0" err="1"/>
              <a:t>binary</a:t>
            </a:r>
            <a:r>
              <a:rPr lang="fr-FR" dirty="0"/>
              <a:t> value :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obviously</a:t>
            </a:r>
            <a:r>
              <a:rPr lang="fr-FR" dirty="0"/>
              <a:t> a </a:t>
            </a:r>
            <a:r>
              <a:rPr lang="fr-FR" dirty="0" err="1"/>
              <a:t>binary</a:t>
            </a:r>
            <a:r>
              <a:rPr lang="fr-FR" dirty="0"/>
              <a:t> classification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BDE94F-1D94-47EB-95A3-F0A531E8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560B-1A9E-4AC4-9413-DC771E73BA9E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B9C908A-C0A1-4AF8-8599-B61172C2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E4C7981-F4C1-440A-ABF5-BE53F7C5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1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653E781-8E8C-4262-B0AC-93EDA31F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0914"/>
          </a:xfrm>
        </p:spPr>
        <p:txBody>
          <a:bodyPr/>
          <a:lstStyle/>
          <a:p>
            <a:r>
              <a:rPr lang="fr-FR" dirty="0"/>
              <a:t>Model :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B2DF85F-FB17-4E58-88E3-BEF34A9F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36" y="1558012"/>
            <a:ext cx="11029615" cy="51175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First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differentiate</a:t>
            </a:r>
            <a:r>
              <a:rPr lang="fr-FR" dirty="0"/>
              <a:t>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raw</a:t>
            </a:r>
            <a:r>
              <a:rPr lang="fr-FR" dirty="0"/>
              <a:t> (as </a:t>
            </a:r>
            <a:r>
              <a:rPr lang="fr-FR" dirty="0" err="1"/>
              <a:t>suggested</a:t>
            </a:r>
            <a:r>
              <a:rPr lang="fr-FR" dirty="0"/>
              <a:t> in the benchmark)</a:t>
            </a:r>
          </a:p>
          <a:p>
            <a:r>
              <a:rPr lang="fr-FR" dirty="0" err="1"/>
              <a:t>Then</a:t>
            </a:r>
            <a:r>
              <a:rPr lang="fr-FR" dirty="0"/>
              <a:t>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) : min, max, </a:t>
            </a:r>
            <a:r>
              <a:rPr lang="fr-FR" dirty="0" err="1"/>
              <a:t>sum</a:t>
            </a:r>
            <a:r>
              <a:rPr lang="fr-FR" dirty="0"/>
              <a:t>, standard </a:t>
            </a:r>
            <a:r>
              <a:rPr lang="fr-FR" dirty="0" err="1"/>
              <a:t>deviation</a:t>
            </a:r>
            <a:r>
              <a:rPr lang="fr-FR" dirty="0"/>
              <a:t>, </a:t>
            </a:r>
            <a:r>
              <a:rPr lang="fr-FR" dirty="0" err="1"/>
              <a:t>skew</a:t>
            </a:r>
            <a:r>
              <a:rPr lang="fr-FR" dirty="0"/>
              <a:t>, kurtosis, 20-quantiles.</a:t>
            </a:r>
          </a:p>
          <a:p>
            <a:r>
              <a:rPr lang="fr-FR" dirty="0" err="1"/>
              <a:t>Feature</a:t>
            </a:r>
            <a:r>
              <a:rPr lang="fr-FR" dirty="0"/>
              <a:t> importance </a:t>
            </a:r>
            <a:r>
              <a:rPr lang="fr-FR" dirty="0" err="1"/>
              <a:t>analysis</a:t>
            </a:r>
            <a:r>
              <a:rPr lang="fr-FR" dirty="0"/>
              <a:t> on a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lead us to select 20-quantiles 1,5,10,14,17 (</a:t>
            </a:r>
            <a:r>
              <a:rPr lang="fr-FR" dirty="0" err="1"/>
              <a:t>besides</a:t>
            </a:r>
            <a:r>
              <a:rPr lang="fr-FR" dirty="0"/>
              <a:t> min, max, </a:t>
            </a:r>
            <a:r>
              <a:rPr lang="fr-FR" dirty="0" err="1"/>
              <a:t>sum</a:t>
            </a:r>
            <a:r>
              <a:rPr lang="fr-FR" dirty="0"/>
              <a:t>, std, kurtosis, for a total of 11 </a:t>
            </a:r>
            <a:r>
              <a:rPr lang="fr-FR" dirty="0" err="1"/>
              <a:t>features</a:t>
            </a:r>
            <a:r>
              <a:rPr lang="fr-FR" dirty="0"/>
              <a:t>). </a:t>
            </a:r>
          </a:p>
          <a:p>
            <a:r>
              <a:rPr lang="fr-FR" dirty="0" err="1"/>
              <a:t>Besides</a:t>
            </a:r>
            <a:r>
              <a:rPr lang="fr-FR" dirty="0"/>
              <a:t>, as </a:t>
            </a:r>
            <a:r>
              <a:rPr lang="fr-FR" dirty="0" err="1"/>
              <a:t>explained</a:t>
            </a:r>
            <a:r>
              <a:rPr lang="fr-FR" dirty="0"/>
              <a:t> </a:t>
            </a:r>
            <a:r>
              <a:rPr lang="fr-FR" dirty="0" err="1"/>
              <a:t>earlier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neuron-specific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. To </a:t>
            </a:r>
            <a:r>
              <a:rPr lang="fr-FR" dirty="0" err="1"/>
              <a:t>this</a:t>
            </a:r>
            <a:r>
              <a:rPr lang="fr-FR" dirty="0"/>
              <a:t> end,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of the 11 </a:t>
            </a:r>
            <a:r>
              <a:rPr lang="fr-FR" dirty="0" err="1"/>
              <a:t>features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neurons</a:t>
            </a:r>
            <a:endParaRPr lang="fr-FR" dirty="0"/>
          </a:p>
          <a:p>
            <a:r>
              <a:rPr lang="fr-FR" dirty="0"/>
              <a:t>… for a total of 22 </a:t>
            </a:r>
            <a:r>
              <a:rPr lang="fr-FR" dirty="0" err="1"/>
              <a:t>features</a:t>
            </a:r>
            <a:r>
              <a:rPr lang="fr-FR" dirty="0"/>
              <a:t>. </a:t>
            </a:r>
          </a:p>
          <a:p>
            <a:r>
              <a:rPr lang="fr-FR" dirty="0"/>
              <a:t>The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 </a:t>
            </a:r>
            <a:r>
              <a:rPr lang="fr-FR" dirty="0" err="1"/>
              <a:t>replaced</a:t>
            </a:r>
            <a:r>
              <a:rPr lang="fr-FR" dirty="0"/>
              <a:t> by the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performing</a:t>
            </a:r>
            <a:r>
              <a:rPr lang="fr-FR" dirty="0"/>
              <a:t> (</a:t>
            </a:r>
            <a:r>
              <a:rPr lang="fr-FR" dirty="0" err="1"/>
              <a:t>sklearn</a:t>
            </a:r>
            <a:r>
              <a:rPr lang="fr-FR" dirty="0"/>
              <a:t>) Gradient </a:t>
            </a:r>
            <a:r>
              <a:rPr lang="fr-FR" dirty="0" err="1"/>
              <a:t>boosting</a:t>
            </a:r>
            <a:r>
              <a:rPr lang="fr-FR" dirty="0"/>
              <a:t>. </a:t>
            </a:r>
          </a:p>
          <a:p>
            <a:r>
              <a:rPr lang="fr-FR" dirty="0"/>
              <a:t>This model </a:t>
            </a:r>
            <a:r>
              <a:rPr lang="fr-FR" dirty="0" err="1"/>
              <a:t>secured</a:t>
            </a:r>
            <a:r>
              <a:rPr lang="fr-FR" dirty="0"/>
              <a:t> a 1st place on the public </a:t>
            </a:r>
            <a:r>
              <a:rPr lang="fr-FR" dirty="0" err="1"/>
              <a:t>rank</a:t>
            </a:r>
            <a:r>
              <a:rPr lang="fr-FR" dirty="0"/>
              <a:t> at end of June.</a:t>
            </a:r>
          </a:p>
          <a:p>
            <a:endParaRPr lang="fr-FR" dirty="0"/>
          </a:p>
          <a:p>
            <a:r>
              <a:rPr lang="fr-FR" dirty="0"/>
              <a:t>Under pressure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late</a:t>
            </a:r>
            <a:r>
              <a:rPr lang="fr-FR" dirty="0"/>
              <a:t> </a:t>
            </a:r>
            <a:r>
              <a:rPr lang="fr-FR" dirty="0" err="1"/>
              <a:t>competition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(</a:t>
            </a:r>
            <a:r>
              <a:rPr lang="fr-FR" dirty="0" err="1"/>
              <a:t>hastily</a:t>
            </a:r>
            <a:r>
              <a:rPr lang="fr-FR" dirty="0"/>
              <a:t>) : </a:t>
            </a:r>
          </a:p>
          <a:p>
            <a:r>
              <a:rPr lang="fr-FR" dirty="0" err="1"/>
              <a:t>Replaced</a:t>
            </a:r>
            <a:r>
              <a:rPr lang="fr-FR" dirty="0"/>
              <a:t> the </a:t>
            </a:r>
            <a:r>
              <a:rPr lang="fr-FR" dirty="0" err="1"/>
              <a:t>sklearn</a:t>
            </a:r>
            <a:r>
              <a:rPr lang="fr-FR" dirty="0"/>
              <a:t> Gradient </a:t>
            </a:r>
            <a:r>
              <a:rPr lang="fr-FR" dirty="0" err="1"/>
              <a:t>Boosting</a:t>
            </a:r>
            <a:r>
              <a:rPr lang="fr-FR" dirty="0"/>
              <a:t> by the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performing</a:t>
            </a:r>
            <a:r>
              <a:rPr lang="fr-FR" dirty="0"/>
              <a:t> and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quicker</a:t>
            </a:r>
            <a:r>
              <a:rPr lang="fr-FR" dirty="0"/>
              <a:t> </a:t>
            </a:r>
            <a:r>
              <a:rPr lang="fr-FR" dirty="0" err="1"/>
              <a:t>Lightgbm</a:t>
            </a:r>
            <a:r>
              <a:rPr lang="fr-FR" dirty="0"/>
              <a:t> (</a:t>
            </a:r>
            <a:r>
              <a:rPr lang="fr-FR" dirty="0" err="1"/>
              <a:t>handy</a:t>
            </a:r>
            <a:r>
              <a:rPr lang="fr-FR" dirty="0"/>
              <a:t> for </a:t>
            </a:r>
            <a:r>
              <a:rPr lang="fr-FR" dirty="0" err="1"/>
              <a:t>optimization</a:t>
            </a:r>
            <a:r>
              <a:rPr lang="fr-FR" dirty="0"/>
              <a:t>)</a:t>
            </a:r>
          </a:p>
          <a:p>
            <a:r>
              <a:rPr lang="fr-FR" dirty="0"/>
              <a:t>Added « </a:t>
            </a:r>
            <a:r>
              <a:rPr lang="fr-FR" dirty="0" err="1"/>
              <a:t>normalized</a:t>
            </a:r>
            <a:r>
              <a:rPr lang="fr-FR" dirty="0"/>
              <a:t> » </a:t>
            </a:r>
            <a:r>
              <a:rPr lang="fr-FR" dirty="0" err="1"/>
              <a:t>features</a:t>
            </a:r>
            <a:r>
              <a:rPr lang="fr-FR" dirty="0"/>
              <a:t>, i.e. </a:t>
            </a:r>
            <a:r>
              <a:rPr lang="fr-FR" dirty="0" err="1"/>
              <a:t>row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values </a:t>
            </a:r>
            <a:r>
              <a:rPr lang="fr-FR" dirty="0" err="1"/>
              <a:t>divided</a:t>
            </a:r>
            <a:r>
              <a:rPr lang="fr-FR" dirty="0"/>
              <a:t> by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on the </a:t>
            </a:r>
            <a:r>
              <a:rPr lang="fr-FR" dirty="0" err="1"/>
              <a:t>neuron</a:t>
            </a:r>
            <a:r>
              <a:rPr lang="fr-FR" dirty="0"/>
              <a:t> (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participation in the CFM challenge), for a total of 33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Albeit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hasty</a:t>
            </a:r>
            <a:r>
              <a:rPr lang="fr-FR" dirty="0"/>
              <a:t> additions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significantly</a:t>
            </a:r>
            <a:r>
              <a:rPr lang="fr-FR" dirty="0"/>
              <a:t> </a:t>
            </a:r>
            <a:r>
              <a:rPr lang="fr-FR" dirty="0" err="1"/>
              <a:t>improved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submissions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indulged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</a:t>
            </a:r>
            <a:r>
              <a:rPr lang="fr-FR" dirty="0" err="1"/>
              <a:t>way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of </a:t>
            </a:r>
            <a:r>
              <a:rPr lang="fr-FR" dirty="0" err="1"/>
              <a:t>guilty</a:t>
            </a:r>
            <a:r>
              <a:rPr lang="fr-FR" dirty="0"/>
              <a:t> </a:t>
            </a:r>
            <a:r>
              <a:rPr lang="fr-FR" dirty="0" err="1"/>
              <a:t>glances</a:t>
            </a:r>
            <a:r>
              <a:rPr lang="fr-FR" dirty="0"/>
              <a:t> at test </a:t>
            </a:r>
            <a:r>
              <a:rPr lang="fr-FR" dirty="0" err="1"/>
              <a:t>results</a:t>
            </a:r>
            <a:r>
              <a:rPr lang="fr-FR" dirty="0"/>
              <a:t> (aka </a:t>
            </a:r>
            <a:r>
              <a:rPr lang="fr-FR" dirty="0" err="1"/>
              <a:t>overfitting</a:t>
            </a:r>
            <a:r>
              <a:rPr lang="fr-FR" dirty="0"/>
              <a:t>), as </a:t>
            </a:r>
            <a:r>
              <a:rPr lang="fr-FR" dirty="0" err="1"/>
              <a:t>our</a:t>
            </a:r>
            <a:r>
              <a:rPr lang="fr-FR" dirty="0"/>
              <a:t> best entry loses 3% </a:t>
            </a:r>
            <a:r>
              <a:rPr lang="fr-FR" dirty="0" err="1"/>
              <a:t>between</a:t>
            </a:r>
            <a:r>
              <a:rPr lang="fr-FR" dirty="0"/>
              <a:t> public and final score, </a:t>
            </a:r>
            <a:r>
              <a:rPr lang="fr-FR" dirty="0" err="1"/>
              <a:t>whereas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good </a:t>
            </a:r>
            <a:r>
              <a:rPr lang="fr-FR" dirty="0" err="1"/>
              <a:t>competitors</a:t>
            </a:r>
            <a:r>
              <a:rPr lang="fr-FR" dirty="0"/>
              <a:t> </a:t>
            </a:r>
            <a:r>
              <a:rPr lang="fr-FR" dirty="0" err="1"/>
              <a:t>typicaly</a:t>
            </a:r>
            <a:r>
              <a:rPr lang="fr-FR" dirty="0"/>
              <a:t> lose </a:t>
            </a:r>
            <a:r>
              <a:rPr lang="fr-FR" dirty="0" err="1"/>
              <a:t>only</a:t>
            </a:r>
            <a:r>
              <a:rPr lang="fr-FR" dirty="0"/>
              <a:t> 1% </a:t>
            </a:r>
          </a:p>
          <a:p>
            <a:r>
              <a:rPr lang="fr-FR" dirty="0"/>
              <a:t>a good </a:t>
            </a:r>
            <a:r>
              <a:rPr lang="fr-FR" dirty="0" err="1"/>
              <a:t>lesson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: </a:t>
            </a:r>
            <a:r>
              <a:rPr lang="fr-FR" dirty="0" err="1"/>
              <a:t>better</a:t>
            </a:r>
            <a:r>
              <a:rPr lang="fr-FR" dirty="0"/>
              <a:t> to look for a new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to </a:t>
            </a:r>
            <a:r>
              <a:rPr lang="fr-FR" dirty="0" err="1"/>
              <a:t>overoptimize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and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!</a:t>
            </a:r>
          </a:p>
          <a:p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8DC162-FD9A-45CA-B464-E0A56F7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874-A2FC-40FC-A34B-0213B4FAFBED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0AC8FA-BDC1-49DB-A0CE-2A855F96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CB7CD7-22F7-4213-B35B-EC4DE9F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8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844F42D-D762-4731-A467-C0B5E0C3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231" y="1909463"/>
            <a:ext cx="5194769" cy="557784"/>
          </a:xfrm>
        </p:spPr>
        <p:txBody>
          <a:bodyPr/>
          <a:lstStyle/>
          <a:p>
            <a:r>
              <a:rPr lang="fr-FR" dirty="0"/>
              <a:t>Methods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652D0F-9677-41C2-B38F-41FE51EC5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604" y="2926052"/>
            <a:ext cx="4767850" cy="2065866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r>
              <a:rPr lang="fr-FR" dirty="0"/>
              <a:t>(</a:t>
            </a:r>
            <a:r>
              <a:rPr lang="fr-FR" dirty="0" err="1"/>
              <a:t>mostly</a:t>
            </a:r>
            <a:r>
              <a:rPr lang="fr-FR" dirty="0"/>
              <a:t>) Gradient </a:t>
            </a:r>
            <a:r>
              <a:rPr lang="fr-FR" dirty="0" err="1"/>
              <a:t>Boosting</a:t>
            </a:r>
            <a:endParaRPr lang="fr-FR" dirty="0"/>
          </a:p>
          <a:p>
            <a:r>
              <a:rPr lang="fr-FR" dirty="0"/>
              <a:t>(a bit of) </a:t>
            </a:r>
            <a:r>
              <a:rPr lang="fr-FR" dirty="0" err="1"/>
              <a:t>Parameter</a:t>
            </a:r>
            <a:r>
              <a:rPr lang="fr-FR" dirty="0"/>
              <a:t> Tuning</a:t>
            </a:r>
          </a:p>
          <a:p>
            <a:endParaRPr lang="fr-FR" dirty="0"/>
          </a:p>
          <a:p>
            <a:r>
              <a:rPr lang="fr-FR" dirty="0"/>
              <a:t>I </a:t>
            </a:r>
            <a:r>
              <a:rPr lang="fr-FR" dirty="0" err="1"/>
              <a:t>had</a:t>
            </a:r>
            <a:r>
              <a:rPr lang="fr-FR" dirty="0"/>
              <a:t> more </a:t>
            </a:r>
            <a:r>
              <a:rPr lang="fr-FR" dirty="0" err="1"/>
              <a:t>success</a:t>
            </a:r>
            <a:r>
              <a:rPr lang="fr-FR" dirty="0"/>
              <a:t> on time </a:t>
            </a:r>
            <a:r>
              <a:rPr lang="fr-FR" dirty="0" err="1"/>
              <a:t>series</a:t>
            </a:r>
            <a:r>
              <a:rPr lang="fr-FR" dirty="0"/>
              <a:t> challenges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20447AE-43AE-4463-A637-821D6AD87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909463"/>
            <a:ext cx="5194770" cy="553373"/>
          </a:xfrm>
        </p:spPr>
        <p:txBody>
          <a:bodyPr/>
          <a:lstStyle/>
          <a:p>
            <a:r>
              <a:rPr lang="fr-FR" dirty="0"/>
              <a:t>Tools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869D3E-1E46-4D8C-A475-04B990765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796544"/>
            <a:ext cx="5480796" cy="2934999"/>
          </a:xfrm>
        </p:spPr>
        <p:txBody>
          <a:bodyPr/>
          <a:lstStyle/>
          <a:p>
            <a:r>
              <a:rPr lang="fr-FR" dirty="0"/>
              <a:t>Python (</a:t>
            </a:r>
            <a:r>
              <a:rPr lang="fr-FR" dirty="0" err="1"/>
              <a:t>Jupyter</a:t>
            </a:r>
            <a:r>
              <a:rPr lang="fr-FR" dirty="0"/>
              <a:t>)</a:t>
            </a:r>
          </a:p>
          <a:p>
            <a:r>
              <a:rPr lang="fr-FR" dirty="0"/>
              <a:t>Pandas</a:t>
            </a:r>
          </a:p>
          <a:p>
            <a:r>
              <a:rPr lang="fr-FR" dirty="0" err="1"/>
              <a:t>Scikit-learn</a:t>
            </a:r>
            <a:endParaRPr lang="fr-FR" dirty="0"/>
          </a:p>
          <a:p>
            <a:r>
              <a:rPr lang="fr-FR" b="1" dirty="0" err="1"/>
              <a:t>LightGBM</a:t>
            </a:r>
            <a:r>
              <a:rPr lang="fr-FR" b="1" dirty="0"/>
              <a:t> -&gt; </a:t>
            </a:r>
            <a:r>
              <a:rPr lang="fr-FR" b="1" dirty="0" err="1"/>
              <a:t>very</a:t>
            </a:r>
            <a:r>
              <a:rPr lang="fr-FR" b="1" dirty="0"/>
              <a:t> fast &amp; </a:t>
            </a:r>
            <a:r>
              <a:rPr lang="fr-FR" b="1" dirty="0" err="1"/>
              <a:t>handle</a:t>
            </a:r>
            <a:r>
              <a:rPr lang="fr-FR" b="1" dirty="0"/>
              <a:t> </a:t>
            </a:r>
            <a:r>
              <a:rPr lang="fr-FR" b="1" dirty="0" err="1"/>
              <a:t>well</a:t>
            </a:r>
            <a:r>
              <a:rPr lang="fr-FR" b="1" dirty="0"/>
              <a:t> </a:t>
            </a:r>
            <a:r>
              <a:rPr lang="fr-FR" b="1" dirty="0" err="1"/>
              <a:t>categorical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endParaRPr lang="fr-FR" b="1" dirty="0"/>
          </a:p>
          <a:p>
            <a:r>
              <a:rPr lang="fr-FR" dirty="0" err="1"/>
              <a:t>Personal</a:t>
            </a:r>
            <a:r>
              <a:rPr lang="fr-FR" dirty="0"/>
              <a:t> Computer (Windows, local </a:t>
            </a:r>
            <a:r>
              <a:rPr lang="fr-FR" dirty="0" err="1"/>
              <a:t>small</a:t>
            </a:r>
            <a:r>
              <a:rPr lang="fr-FR" dirty="0"/>
              <a:t> CPU)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FA2625-5E15-4BB3-A362-DBD154630371}"/>
              </a:ext>
            </a:extLst>
          </p:cNvPr>
          <p:cNvSpPr txBox="1"/>
          <p:nvPr/>
        </p:nvSpPr>
        <p:spPr>
          <a:xfrm>
            <a:off x="1098850" y="5613506"/>
            <a:ext cx="771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Notebooks for the </a:t>
            </a:r>
            <a:r>
              <a:rPr lang="fr-FR" dirty="0" err="1"/>
              <a:t>submissions</a:t>
            </a:r>
            <a:r>
              <a:rPr lang="fr-FR" dirty="0"/>
              <a:t> are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https://github.com/ljmdeb</a:t>
            </a: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39C6EE-CADE-4AA7-95F6-65B57867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BF05-2E6F-4E61-9A90-548D3CCCFE14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C91251-5DA0-444F-A7FC-35E080D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F73662-D956-4E29-9B01-8B2644B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8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C0BA939-93CB-468B-9AB4-8B919E2B8535}"/>
              </a:ext>
            </a:extLst>
          </p:cNvPr>
          <p:cNvSpPr txBox="1"/>
          <p:nvPr/>
        </p:nvSpPr>
        <p:spPr>
          <a:xfrm>
            <a:off x="1032209" y="4867298"/>
            <a:ext cx="251158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/>
              <a:t>Ranked</a:t>
            </a:r>
            <a:r>
              <a:rPr lang="fr-FR" sz="1200" dirty="0"/>
              <a:t> 2</a:t>
            </a:r>
            <a:r>
              <a:rPr lang="fr-FR" sz="1200" baseline="30000" dirty="0"/>
              <a:t>nd</a:t>
            </a:r>
            <a:r>
              <a:rPr lang="fr-FR" sz="1200" dirty="0"/>
              <a:t>* </a:t>
            </a:r>
            <a:r>
              <a:rPr lang="fr-FR" sz="1200" dirty="0" err="1"/>
              <a:t>with</a:t>
            </a:r>
            <a:r>
              <a:rPr lang="fr-FR" sz="1200" dirty="0"/>
              <a:t> final score 0,5267 </a:t>
            </a:r>
          </a:p>
          <a:p>
            <a:endParaRPr lang="fr-FR" sz="1200" dirty="0"/>
          </a:p>
          <a:p>
            <a:r>
              <a:rPr lang="fr-FR" sz="1200" dirty="0" err="1"/>
              <a:t>Ranked</a:t>
            </a:r>
            <a:r>
              <a:rPr lang="fr-FR" sz="1200" dirty="0"/>
              <a:t> 2</a:t>
            </a:r>
            <a:r>
              <a:rPr lang="fr-FR" sz="1200" baseline="30000" dirty="0"/>
              <a:t>nd</a:t>
            </a:r>
            <a:r>
              <a:rPr lang="fr-FR" sz="1200" dirty="0"/>
              <a:t> on the open </a:t>
            </a:r>
            <a:r>
              <a:rPr lang="fr-FR" sz="1200" dirty="0" err="1"/>
              <a:t>leaderboard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the </a:t>
            </a:r>
            <a:r>
              <a:rPr lang="fr-FR" sz="1200" dirty="0" err="1"/>
              <a:t>same</a:t>
            </a:r>
            <a:r>
              <a:rPr lang="fr-FR" sz="1200" dirty="0"/>
              <a:t> entry </a:t>
            </a:r>
            <a:r>
              <a:rPr lang="fr-FR" sz="1200" dirty="0" err="1"/>
              <a:t>during</a:t>
            </a:r>
            <a:r>
              <a:rPr lang="fr-FR" sz="1200" dirty="0"/>
              <a:t> </a:t>
            </a:r>
            <a:r>
              <a:rPr lang="fr-FR" sz="1200" dirty="0" err="1"/>
              <a:t>most</a:t>
            </a:r>
            <a:r>
              <a:rPr lang="fr-FR" sz="1200" dirty="0"/>
              <a:t> of S2, score &gt; 0,53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E3AE1B-1406-4C6B-BE30-4FDF2675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09" y="1018927"/>
            <a:ext cx="2511582" cy="349115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8A05030-0DE4-4379-8471-22DB6A3F5680}"/>
              </a:ext>
            </a:extLst>
          </p:cNvPr>
          <p:cNvSpPr txBox="1"/>
          <p:nvPr/>
        </p:nvSpPr>
        <p:spPr>
          <a:xfrm>
            <a:off x="4273675" y="5130268"/>
            <a:ext cx="777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CFM’s</a:t>
            </a:r>
            <a:r>
              <a:rPr lang="fr-FR" sz="1600" dirty="0"/>
              <a:t> </a:t>
            </a:r>
            <a:r>
              <a:rPr lang="fr-FR" sz="1600" dirty="0" err="1"/>
              <a:t>was</a:t>
            </a:r>
            <a:r>
              <a:rPr lang="fr-FR" sz="1600" dirty="0"/>
              <a:t> the </a:t>
            </a:r>
            <a:r>
              <a:rPr lang="fr-FR" sz="1600" dirty="0" err="1"/>
              <a:t>most</a:t>
            </a:r>
            <a:r>
              <a:rPr lang="fr-FR" sz="1600" dirty="0"/>
              <a:t> </a:t>
            </a:r>
            <a:r>
              <a:rPr lang="fr-FR" sz="1600" dirty="0" err="1"/>
              <a:t>competitive</a:t>
            </a:r>
            <a:r>
              <a:rPr lang="fr-FR" sz="1600" dirty="0"/>
              <a:t> of the 2019 « Challenge data » challenges*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Competition</a:t>
            </a:r>
            <a:r>
              <a:rPr lang="fr-FR" sz="1600" dirty="0"/>
              <a:t> </a:t>
            </a:r>
            <a:r>
              <a:rPr lang="fr-FR" sz="1600" dirty="0" err="1"/>
              <a:t>lasted</a:t>
            </a:r>
            <a:r>
              <a:rPr lang="fr-FR" sz="1600" dirty="0"/>
              <a:t> </a:t>
            </a:r>
            <a:r>
              <a:rPr lang="fr-FR" sz="1600" dirty="0" err="1"/>
              <a:t>until</a:t>
            </a:r>
            <a:r>
              <a:rPr lang="fr-FR" sz="1600" dirty="0"/>
              <a:t> </a:t>
            </a:r>
            <a:r>
              <a:rPr lang="fr-FR" sz="1600" dirty="0" err="1"/>
              <a:t>year</a:t>
            </a:r>
            <a:r>
              <a:rPr lang="fr-FR" sz="1600" dirty="0"/>
              <a:t> end </a:t>
            </a:r>
            <a:r>
              <a:rPr lang="fr-FR" sz="1400" dirty="0"/>
              <a:t>(</a:t>
            </a:r>
            <a:r>
              <a:rPr lang="fr-FR" sz="1400" dirty="0" err="1"/>
              <a:t>above</a:t>
            </a:r>
            <a:r>
              <a:rPr lang="fr-FR" sz="1400" dirty="0"/>
              <a:t>, </a:t>
            </a:r>
            <a:r>
              <a:rPr lang="fr-FR" sz="1400" dirty="0" err="1"/>
              <a:t>brown</a:t>
            </a:r>
            <a:r>
              <a:rPr lang="fr-FR" sz="1400" dirty="0"/>
              <a:t> </a:t>
            </a:r>
            <a:r>
              <a:rPr lang="fr-FR" sz="1400" dirty="0" err="1"/>
              <a:t>colors</a:t>
            </a:r>
            <a:r>
              <a:rPr lang="fr-FR" sz="1400" dirty="0"/>
              <a:t> </a:t>
            </a:r>
            <a:r>
              <a:rPr lang="fr-FR" sz="1400" dirty="0" err="1"/>
              <a:t>signify</a:t>
            </a:r>
            <a:r>
              <a:rPr lang="fr-FR" sz="1400" dirty="0"/>
              <a:t> </a:t>
            </a:r>
            <a:r>
              <a:rPr lang="fr-FR" sz="1400" dirty="0" err="1"/>
              <a:t>late</a:t>
            </a:r>
            <a:r>
              <a:rPr lang="fr-FR" sz="1400" dirty="0"/>
              <a:t> </a:t>
            </a:r>
            <a:r>
              <a:rPr lang="fr-FR" sz="1400" dirty="0" err="1"/>
              <a:t>submissions</a:t>
            </a:r>
            <a:r>
              <a:rPr lang="fr-FR" sz="1400" dirty="0"/>
              <a:t> – 6 of the 10 best </a:t>
            </a:r>
            <a:r>
              <a:rPr lang="fr-FR" sz="1400" dirty="0" err="1"/>
              <a:t>ranking</a:t>
            </a:r>
            <a:r>
              <a:rPr lang="fr-FR" sz="1400" dirty="0"/>
              <a:t> final </a:t>
            </a:r>
            <a:r>
              <a:rPr lang="fr-FR" sz="1400" dirty="0" err="1"/>
              <a:t>submissions</a:t>
            </a:r>
            <a:r>
              <a:rPr lang="fr-FR" sz="1400" dirty="0"/>
              <a:t>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entered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november</a:t>
            </a:r>
            <a:r>
              <a:rPr lang="fr-FR" sz="1400" dirty="0"/>
              <a:t> 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0460F0-F988-4089-8AE6-9A38C81B77B4}"/>
              </a:ext>
            </a:extLst>
          </p:cNvPr>
          <p:cNvSpPr/>
          <p:nvPr/>
        </p:nvSpPr>
        <p:spPr>
          <a:xfrm>
            <a:off x="3458925" y="6519072"/>
            <a:ext cx="1979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*</a:t>
            </a:r>
            <a:r>
              <a:rPr lang="fr-FR" sz="1200" dirty="0"/>
              <a:t>not </a:t>
            </a:r>
            <a:r>
              <a:rPr lang="fr-FR" sz="1200" dirty="0" err="1"/>
              <a:t>counting</a:t>
            </a:r>
            <a:r>
              <a:rPr lang="fr-FR" sz="1200" dirty="0"/>
              <a:t> </a:t>
            </a:r>
            <a:r>
              <a:rPr lang="fr-FR" sz="1200" dirty="0" err="1"/>
              <a:t>deleted</a:t>
            </a:r>
            <a:r>
              <a:rPr lang="fr-FR" sz="1200" dirty="0"/>
              <a:t> </a:t>
            </a:r>
            <a:r>
              <a:rPr lang="fr-FR" sz="1200" dirty="0" err="1"/>
              <a:t>users</a:t>
            </a:r>
            <a:endParaRPr lang="fr-FR" sz="12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9DB340-277F-4088-BBC8-B93A29836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466" y="686602"/>
            <a:ext cx="6651625" cy="4499189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B18E3A-6C7B-4D0A-8D43-5CD2E5BD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DFC4-E5DB-4401-9DA9-C25CB7B7EE53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22C836-93EB-4D58-88AD-A6EF018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328F2-EE36-4350-8592-5CD5892B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3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653E781-8E8C-4262-B0AC-93EDA31F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pertaining</a:t>
            </a:r>
            <a:r>
              <a:rPr lang="fr-FR" dirty="0"/>
              <a:t> to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1"/>
                </a:solidFill>
              </a:rPr>
              <a:t>Equity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correlated</a:t>
            </a:r>
            <a:br>
              <a:rPr lang="fr-FR" dirty="0"/>
            </a:b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pertaining</a:t>
            </a:r>
            <a:r>
              <a:rPr lang="fr-FR" dirty="0"/>
              <a:t> to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Day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correlated</a:t>
            </a:r>
            <a:r>
              <a:rPr lang="fr-FR" dirty="0"/>
              <a:t>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849862-F5B7-4829-91D9-FB6596EE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4834569" cy="557784"/>
          </a:xfrm>
        </p:spPr>
        <p:txBody>
          <a:bodyPr/>
          <a:lstStyle/>
          <a:p>
            <a:r>
              <a:rPr lang="fr-FR" dirty="0" err="1"/>
              <a:t>Equities</a:t>
            </a:r>
            <a:r>
              <a:rPr lang="fr-FR" dirty="0"/>
              <a:t> :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equities</a:t>
            </a:r>
            <a:r>
              <a:rPr lang="fr-FR" dirty="0"/>
              <a:t> in train and test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B2DF85F-FB17-4E58-88E3-BEF34A9FF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926052"/>
            <a:ext cx="5694023" cy="3305996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We</a:t>
            </a:r>
            <a:r>
              <a:rPr lang="fr-FR" dirty="0"/>
              <a:t> can use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equities</a:t>
            </a:r>
            <a:r>
              <a:rPr lang="fr-FR" dirty="0"/>
              <a:t> in train and validation</a:t>
            </a:r>
          </a:p>
          <a:p>
            <a:r>
              <a:rPr lang="fr-FR" dirty="0" err="1"/>
              <a:t>Ligthgbm</a:t>
            </a:r>
            <a:r>
              <a:rPr lang="fr-FR" dirty="0"/>
              <a:t> :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Equity</a:t>
            </a:r>
            <a:r>
              <a:rPr lang="fr-FR" dirty="0"/>
              <a:t> identifier as a </a:t>
            </a:r>
            <a:r>
              <a:rPr lang="fr-FR" dirty="0" err="1"/>
              <a:t>categorical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(</a:t>
            </a:r>
            <a:r>
              <a:rPr lang="fr-FR" dirty="0" err="1"/>
              <a:t>converted</a:t>
            </a:r>
            <a:r>
              <a:rPr lang="fr-FR" dirty="0"/>
              <a:t> to 0-N </a:t>
            </a:r>
            <a:r>
              <a:rPr lang="fr-FR" dirty="0" err="1"/>
              <a:t>integers</a:t>
            </a:r>
            <a:r>
              <a:rPr lang="fr-FR" dirty="0"/>
              <a:t>, as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Lightgbm</a:t>
            </a:r>
            <a:r>
              <a:rPr lang="fr-FR" dirty="0"/>
              <a:t>)</a:t>
            </a:r>
          </a:p>
          <a:p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Lightgbm</a:t>
            </a:r>
            <a:r>
              <a:rPr lang="fr-FR" dirty="0"/>
              <a:t> :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« </a:t>
            </a:r>
            <a:r>
              <a:rPr lang="fr-FR" dirty="0" err="1"/>
              <a:t>Equity</a:t>
            </a:r>
            <a:r>
              <a:rPr lang="fr-FR" dirty="0"/>
              <a:t> » </a:t>
            </a:r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Must use </a:t>
            </a:r>
            <a:r>
              <a:rPr lang="fr-FR" dirty="0" err="1"/>
              <a:t>only</a:t>
            </a:r>
            <a:r>
              <a:rPr lang="fr-FR" dirty="0"/>
              <a:t> training values in the model</a:t>
            </a:r>
          </a:p>
          <a:p>
            <a:pPr lvl="1"/>
            <a:r>
              <a:rPr lang="fr-FR" dirty="0"/>
              <a:t>Possible </a:t>
            </a:r>
            <a:r>
              <a:rPr lang="fr-FR" dirty="0" err="1"/>
              <a:t>Idea</a:t>
            </a:r>
            <a:r>
              <a:rPr lang="fr-FR" dirty="0"/>
              <a:t> : use </a:t>
            </a:r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equity</a:t>
            </a:r>
            <a:r>
              <a:rPr lang="fr-FR" dirty="0"/>
              <a:t>,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 training set</a:t>
            </a:r>
          </a:p>
          <a:p>
            <a:pPr lvl="1"/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sign</a:t>
            </a:r>
            <a:r>
              <a:rPr lang="fr-FR" dirty="0"/>
              <a:t>(y)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equity</a:t>
            </a:r>
            <a:r>
              <a:rPr lang="fr-FR" dirty="0"/>
              <a:t> on the training set </a:t>
            </a:r>
          </a:p>
          <a:p>
            <a:pPr lvl="2"/>
            <a:r>
              <a:rPr lang="fr-FR" dirty="0"/>
              <a:t>Rational : </a:t>
            </a:r>
            <a:r>
              <a:rPr lang="fr-FR" dirty="0" err="1"/>
              <a:t>tendency</a:t>
            </a:r>
            <a:r>
              <a:rPr lang="fr-FR" dirty="0"/>
              <a:t> of a stock to </a:t>
            </a:r>
            <a:r>
              <a:rPr lang="fr-FR" dirty="0" err="1"/>
              <a:t>overperform</a:t>
            </a:r>
            <a:endParaRPr lang="fr-FR" dirty="0"/>
          </a:p>
          <a:p>
            <a:pPr lvl="2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as a new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-&gt; </a:t>
            </a:r>
            <a:r>
              <a:rPr lang="fr-FR" b="1" dirty="0" err="1"/>
              <a:t>very</a:t>
            </a:r>
            <a:r>
              <a:rPr lang="fr-FR" b="1" dirty="0"/>
              <a:t> </a:t>
            </a:r>
            <a:r>
              <a:rPr lang="fr-FR" b="1" dirty="0" err="1"/>
              <a:t>powerful</a:t>
            </a:r>
            <a:r>
              <a:rPr lang="fr-FR" b="1" dirty="0"/>
              <a:t> </a:t>
            </a:r>
            <a:r>
              <a:rPr lang="fr-FR" b="1" dirty="0" err="1"/>
              <a:t>predictor</a:t>
            </a:r>
            <a:r>
              <a:rPr lang="fr-FR" b="1" dirty="0"/>
              <a:t> (0,5%)</a:t>
            </a:r>
          </a:p>
          <a:p>
            <a:pPr lvl="2"/>
            <a:r>
              <a:rPr lang="fr-FR" dirty="0"/>
              <a:t>Much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one hot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Equity</a:t>
            </a:r>
            <a:r>
              <a:rPr lang="fr-FR" dirty="0"/>
              <a:t> Code</a:t>
            </a:r>
          </a:p>
          <a:p>
            <a:pPr lvl="2"/>
            <a:r>
              <a:rPr lang="fr-FR" dirty="0" err="1"/>
              <a:t>LightGBM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more efficient </a:t>
            </a:r>
            <a:r>
              <a:rPr lang="fr-FR" dirty="0" err="1"/>
              <a:t>however</a:t>
            </a:r>
            <a:r>
              <a:rPr lang="fr-FR" dirty="0"/>
              <a:t> :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dropped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introducing</a:t>
            </a:r>
            <a:r>
              <a:rPr lang="fr-FR" dirty="0"/>
              <a:t> </a:t>
            </a:r>
            <a:r>
              <a:rPr lang="fr-FR" dirty="0" err="1"/>
              <a:t>Lightgbm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2BD5FF-1AC0-4166-BC67-2F478D65E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Days :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days</a:t>
            </a:r>
            <a:r>
              <a:rPr lang="fr-FR" dirty="0"/>
              <a:t> in train and test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47ED6F53-2B17-4FE9-A86C-8BFBA5F87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717327"/>
          </a:xfrm>
        </p:spPr>
        <p:txBody>
          <a:bodyPr/>
          <a:lstStyle/>
          <a:p>
            <a:r>
              <a:rPr lang="fr-FR" dirty="0"/>
              <a:t>Days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in validation and training : </a:t>
            </a:r>
            <a:r>
              <a:rPr lang="fr-FR" dirty="0" err="1"/>
              <a:t>build</a:t>
            </a:r>
            <a:r>
              <a:rPr lang="fr-FR" dirty="0"/>
              <a:t> train-</a:t>
            </a:r>
            <a:r>
              <a:rPr lang="fr-FR" dirty="0" err="1"/>
              <a:t>valid</a:t>
            </a:r>
            <a:r>
              <a:rPr lang="fr-FR" dirty="0"/>
              <a:t>-split and cross validation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days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build</a:t>
            </a:r>
            <a:r>
              <a:rPr lang="fr-FR" dirty="0"/>
              <a:t> « Day » </a:t>
            </a:r>
            <a:r>
              <a:rPr lang="fr-FR" dirty="0" err="1"/>
              <a:t>features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(and Standard </a:t>
            </a:r>
            <a:r>
              <a:rPr lang="fr-FR" dirty="0" err="1"/>
              <a:t>Deviation</a:t>
            </a:r>
            <a:r>
              <a:rPr lang="fr-FR" dirty="0"/>
              <a:t>) of </a:t>
            </a:r>
            <a:r>
              <a:rPr lang="fr-FR" dirty="0" err="1"/>
              <a:t>features</a:t>
            </a:r>
            <a:r>
              <a:rPr lang="fr-FR" dirty="0"/>
              <a:t>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endParaRPr lang="fr-FR" dirty="0"/>
          </a:p>
          <a:p>
            <a:pPr lvl="1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averages</a:t>
            </a:r>
            <a:r>
              <a:rPr lang="fr-FR" dirty="0"/>
              <a:t> (and Std) as new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« </a:t>
            </a:r>
            <a:r>
              <a:rPr lang="fr-FR" dirty="0" err="1"/>
              <a:t>equity</a:t>
            </a:r>
            <a:r>
              <a:rPr lang="fr-FR" dirty="0"/>
              <a:t> </a:t>
            </a:r>
            <a:r>
              <a:rPr lang="fr-FR" dirty="0" err="1"/>
              <a:t>normalised</a:t>
            </a:r>
            <a:r>
              <a:rPr lang="fr-FR" dirty="0"/>
              <a:t> » </a:t>
            </a:r>
            <a:r>
              <a:rPr lang="fr-FR" dirty="0" err="1"/>
              <a:t>feature</a:t>
            </a:r>
            <a:r>
              <a:rPr lang="fr-FR" dirty="0"/>
              <a:t> (i.e. </a:t>
            </a:r>
            <a:r>
              <a:rPr lang="fr-FR" dirty="0" err="1"/>
              <a:t>feature</a:t>
            </a:r>
            <a:r>
              <a:rPr lang="fr-FR" dirty="0"/>
              <a:t> value minus </a:t>
            </a:r>
            <a:r>
              <a:rPr lang="fr-FR" dirty="0" err="1"/>
              <a:t>average</a:t>
            </a:r>
            <a:r>
              <a:rPr lang="fr-FR" dirty="0"/>
              <a:t> on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by std on </a:t>
            </a:r>
            <a:r>
              <a:rPr lang="fr-FR" dirty="0" err="1"/>
              <a:t>day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E417F-1A12-4897-8DB6-ADA5FE4E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945D-D313-43B3-A351-CFE2DD0356C3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838E91-5961-4366-8C24-6A0C0464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316121-AD30-40D5-A71A-6FFDAC55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6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B2DF85F-FB17-4E58-88E3-BEF34A9F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37" y="615158"/>
            <a:ext cx="11029615" cy="617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2300" dirty="0"/>
              <a:t>The </a:t>
            </a:r>
            <a:r>
              <a:rPr lang="fr-FR" sz="2300" dirty="0" err="1"/>
              <a:t>Problem</a:t>
            </a:r>
            <a:r>
              <a:rPr lang="fr-FR" sz="2300" dirty="0"/>
              <a:t>  :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asked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sign</a:t>
            </a:r>
            <a:r>
              <a:rPr lang="fr-FR" dirty="0"/>
              <a:t> of stock variations </a:t>
            </a:r>
            <a:r>
              <a:rPr lang="fr-FR" dirty="0" err="1"/>
              <a:t>during</a:t>
            </a:r>
            <a:r>
              <a:rPr lang="fr-FR" dirty="0"/>
              <a:t> the last </a:t>
            </a:r>
            <a:r>
              <a:rPr lang="fr-FR" dirty="0" err="1"/>
              <a:t>half</a:t>
            </a:r>
            <a:r>
              <a:rPr lang="fr-FR" dirty="0"/>
              <a:t> </a:t>
            </a:r>
            <a:r>
              <a:rPr lang="fr-FR" dirty="0" err="1"/>
              <a:t>hour</a:t>
            </a:r>
            <a:r>
              <a:rPr lang="fr-FR" dirty="0"/>
              <a:t> of a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given</a:t>
            </a:r>
            <a:r>
              <a:rPr lang="fr-FR" dirty="0"/>
              <a:t> an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examples</a:t>
            </a:r>
            <a:r>
              <a:rPr lang="fr-FR" dirty="0"/>
              <a:t>.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b="1" dirty="0" err="1"/>
              <a:t>binary</a:t>
            </a:r>
            <a:r>
              <a:rPr lang="fr-FR" b="1" dirty="0"/>
              <a:t> classification </a:t>
            </a:r>
            <a:r>
              <a:rPr lang="fr-FR" b="1" dirty="0" err="1"/>
              <a:t>problem</a:t>
            </a:r>
            <a:r>
              <a:rPr lang="fr-FR" b="1" dirty="0"/>
              <a:t> </a:t>
            </a:r>
            <a:r>
              <a:rPr lang="fr-FR" dirty="0"/>
              <a:t>of </a:t>
            </a:r>
            <a:r>
              <a:rPr lang="fr-FR" dirty="0" err="1"/>
              <a:t>supervised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For the </a:t>
            </a:r>
            <a:r>
              <a:rPr lang="fr-FR" dirty="0" err="1"/>
              <a:t>examples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actualy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the exact </a:t>
            </a:r>
            <a:r>
              <a:rPr lang="fr-FR" dirty="0" err="1"/>
              <a:t>amount</a:t>
            </a:r>
            <a:r>
              <a:rPr lang="fr-FR" dirty="0"/>
              <a:t> of the last </a:t>
            </a:r>
            <a:r>
              <a:rPr lang="fr-FR" dirty="0" err="1"/>
              <a:t>half</a:t>
            </a:r>
            <a:r>
              <a:rPr lang="fr-FR" dirty="0"/>
              <a:t> </a:t>
            </a:r>
            <a:r>
              <a:rPr lang="fr-FR" dirty="0" err="1"/>
              <a:t>hour</a:t>
            </a:r>
            <a:r>
              <a:rPr lang="fr-FR" dirty="0"/>
              <a:t> variation (not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). 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</a:t>
            </a:r>
            <a:r>
              <a:rPr lang="fr-FR" dirty="0" err="1"/>
              <a:t>approached</a:t>
            </a:r>
            <a:r>
              <a:rPr lang="fr-FR" dirty="0"/>
              <a:t> the </a:t>
            </a:r>
            <a:r>
              <a:rPr lang="fr-FR" dirty="0" err="1"/>
              <a:t>problem</a:t>
            </a:r>
            <a:r>
              <a:rPr lang="fr-FR" dirty="0"/>
              <a:t> as a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(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exact end </a:t>
            </a:r>
            <a:r>
              <a:rPr lang="fr-FR" dirty="0" err="1"/>
              <a:t>day</a:t>
            </a:r>
            <a:r>
              <a:rPr lang="fr-FR" dirty="0"/>
              <a:t> stock </a:t>
            </a:r>
            <a:r>
              <a:rPr lang="fr-FR" dirty="0" err="1"/>
              <a:t>movement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predicted</a:t>
            </a:r>
            <a:r>
              <a:rPr lang="fr-FR" dirty="0"/>
              <a:t> variation to observe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).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understood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literaly</a:t>
            </a:r>
            <a:r>
              <a:rPr lang="fr-FR" dirty="0"/>
              <a:t> far-</a:t>
            </a:r>
            <a:r>
              <a:rPr lang="fr-FR" dirty="0" err="1"/>
              <a:t>fetch</a:t>
            </a:r>
            <a:r>
              <a:rPr lang="fr-FR" dirty="0"/>
              <a:t> (</a:t>
            </a:r>
            <a:r>
              <a:rPr lang="fr-FR" dirty="0" err="1"/>
              <a:t>trying</a:t>
            </a:r>
            <a:r>
              <a:rPr lang="fr-FR" dirty="0"/>
              <a:t> to do </a:t>
            </a:r>
            <a:r>
              <a:rPr lang="fr-FR" dirty="0" err="1"/>
              <a:t>much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), </a:t>
            </a:r>
            <a:r>
              <a:rPr lang="fr-FR" dirty="0" err="1"/>
              <a:t>hence</a:t>
            </a:r>
            <a:r>
              <a:rPr lang="fr-FR" dirty="0"/>
              <a:t> not </a:t>
            </a:r>
            <a:r>
              <a:rPr lang="fr-FR" dirty="0" err="1"/>
              <a:t>promizing</a:t>
            </a:r>
            <a:r>
              <a:rPr lang="fr-FR" dirty="0"/>
              <a:t>. 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stick to classification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sz="2300" dirty="0"/>
              <a:t>The model : </a:t>
            </a:r>
          </a:p>
          <a:p>
            <a:r>
              <a:rPr lang="fr-FR" dirty="0"/>
              <a:t>I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« simple » </a:t>
            </a:r>
            <a:r>
              <a:rPr lang="fr-FR" dirty="0" err="1"/>
              <a:t>features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(</a:t>
            </a:r>
            <a:r>
              <a:rPr lang="fr-FR" dirty="0" err="1"/>
              <a:t>equity</a:t>
            </a:r>
            <a:r>
              <a:rPr lang="fr-FR" dirty="0"/>
              <a:t> x </a:t>
            </a:r>
            <a:r>
              <a:rPr lang="fr-FR" dirty="0" err="1"/>
              <a:t>day</a:t>
            </a:r>
            <a:r>
              <a:rPr lang="fr-FR" dirty="0"/>
              <a:t>): </a:t>
            </a:r>
          </a:p>
          <a:p>
            <a:pPr lvl="1"/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b="1" dirty="0" err="1"/>
              <a:t>Number</a:t>
            </a:r>
            <a:r>
              <a:rPr lang="fr-FR" b="1" dirty="0"/>
              <a:t> of NaN </a:t>
            </a:r>
            <a:r>
              <a:rPr lang="fr-FR" dirty="0"/>
              <a:t>(NaN are </a:t>
            </a:r>
            <a:r>
              <a:rPr lang="fr-FR" dirty="0" err="1"/>
              <a:t>filled</a:t>
            </a:r>
            <a:r>
              <a:rPr lang="fr-FR" dirty="0"/>
              <a:t> by </a:t>
            </a:r>
            <a:r>
              <a:rPr lang="fr-FR" dirty="0" err="1"/>
              <a:t>zeros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counting</a:t>
            </a:r>
            <a:r>
              <a:rPr lang="fr-FR" dirty="0"/>
              <a:t>), </a:t>
            </a:r>
            <a:r>
              <a:rPr lang="fr-FR" b="1" dirty="0" err="1"/>
              <a:t>Number</a:t>
            </a:r>
            <a:r>
              <a:rPr lang="fr-FR" b="1" dirty="0"/>
              <a:t> of </a:t>
            </a:r>
            <a:r>
              <a:rPr lang="fr-FR" b="1" dirty="0" err="1"/>
              <a:t>Zero</a:t>
            </a:r>
            <a:r>
              <a:rPr lang="fr-FR" b="1" dirty="0"/>
              <a:t> </a:t>
            </a:r>
            <a:r>
              <a:rPr lang="fr-FR" dirty="0"/>
              <a:t>variations (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imputing</a:t>
            </a:r>
            <a:r>
              <a:rPr lang="fr-FR" dirty="0"/>
              <a:t> </a:t>
            </a:r>
            <a:r>
              <a:rPr lang="fr-FR" dirty="0" err="1"/>
              <a:t>zeros</a:t>
            </a:r>
            <a:r>
              <a:rPr lang="fr-FR" dirty="0"/>
              <a:t> for NaN)</a:t>
            </a:r>
          </a:p>
          <a:p>
            <a:pPr lvl="1"/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, </a:t>
            </a:r>
            <a:r>
              <a:rPr lang="fr-FR" b="1" dirty="0" err="1"/>
              <a:t>Sum</a:t>
            </a:r>
            <a:r>
              <a:rPr lang="fr-FR" b="1" dirty="0"/>
              <a:t> of variations for the </a:t>
            </a:r>
            <a:r>
              <a:rPr lang="fr-FR" b="1" dirty="0" err="1"/>
              <a:t>whole</a:t>
            </a:r>
            <a:r>
              <a:rPr lang="fr-FR" b="1" dirty="0"/>
              <a:t> </a:t>
            </a:r>
            <a:r>
              <a:rPr lang="fr-FR" b="1" dirty="0" err="1"/>
              <a:t>day</a:t>
            </a:r>
            <a:r>
              <a:rPr lang="fr-FR" dirty="0"/>
              <a:t>, </a:t>
            </a:r>
            <a:r>
              <a:rPr lang="fr-FR" b="1" dirty="0" err="1"/>
              <a:t>Sum</a:t>
            </a:r>
            <a:r>
              <a:rPr lang="fr-FR" b="1" dirty="0"/>
              <a:t> of variations </a:t>
            </a:r>
            <a:r>
              <a:rPr lang="fr-FR" b="1" dirty="0" err="1"/>
              <a:t>during</a:t>
            </a:r>
            <a:r>
              <a:rPr lang="fr-FR" b="1" dirty="0"/>
              <a:t> last 30 m</a:t>
            </a:r>
            <a:r>
              <a:rPr lang="fr-FR" dirty="0"/>
              <a:t>inutes and </a:t>
            </a:r>
            <a:r>
              <a:rPr lang="fr-FR" b="1" dirty="0" err="1"/>
              <a:t>during</a:t>
            </a:r>
            <a:r>
              <a:rPr lang="fr-FR" b="1" dirty="0"/>
              <a:t> </a:t>
            </a:r>
            <a:r>
              <a:rPr lang="fr-FR" b="1" dirty="0" err="1"/>
              <a:t>penultimate</a:t>
            </a:r>
            <a:r>
              <a:rPr lang="fr-FR" b="1" dirty="0"/>
              <a:t> 30 minutes</a:t>
            </a:r>
            <a:r>
              <a:rPr lang="fr-FR" dirty="0"/>
              <a:t>, </a:t>
            </a:r>
            <a:r>
              <a:rPr lang="fr-FR" b="1" dirty="0"/>
              <a:t>Last variation </a:t>
            </a:r>
            <a:r>
              <a:rPr lang="fr-FR" dirty="0"/>
              <a:t>(at 15:20)</a:t>
            </a:r>
          </a:p>
          <a:p>
            <a:pPr lvl="1"/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, </a:t>
            </a:r>
            <a:r>
              <a:rPr lang="fr-FR" dirty="0" err="1"/>
              <a:t>Intraday</a:t>
            </a:r>
            <a:r>
              <a:rPr lang="fr-FR" dirty="0"/>
              <a:t> </a:t>
            </a:r>
            <a:r>
              <a:rPr lang="fr-FR" b="1" dirty="0"/>
              <a:t>Standard </a:t>
            </a:r>
            <a:r>
              <a:rPr lang="fr-FR" b="1" dirty="0" err="1"/>
              <a:t>deviation</a:t>
            </a:r>
            <a:r>
              <a:rPr lang="fr-FR" dirty="0"/>
              <a:t>, </a:t>
            </a:r>
            <a:r>
              <a:rPr lang="fr-FR" b="1" dirty="0" err="1"/>
              <a:t>Skewness</a:t>
            </a:r>
            <a:r>
              <a:rPr lang="fr-FR" dirty="0"/>
              <a:t> &amp; </a:t>
            </a:r>
            <a:r>
              <a:rPr lang="fr-FR" b="1" dirty="0"/>
              <a:t>Kurtosis</a:t>
            </a:r>
            <a:r>
              <a:rPr lang="fr-FR" dirty="0"/>
              <a:t> for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x </a:t>
            </a:r>
            <a:r>
              <a:rPr lang="fr-FR" dirty="0" err="1"/>
              <a:t>equity</a:t>
            </a:r>
            <a:endParaRPr lang="fr-FR" dirty="0"/>
          </a:p>
          <a:p>
            <a:pPr lvl="1"/>
            <a:r>
              <a:rPr lang="fr-FR" b="1" dirty="0" err="1"/>
              <a:t>Exponential</a:t>
            </a:r>
            <a:r>
              <a:rPr lang="fr-FR" b="1" dirty="0"/>
              <a:t> </a:t>
            </a:r>
            <a:r>
              <a:rPr lang="fr-FR" b="1" dirty="0" err="1"/>
              <a:t>moving</a:t>
            </a:r>
            <a:r>
              <a:rPr lang="fr-FR" b="1" dirty="0"/>
              <a:t> </a:t>
            </a:r>
            <a:r>
              <a:rPr lang="fr-FR" b="1" dirty="0" err="1"/>
              <a:t>average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6 for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x </a:t>
            </a:r>
            <a:r>
              <a:rPr lang="fr-FR" dirty="0" err="1"/>
              <a:t>equity</a:t>
            </a:r>
            <a:r>
              <a:rPr lang="fr-FR" dirty="0"/>
              <a:t> , </a:t>
            </a:r>
            <a:r>
              <a:rPr lang="fr-FR" b="1" dirty="0"/>
              <a:t>Relative </a:t>
            </a:r>
            <a:r>
              <a:rPr lang="fr-FR" b="1" dirty="0" err="1"/>
              <a:t>Strength</a:t>
            </a:r>
            <a:r>
              <a:rPr lang="fr-FR" b="1" dirty="0"/>
              <a:t> Index </a:t>
            </a:r>
            <a:r>
              <a:rPr lang="fr-FR" dirty="0"/>
              <a:t>(</a:t>
            </a:r>
            <a:r>
              <a:rPr lang="fr-FR" dirty="0" err="1"/>
              <a:t>sum</a:t>
            </a:r>
            <a:r>
              <a:rPr lang="fr-FR" dirty="0"/>
              <a:t> of positive variation H </a:t>
            </a:r>
            <a:r>
              <a:rPr lang="fr-FR" dirty="0" err="1"/>
              <a:t>divided</a:t>
            </a:r>
            <a:r>
              <a:rPr lang="fr-FR" dirty="0"/>
              <a:t> by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H and </a:t>
            </a:r>
            <a:r>
              <a:rPr lang="fr-FR" dirty="0" err="1"/>
              <a:t>sum</a:t>
            </a:r>
            <a:r>
              <a:rPr lang="fr-FR" dirty="0"/>
              <a:t> of </a:t>
            </a:r>
            <a:r>
              <a:rPr lang="fr-FR" dirty="0" err="1"/>
              <a:t>negative</a:t>
            </a:r>
            <a:r>
              <a:rPr lang="fr-FR" dirty="0"/>
              <a:t> variations B)</a:t>
            </a:r>
          </a:p>
          <a:p>
            <a:r>
              <a:rPr lang="fr-FR" dirty="0" err="1"/>
              <a:t>Then</a:t>
            </a:r>
            <a:r>
              <a:rPr lang="fr-FR" dirty="0"/>
              <a:t> I </a:t>
            </a:r>
            <a:r>
              <a:rPr lang="fr-FR" dirty="0" err="1"/>
              <a:t>computed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date, as </a:t>
            </a:r>
            <a:r>
              <a:rPr lang="fr-FR" dirty="0" err="1"/>
              <a:t>well</a:t>
            </a:r>
            <a:r>
              <a:rPr lang="fr-FR" dirty="0"/>
              <a:t> as Standard </a:t>
            </a:r>
            <a:r>
              <a:rPr lang="fr-FR" dirty="0" err="1"/>
              <a:t>deviations</a:t>
            </a:r>
            <a:r>
              <a:rPr lang="fr-FR" dirty="0"/>
              <a:t> of the </a:t>
            </a:r>
            <a:r>
              <a:rPr lang="fr-FR" dirty="0" err="1"/>
              <a:t>features</a:t>
            </a:r>
            <a:r>
              <a:rPr lang="fr-FR" dirty="0"/>
              <a:t> by dates, and </a:t>
            </a:r>
            <a:r>
              <a:rPr lang="fr-FR" dirty="0" err="1"/>
              <a:t>normalised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(value minus </a:t>
            </a:r>
            <a:r>
              <a:rPr lang="fr-FR" dirty="0" err="1"/>
              <a:t>average</a:t>
            </a:r>
            <a:r>
              <a:rPr lang="fr-FR" dirty="0"/>
              <a:t>, </a:t>
            </a:r>
            <a:r>
              <a:rPr lang="fr-FR" dirty="0" err="1"/>
              <a:t>divided</a:t>
            </a:r>
            <a:r>
              <a:rPr lang="fr-FR" dirty="0"/>
              <a:t> by std). </a:t>
            </a:r>
          </a:p>
          <a:p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equity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date. </a:t>
            </a:r>
          </a:p>
          <a:p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dirty="0" err="1"/>
              <a:t>equity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tendency</a:t>
            </a:r>
            <a:r>
              <a:rPr lang="fr-FR" dirty="0"/>
              <a:t> of an </a:t>
            </a:r>
            <a:r>
              <a:rPr lang="fr-FR" dirty="0" err="1"/>
              <a:t>equity</a:t>
            </a:r>
            <a:r>
              <a:rPr lang="fr-FR" dirty="0"/>
              <a:t> to </a:t>
            </a:r>
            <a:r>
              <a:rPr lang="fr-FR" dirty="0" err="1"/>
              <a:t>overperform</a:t>
            </a:r>
            <a:r>
              <a:rPr lang="fr-FR" dirty="0"/>
              <a:t> at end-</a:t>
            </a:r>
            <a:r>
              <a:rPr lang="fr-FR" dirty="0" err="1"/>
              <a:t>day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sign</a:t>
            </a:r>
            <a:r>
              <a:rPr lang="fr-FR" dirty="0"/>
              <a:t>(y) on training set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equity</a:t>
            </a:r>
            <a:r>
              <a:rPr lang="fr-FR" dirty="0"/>
              <a:t> </a:t>
            </a:r>
          </a:p>
          <a:p>
            <a:pPr lvl="1"/>
            <a:r>
              <a:rPr lang="fr-FR" b="1" dirty="0"/>
              <a:t>high </a:t>
            </a:r>
            <a:r>
              <a:rPr lang="fr-FR" b="1" dirty="0" err="1"/>
              <a:t>eplanatory</a:t>
            </a:r>
            <a:r>
              <a:rPr lang="fr-FR" b="1" dirty="0"/>
              <a:t> power  (but </a:t>
            </a:r>
            <a:r>
              <a:rPr lang="fr-FR" b="1" dirty="0" err="1"/>
              <a:t>superceded</a:t>
            </a:r>
            <a:r>
              <a:rPr lang="fr-FR" b="1" dirty="0"/>
              <a:t> by </a:t>
            </a:r>
            <a:r>
              <a:rPr lang="fr-FR" b="1" dirty="0" err="1"/>
              <a:t>proper</a:t>
            </a:r>
            <a:r>
              <a:rPr lang="fr-FR" b="1" dirty="0"/>
              <a:t> use of </a:t>
            </a:r>
            <a:r>
              <a:rPr lang="fr-FR" b="1" dirty="0" err="1"/>
              <a:t>categorical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r>
              <a:rPr lang="fr-FR" b="1" dirty="0"/>
              <a:t> in </a:t>
            </a:r>
            <a:r>
              <a:rPr lang="fr-FR" b="1" dirty="0" err="1"/>
              <a:t>Lightgbm</a:t>
            </a:r>
            <a:r>
              <a:rPr lang="fr-FR" b="1" dirty="0"/>
              <a:t>)</a:t>
            </a:r>
          </a:p>
          <a:p>
            <a:r>
              <a:rPr lang="fr-FR" dirty="0"/>
              <a:t>Tune </a:t>
            </a:r>
            <a:r>
              <a:rPr lang="fr-FR" dirty="0" err="1"/>
              <a:t>Lgbm</a:t>
            </a:r>
            <a:r>
              <a:rPr lang="fr-FR" dirty="0"/>
              <a:t> by cross validation (8 </a:t>
            </a:r>
            <a:r>
              <a:rPr lang="fr-FR" dirty="0" err="1"/>
              <a:t>random</a:t>
            </a:r>
            <a:r>
              <a:rPr lang="fr-FR" dirty="0"/>
              <a:t> split of date range) </a:t>
            </a:r>
            <a:r>
              <a:rPr lang="fr-FR" b="1" dirty="0"/>
              <a:t>(</a:t>
            </a:r>
            <a:r>
              <a:rPr lang="fr-FR" b="1" dirty="0" err="1"/>
              <a:t>useful</a:t>
            </a:r>
            <a:r>
              <a:rPr lang="fr-FR" b="1" dirty="0"/>
              <a:t> to </a:t>
            </a:r>
            <a:r>
              <a:rPr lang="fr-FR" b="1" dirty="0" err="1"/>
              <a:t>avoid</a:t>
            </a:r>
            <a:r>
              <a:rPr lang="fr-FR" b="1" dirty="0"/>
              <a:t> chance fit)</a:t>
            </a:r>
          </a:p>
          <a:p>
            <a:r>
              <a:rPr lang="fr-FR" dirty="0"/>
              <a:t>Try </a:t>
            </a:r>
            <a:r>
              <a:rPr lang="fr-FR" dirty="0" err="1"/>
              <a:t>dropping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-&gt; drop </a:t>
            </a:r>
            <a:r>
              <a:rPr lang="fr-FR" dirty="0" err="1"/>
              <a:t>when</a:t>
            </a:r>
            <a:r>
              <a:rPr lang="fr-FR" dirty="0"/>
              <a:t> cross validation score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-&gt; a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similarly</a:t>
            </a:r>
            <a:r>
              <a:rPr lang="fr-FR" dirty="0"/>
              <a:t> </a:t>
            </a:r>
            <a:r>
              <a:rPr lang="fr-FR" dirty="0" err="1"/>
              <a:t>performing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 Best </a:t>
            </a:r>
            <a:r>
              <a:rPr lang="fr-FR" dirty="0" err="1"/>
              <a:t>with</a:t>
            </a:r>
            <a:r>
              <a:rPr lang="fr-FR" dirty="0"/>
              <a:t> 6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in </a:t>
            </a:r>
            <a:r>
              <a:rPr lang="fr-FR" dirty="0" err="1">
                <a:hlinkClick r:id="rId2"/>
              </a:rPr>
              <a:t>my</a:t>
            </a:r>
            <a:r>
              <a:rPr lang="fr-FR" dirty="0">
                <a:hlinkClick r:id="rId2"/>
              </a:rPr>
              <a:t> notebook on </a:t>
            </a:r>
            <a:r>
              <a:rPr lang="fr-FR" dirty="0" err="1">
                <a:hlinkClick r:id="rId2"/>
              </a:rPr>
              <a:t>github</a:t>
            </a:r>
            <a:r>
              <a:rPr lang="fr-FR" dirty="0"/>
              <a:t>) </a:t>
            </a:r>
          </a:p>
          <a:p>
            <a:r>
              <a:rPr lang="fr-FR" sz="2300" dirty="0" err="1"/>
              <a:t>Unsuccessfull</a:t>
            </a:r>
            <a:r>
              <a:rPr lang="fr-FR" sz="2300" dirty="0"/>
              <a:t> </a:t>
            </a:r>
            <a:r>
              <a:rPr lang="fr-FR" sz="2300" dirty="0" err="1"/>
              <a:t>attempts</a:t>
            </a:r>
            <a:r>
              <a:rPr lang="fr-FR" sz="2300" dirty="0"/>
              <a:t>:  </a:t>
            </a:r>
          </a:p>
          <a:p>
            <a:pPr lvl="1"/>
            <a:r>
              <a:rPr lang="fr-FR" dirty="0" err="1"/>
              <a:t>Taking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(</a:t>
            </a:r>
            <a:r>
              <a:rPr lang="fr-FR" dirty="0" err="1"/>
              <a:t>sectorial</a:t>
            </a:r>
            <a:r>
              <a:rPr lang="fr-FR" dirty="0"/>
              <a:t>) </a:t>
            </a: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equities</a:t>
            </a:r>
            <a:r>
              <a:rPr lang="fr-FR" dirty="0"/>
              <a:t> (</a:t>
            </a:r>
            <a:r>
              <a:rPr lang="fr-FR" dirty="0" err="1"/>
              <a:t>tried</a:t>
            </a:r>
            <a:r>
              <a:rPr lang="fr-FR" dirty="0"/>
              <a:t> ACP data by date or global basis, no </a:t>
            </a:r>
            <a:r>
              <a:rPr lang="fr-FR" dirty="0" err="1"/>
              <a:t>improvment</a:t>
            </a:r>
            <a:r>
              <a:rPr lang="fr-FR" dirty="0"/>
              <a:t> on scores)</a:t>
            </a:r>
          </a:p>
          <a:p>
            <a:pPr lvl="1"/>
            <a:r>
              <a:rPr lang="fr-FR" dirty="0" err="1"/>
              <a:t>Stacking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marL="0" indent="0">
              <a:buNone/>
            </a:pPr>
            <a:r>
              <a:rPr lang="fr-FR" sz="2300" dirty="0" err="1"/>
              <a:t>Didn’t</a:t>
            </a:r>
            <a:r>
              <a:rPr lang="fr-FR" sz="2300" dirty="0"/>
              <a:t> </a:t>
            </a:r>
            <a:r>
              <a:rPr lang="fr-FR" sz="2300" dirty="0" err="1"/>
              <a:t>attempted</a:t>
            </a:r>
            <a:r>
              <a:rPr lang="fr-FR" sz="2300" dirty="0"/>
              <a:t>: </a:t>
            </a:r>
          </a:p>
          <a:p>
            <a:pPr lvl="1"/>
            <a:r>
              <a:rPr lang="fr-FR" dirty="0"/>
              <a:t>to </a:t>
            </a:r>
            <a:r>
              <a:rPr lang="fr-FR" dirty="0" err="1"/>
              <a:t>recognize</a:t>
            </a:r>
            <a:r>
              <a:rPr lang="fr-FR" dirty="0"/>
              <a:t> stocks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external</a:t>
            </a:r>
            <a:r>
              <a:rPr lang="fr-FR" dirty="0"/>
              <a:t> Stoxx500 data (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have been </a:t>
            </a:r>
            <a:r>
              <a:rPr lang="fr-FR" dirty="0" err="1"/>
              <a:t>cheating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Regression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sz="2400" dirty="0"/>
              <a:t>How to </a:t>
            </a:r>
            <a:r>
              <a:rPr lang="fr-FR" sz="2400" dirty="0" err="1"/>
              <a:t>improve</a:t>
            </a:r>
            <a:r>
              <a:rPr lang="fr-FR" sz="2400" dirty="0"/>
              <a:t>? </a:t>
            </a:r>
          </a:p>
          <a:p>
            <a:pPr lvl="1"/>
            <a:r>
              <a:rPr lang="fr-FR" dirty="0"/>
              <a:t>In real life : use </a:t>
            </a:r>
            <a:r>
              <a:rPr lang="fr-FR" dirty="0" err="1"/>
              <a:t>exogeneous</a:t>
            </a:r>
            <a:r>
              <a:rPr lang="fr-FR" dirty="0"/>
              <a:t> </a:t>
            </a:r>
            <a:r>
              <a:rPr lang="fr-FR" dirty="0" err="1"/>
              <a:t>sructured</a:t>
            </a:r>
            <a:r>
              <a:rPr lang="fr-FR" dirty="0"/>
              <a:t> (descriptive, </a:t>
            </a:r>
            <a:r>
              <a:rPr lang="fr-FR" dirty="0" err="1"/>
              <a:t>financial</a:t>
            </a:r>
            <a:r>
              <a:rPr lang="fr-FR" dirty="0"/>
              <a:t>, </a:t>
            </a:r>
            <a:r>
              <a:rPr lang="fr-FR" dirty="0" err="1"/>
              <a:t>economic</a:t>
            </a:r>
            <a:r>
              <a:rPr lang="fr-FR" dirty="0"/>
              <a:t>) or </a:t>
            </a:r>
            <a:r>
              <a:rPr lang="fr-FR" dirty="0" err="1"/>
              <a:t>unstructured</a:t>
            </a:r>
            <a:r>
              <a:rPr lang="fr-FR" dirty="0"/>
              <a:t> (news) data on </a:t>
            </a:r>
            <a:r>
              <a:rPr lang="fr-FR" dirty="0" err="1"/>
              <a:t>company</a:t>
            </a:r>
            <a:r>
              <a:rPr lang="fr-FR" dirty="0"/>
              <a:t> / </a:t>
            </a:r>
            <a:r>
              <a:rPr lang="fr-FR" dirty="0" err="1"/>
              <a:t>sector</a:t>
            </a:r>
            <a:r>
              <a:rPr lang="fr-FR" dirty="0"/>
              <a:t> / </a:t>
            </a:r>
            <a:r>
              <a:rPr lang="fr-FR" dirty="0" err="1"/>
              <a:t>market</a:t>
            </a:r>
            <a:r>
              <a:rPr lang="fr-FR" dirty="0"/>
              <a:t> /</a:t>
            </a:r>
            <a:r>
              <a:rPr lang="fr-FR" dirty="0" err="1"/>
              <a:t>economy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59565E-4FFE-4D08-AC28-A26D5CC0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BEBD-822C-4430-938E-9227A4B5E296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810483-F3CB-4DBD-9002-63771AE4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782EB-A0E7-4A7B-806D-195BE99C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805CB2C-4D2C-4863-9B89-B1D0FB32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Features importance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17491C6-F3A8-4281-BA64-53499DD70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06" y="2340864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1) Sum (and variations taking into account daily average, i.e. market index)</a:t>
            </a:r>
          </a:p>
          <a:p>
            <a:r>
              <a:rPr lang="en-US" dirty="0"/>
              <a:t>2) Equity code</a:t>
            </a:r>
          </a:p>
          <a:p>
            <a:r>
              <a:rPr lang="en-US" dirty="0"/>
              <a:t>3) Volatility (Standard deviation of variations)</a:t>
            </a:r>
          </a:p>
          <a:p>
            <a:r>
              <a:rPr lang="en-US" dirty="0"/>
              <a:t>4) relative number of zeros variations (not counting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r>
              <a:rPr lang="en-US" dirty="0"/>
              <a:t>5) number of equities this day (correction to other features)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DF49F5-8275-4BA5-96A1-6FC89941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3568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900" kern="1200" cap="all" dirty="0">
                <a:solidFill>
                  <a:schemeClr val="tx1">
                    <a:lumMod val="75000"/>
                    <a:lumOff val="25000"/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Laurent </a:t>
            </a:r>
            <a:r>
              <a:rPr lang="en-US" sz="900" kern="1200" cap="all" dirty="0" err="1">
                <a:solidFill>
                  <a:schemeClr val="tx1">
                    <a:lumMod val="75000"/>
                    <a:lumOff val="25000"/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Deborde</a:t>
            </a:r>
            <a:endParaRPr lang="en-US" sz="900" kern="1200" cap="all" dirty="0">
              <a:solidFill>
                <a:schemeClr val="tx1">
                  <a:lumMod val="75000"/>
                  <a:lumOff val="25000"/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81E36E-EC27-4D7F-AEF7-3392960935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r="-1" b="2229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C781AC-59B7-42BE-9AC0-5CEDC281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785A38F-0786-4908-812D-0C08FD015EB5}" type="datetime1">
              <a:rPr lang="en-US" sz="90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1/11/2020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833BB-B283-432E-8C22-1BA9381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z="90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n-US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8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77DA2E8-4B2D-41D7-AEB6-E7A9D94E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Nota : A </a:t>
            </a:r>
            <a:r>
              <a:rPr lang="fr-FR" dirty="0" err="1"/>
              <a:t>very</a:t>
            </a:r>
            <a:r>
              <a:rPr lang="fr-FR" dirty="0"/>
              <a:t> simple « Expert »</a:t>
            </a:r>
            <a:r>
              <a:rPr lang="fr-FR" dirty="0" err="1"/>
              <a:t>rule</a:t>
            </a:r>
            <a:r>
              <a:rPr lang="fr-FR" dirty="0"/>
              <a:t> beats the Benchmark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3E3740F-17C7-4784-A893-FA50969F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972000"/>
            <a:ext cx="5194769" cy="557784"/>
          </a:xfrm>
        </p:spPr>
        <p:txBody>
          <a:bodyPr/>
          <a:lstStyle/>
          <a:p>
            <a:r>
              <a:rPr lang="fr-FR" dirty="0"/>
              <a:t>Simple Expert Rule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7197192-2970-4305-8816-B027BB2BD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13" y="2616019"/>
            <a:ext cx="5438933" cy="342765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« </a:t>
            </a:r>
            <a:r>
              <a:rPr lang="fr-FR" b="1" dirty="0"/>
              <a:t>if </a:t>
            </a:r>
            <a:r>
              <a:rPr lang="fr-FR" b="1" dirty="0" err="1"/>
              <a:t>Market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higher</a:t>
            </a:r>
            <a:r>
              <a:rPr lang="fr-FR" b="1" dirty="0"/>
              <a:t> at 15:20 </a:t>
            </a:r>
            <a:r>
              <a:rPr lang="fr-FR" b="1" dirty="0" err="1"/>
              <a:t>than</a:t>
            </a:r>
            <a:r>
              <a:rPr lang="fr-FR" b="1" dirty="0"/>
              <a:t> at </a:t>
            </a:r>
            <a:r>
              <a:rPr lang="fr-FR" b="1" dirty="0" err="1"/>
              <a:t>opening</a:t>
            </a:r>
            <a:r>
              <a:rPr lang="fr-FR" b="1" dirty="0"/>
              <a:t>,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fall</a:t>
            </a:r>
            <a:r>
              <a:rPr lang="fr-FR" b="1" dirty="0"/>
              <a:t> in the last 30 minutes ; if </a:t>
            </a:r>
            <a:r>
              <a:rPr lang="fr-FR" b="1" dirty="0" err="1"/>
              <a:t>market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lower</a:t>
            </a:r>
            <a:r>
              <a:rPr lang="fr-FR" b="1" dirty="0"/>
              <a:t> at 15:20 </a:t>
            </a:r>
            <a:r>
              <a:rPr lang="fr-FR" b="1" dirty="0" err="1"/>
              <a:t>than</a:t>
            </a:r>
            <a:r>
              <a:rPr lang="fr-FR" b="1" dirty="0"/>
              <a:t> at </a:t>
            </a:r>
            <a:r>
              <a:rPr lang="fr-FR" b="1" dirty="0" err="1"/>
              <a:t>opening</a:t>
            </a:r>
            <a:r>
              <a:rPr lang="fr-FR" b="1" dirty="0"/>
              <a:t>,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rise</a:t>
            </a:r>
            <a:r>
              <a:rPr lang="fr-FR" b="1" dirty="0"/>
              <a:t> in the last 30 minutes </a:t>
            </a:r>
            <a:r>
              <a:rPr lang="fr-FR" dirty="0"/>
              <a:t>»</a:t>
            </a:r>
          </a:p>
          <a:p>
            <a:r>
              <a:rPr lang="fr-FR" dirty="0"/>
              <a:t>Rules </a:t>
            </a:r>
            <a:r>
              <a:rPr lang="fr-FR" dirty="0" err="1"/>
              <a:t>proves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the </a:t>
            </a:r>
            <a:r>
              <a:rPr lang="fr-FR" dirty="0" err="1"/>
              <a:t>sign</a:t>
            </a:r>
            <a:r>
              <a:rPr lang="fr-FR" dirty="0"/>
              <a:t> of </a:t>
            </a:r>
            <a:r>
              <a:rPr lang="fr-FR" dirty="0" err="1"/>
              <a:t>returns</a:t>
            </a:r>
            <a:r>
              <a:rPr lang="fr-FR" dirty="0"/>
              <a:t> in more </a:t>
            </a:r>
            <a:r>
              <a:rPr lang="fr-FR" dirty="0" err="1"/>
              <a:t>than</a:t>
            </a:r>
            <a:r>
              <a:rPr lang="fr-FR" dirty="0"/>
              <a:t> 52% of cases (open test set) 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Rational : </a:t>
            </a:r>
            <a:r>
              <a:rPr lang="fr-FR" dirty="0" err="1"/>
              <a:t>intraday</a:t>
            </a:r>
            <a:r>
              <a:rPr lang="fr-FR" dirty="0"/>
              <a:t> traders </a:t>
            </a:r>
            <a:r>
              <a:rPr lang="fr-FR" dirty="0" err="1"/>
              <a:t>cut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positions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 closes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B9466D-DE73-482D-BD96-A603DF98D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976411"/>
            <a:ext cx="5194770" cy="553373"/>
          </a:xfrm>
        </p:spPr>
        <p:txBody>
          <a:bodyPr/>
          <a:lstStyle/>
          <a:p>
            <a:r>
              <a:rPr lang="fr-FR" dirty="0"/>
              <a:t>Benchmark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546C87B-624A-4962-AC95-FD3FD714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6" y="2616019"/>
            <a:ext cx="5194771" cy="29349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“</a:t>
            </a:r>
            <a:r>
              <a:rPr lang="en-US" i="1" dirty="0"/>
              <a:t>The benchmark is a </a:t>
            </a:r>
            <a:r>
              <a:rPr lang="en-US" i="1" dirty="0" err="1"/>
              <a:t>LightGBM</a:t>
            </a:r>
            <a:r>
              <a:rPr lang="en-US" i="1" dirty="0"/>
              <a:t> boosted trees model, with the following [non default] parameters: objective: None, </a:t>
            </a:r>
            <a:r>
              <a:rPr lang="en-US" i="1" dirty="0" err="1"/>
              <a:t>subsample_freq</a:t>
            </a:r>
            <a:r>
              <a:rPr lang="en-US" i="1" dirty="0"/>
              <a:t>: 1, </a:t>
            </a:r>
            <a:r>
              <a:rPr lang="en-US" i="1" dirty="0" err="1"/>
              <a:t>learning_rate</a:t>
            </a:r>
            <a:r>
              <a:rPr lang="en-US" i="1" dirty="0"/>
              <a:t>: 0.05, </a:t>
            </a:r>
            <a:r>
              <a:rPr lang="en-US" i="1" dirty="0" err="1"/>
              <a:t>n_estimators</a:t>
            </a:r>
            <a:r>
              <a:rPr lang="en-US" i="1" dirty="0"/>
              <a:t>: 500,  </a:t>
            </a:r>
            <a:r>
              <a:rPr lang="en-US" i="1" dirty="0" err="1"/>
              <a:t>colsample_bytree</a:t>
            </a:r>
            <a:r>
              <a:rPr lang="en-US" i="1" dirty="0"/>
              <a:t>: 0.8, subsample: 0.9 </a:t>
            </a:r>
          </a:p>
          <a:p>
            <a:pPr fontAlgn="base"/>
            <a:r>
              <a:rPr lang="en-US" i="1" dirty="0"/>
              <a:t>This correctly predicts the sign of the returns in typically 51.8 % of the cases</a:t>
            </a:r>
            <a:r>
              <a:rPr lang="en-US" dirty="0"/>
              <a:t>.”</a:t>
            </a:r>
          </a:p>
          <a:p>
            <a:pPr fontAlgn="base"/>
            <a:endParaRPr lang="en-US" dirty="0"/>
          </a:p>
          <a:p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FAB42B61-4C6A-41DF-A25E-518421489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12945"/>
              </p:ext>
            </p:extLst>
          </p:nvPr>
        </p:nvGraphicFramePr>
        <p:xfrm>
          <a:off x="865017" y="4291515"/>
          <a:ext cx="5053075" cy="949960"/>
        </p:xfrm>
        <a:graphic>
          <a:graphicData uri="http://schemas.openxmlformats.org/drawingml/2006/table">
            <a:tbl>
              <a:tblPr/>
              <a:tblGrid>
                <a:gridCol w="1419021">
                  <a:extLst>
                    <a:ext uri="{9D8B030D-6E8A-4147-A177-3AD203B41FA5}">
                      <a16:colId xmlns:a16="http://schemas.microsoft.com/office/drawing/2014/main" val="553616133"/>
                    </a:ext>
                  </a:extLst>
                </a:gridCol>
                <a:gridCol w="1016436">
                  <a:extLst>
                    <a:ext uri="{9D8B030D-6E8A-4147-A177-3AD203B41FA5}">
                      <a16:colId xmlns:a16="http://schemas.microsoft.com/office/drawing/2014/main" val="214479478"/>
                    </a:ext>
                  </a:extLst>
                </a:gridCol>
                <a:gridCol w="1354349">
                  <a:extLst>
                    <a:ext uri="{9D8B030D-6E8A-4147-A177-3AD203B41FA5}">
                      <a16:colId xmlns:a16="http://schemas.microsoft.com/office/drawing/2014/main" val="1907812253"/>
                    </a:ext>
                  </a:extLst>
                </a:gridCol>
                <a:gridCol w="1263269">
                  <a:extLst>
                    <a:ext uri="{9D8B030D-6E8A-4147-A177-3AD203B41FA5}">
                      <a16:colId xmlns:a16="http://schemas.microsoft.com/office/drawing/2014/main" val="2152582779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July 23, 2019, 7:31 p.m.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dirty="0">
                          <a:effectLst/>
                        </a:rPr>
                        <a:t>Expert </a:t>
                      </a:r>
                      <a:r>
                        <a:rPr lang="fr-FR" sz="1800" dirty="0" err="1">
                          <a:effectLst/>
                        </a:rPr>
                        <a:t>rule</a:t>
                      </a:r>
                      <a:endParaRPr lang="fr-FR" sz="1800" dirty="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dirty="0" err="1">
                          <a:effectLst/>
                        </a:rPr>
                        <a:t>Intraday</a:t>
                      </a:r>
                      <a:endParaRPr lang="fr-FR" sz="1800" dirty="0">
                        <a:effectLst/>
                      </a:endParaRPr>
                    </a:p>
                    <a:p>
                      <a:pPr fontAlgn="base"/>
                      <a:r>
                        <a:rPr lang="fr-FR" sz="1800" dirty="0">
                          <a:effectLst/>
                        </a:rPr>
                        <a:t>Profit </a:t>
                      </a:r>
                      <a:r>
                        <a:rPr lang="fr-FR" sz="1800" dirty="0" err="1">
                          <a:effectLst/>
                        </a:rPr>
                        <a:t>taking</a:t>
                      </a:r>
                      <a:endParaRPr lang="fr-FR" sz="1800" dirty="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dirty="0">
                          <a:effectLst/>
                        </a:rPr>
                        <a:t>0.520815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38779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CA7CF17F-5BA4-4952-9143-711A0172412D}"/>
              </a:ext>
            </a:extLst>
          </p:cNvPr>
          <p:cNvSpPr txBox="1"/>
          <p:nvPr/>
        </p:nvSpPr>
        <p:spPr>
          <a:xfrm>
            <a:off x="678932" y="6096946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52% w. simple </a:t>
            </a:r>
            <a:r>
              <a:rPr lang="fr-FR" dirty="0" err="1"/>
              <a:t>rule</a:t>
            </a:r>
            <a:r>
              <a:rPr lang="fr-FR" dirty="0"/>
              <a:t>, 53% w. </a:t>
            </a:r>
            <a:r>
              <a:rPr lang="fr-FR" dirty="0" err="1"/>
              <a:t>complicated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and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-&gt; </a:t>
            </a:r>
            <a:r>
              <a:rPr lang="fr-FR" dirty="0" err="1"/>
              <a:t>meager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for </a:t>
            </a:r>
            <a:r>
              <a:rPr lang="fr-FR" dirty="0" err="1"/>
              <a:t>compexity</a:t>
            </a:r>
            <a:endParaRPr lang="fr-FR" dirty="0"/>
          </a:p>
          <a:p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more </a:t>
            </a:r>
            <a:r>
              <a:rPr lang="fr-FR" dirty="0" err="1"/>
              <a:t>rewarding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more data (</a:t>
            </a:r>
            <a:r>
              <a:rPr lang="fr-FR" dirty="0" err="1"/>
              <a:t>financial</a:t>
            </a:r>
            <a:r>
              <a:rPr lang="fr-FR" dirty="0"/>
              <a:t> variables, dates…)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BD426C-4600-4815-8ED2-918CE3F9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2B38-BCDF-4072-9060-40F46A970640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89713A-2D52-4190-AC5A-7E7CD7FB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7A849-40E4-4ABE-8F80-53B95E08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2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C0BA939-93CB-468B-9AB4-8B919E2B8535}"/>
              </a:ext>
            </a:extLst>
          </p:cNvPr>
          <p:cNvSpPr txBox="1"/>
          <p:nvPr/>
        </p:nvSpPr>
        <p:spPr>
          <a:xfrm>
            <a:off x="1024202" y="4941524"/>
            <a:ext cx="2567029" cy="12772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 err="1"/>
              <a:t>Ranked</a:t>
            </a:r>
            <a:r>
              <a:rPr lang="fr-FR" sz="1100" dirty="0"/>
              <a:t> 1</a:t>
            </a:r>
            <a:r>
              <a:rPr lang="fr-FR" sz="1100" baseline="30000" dirty="0"/>
              <a:t>st</a:t>
            </a:r>
            <a:r>
              <a:rPr lang="fr-FR" sz="1100" dirty="0"/>
              <a:t> - final score 0,517 </a:t>
            </a:r>
          </a:p>
          <a:p>
            <a:endParaRPr lang="fr-FR" sz="1100" dirty="0"/>
          </a:p>
          <a:p>
            <a:r>
              <a:rPr lang="fr-FR" sz="1100" dirty="0"/>
              <a:t>(a bit of a </a:t>
            </a:r>
            <a:r>
              <a:rPr lang="fr-FR" sz="1100" dirty="0" err="1"/>
              <a:t>lucky</a:t>
            </a:r>
            <a:r>
              <a:rPr lang="fr-FR" sz="1100" dirty="0"/>
              <a:t> shot : </a:t>
            </a:r>
            <a:r>
              <a:rPr lang="fr-FR" sz="1100" dirty="0" err="1"/>
              <a:t>given</a:t>
            </a:r>
            <a:r>
              <a:rPr lang="fr-FR" sz="1100" dirty="0"/>
              <a:t> </a:t>
            </a:r>
            <a:r>
              <a:rPr lang="fr-FR" sz="1100" dirty="0" err="1"/>
              <a:t>their</a:t>
            </a:r>
            <a:r>
              <a:rPr lang="fr-FR" sz="1100" dirty="0"/>
              <a:t> score on the open </a:t>
            </a:r>
            <a:r>
              <a:rPr lang="fr-FR" sz="1100" dirty="0" err="1"/>
              <a:t>leaderboard</a:t>
            </a:r>
            <a:r>
              <a:rPr lang="fr-FR" sz="1100" dirty="0"/>
              <a:t>, </a:t>
            </a:r>
            <a:r>
              <a:rPr lang="fr-FR" sz="1100" dirty="0" err="1"/>
              <a:t>my</a:t>
            </a:r>
            <a:r>
              <a:rPr lang="fr-FR" sz="1100" dirty="0"/>
              <a:t> </a:t>
            </a:r>
            <a:r>
              <a:rPr lang="fr-FR" sz="1100" dirty="0" err="1"/>
              <a:t>other</a:t>
            </a:r>
            <a:r>
              <a:rPr lang="fr-FR" sz="1100" dirty="0"/>
              <a:t> </a:t>
            </a:r>
            <a:r>
              <a:rPr lang="fr-FR" sz="1100" dirty="0" err="1"/>
              <a:t>late</a:t>
            </a:r>
            <a:r>
              <a:rPr lang="fr-FR" sz="1100" dirty="0"/>
              <a:t> – more </a:t>
            </a:r>
            <a:r>
              <a:rPr lang="fr-FR" sz="1100" dirty="0" err="1"/>
              <a:t>planned</a:t>
            </a:r>
            <a:r>
              <a:rPr lang="fr-FR" sz="1100" dirty="0"/>
              <a:t>- </a:t>
            </a:r>
            <a:r>
              <a:rPr lang="fr-FR" sz="1100" dirty="0" err="1"/>
              <a:t>submissions</a:t>
            </a:r>
            <a:r>
              <a:rPr lang="fr-FR" sz="1100" dirty="0"/>
              <a:t> </a:t>
            </a:r>
            <a:r>
              <a:rPr lang="fr-FR" sz="1100" dirty="0" err="1"/>
              <a:t>would</a:t>
            </a:r>
            <a:r>
              <a:rPr lang="fr-FR" sz="1100" dirty="0"/>
              <a:t> </a:t>
            </a:r>
            <a:r>
              <a:rPr lang="fr-FR" sz="1100" dirty="0" err="1"/>
              <a:t>probably</a:t>
            </a:r>
            <a:r>
              <a:rPr lang="fr-FR" sz="1100" dirty="0"/>
              <a:t> have </a:t>
            </a:r>
            <a:r>
              <a:rPr lang="fr-FR" sz="1100" dirty="0" err="1"/>
              <a:t>scored</a:t>
            </a:r>
            <a:r>
              <a:rPr lang="fr-FR" sz="1100" dirty="0"/>
              <a:t> </a:t>
            </a:r>
            <a:r>
              <a:rPr lang="fr-FR" sz="1100" dirty="0" err="1"/>
              <a:t>around</a:t>
            </a:r>
            <a:r>
              <a:rPr lang="fr-FR" sz="1100" dirty="0"/>
              <a:t> 0,53, </a:t>
            </a:r>
            <a:r>
              <a:rPr lang="fr-FR" sz="1100" dirty="0" err="1"/>
              <a:t>still</a:t>
            </a:r>
            <a:r>
              <a:rPr lang="fr-FR" sz="1100" dirty="0"/>
              <a:t> </a:t>
            </a:r>
            <a:r>
              <a:rPr lang="fr-FR" sz="1100" dirty="0" err="1"/>
              <a:t>ahead</a:t>
            </a:r>
            <a:r>
              <a:rPr lang="fr-FR" sz="1100" dirty="0"/>
              <a:t> of #2)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6ACBE5-FBAD-4C69-B5C5-779912BC05D3}"/>
              </a:ext>
            </a:extLst>
          </p:cNvPr>
          <p:cNvSpPr txBox="1"/>
          <p:nvPr/>
        </p:nvSpPr>
        <p:spPr>
          <a:xfrm>
            <a:off x="4897004" y="5559558"/>
            <a:ext cx="6872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Few (20*) </a:t>
            </a:r>
            <a:r>
              <a:rPr lang="fr-FR" sz="1400" dirty="0" err="1"/>
              <a:t>competitors</a:t>
            </a:r>
            <a:r>
              <a:rPr lang="fr-FR" sz="1400" dirty="0"/>
              <a:t> : the </a:t>
            </a:r>
            <a:r>
              <a:rPr lang="fr-FR" sz="1400" dirty="0" err="1"/>
              <a:t>very</a:t>
            </a:r>
            <a:r>
              <a:rPr lang="fr-FR" sz="1400" dirty="0"/>
              <a:t> </a:t>
            </a:r>
            <a:r>
              <a:rPr lang="fr-FR" sz="1400" dirty="0" err="1"/>
              <a:t>technical</a:t>
            </a:r>
            <a:r>
              <a:rPr lang="fr-FR" sz="1400" dirty="0"/>
              <a:t> </a:t>
            </a:r>
            <a:r>
              <a:rPr lang="fr-FR" sz="1400" dirty="0" err="1"/>
              <a:t>statement</a:t>
            </a:r>
            <a:r>
              <a:rPr lang="fr-FR" sz="1400" dirty="0"/>
              <a:t> </a:t>
            </a:r>
            <a:r>
              <a:rPr lang="fr-FR" sz="1400" dirty="0" err="1"/>
              <a:t>probably</a:t>
            </a:r>
            <a:r>
              <a:rPr lang="fr-FR" sz="1400" dirty="0"/>
              <a:t> </a:t>
            </a:r>
            <a:r>
              <a:rPr lang="fr-FR" sz="1400" dirty="0" err="1"/>
              <a:t>deterred</a:t>
            </a:r>
            <a:r>
              <a:rPr lang="fr-FR" sz="1400" dirty="0"/>
              <a:t> people </a:t>
            </a:r>
            <a:r>
              <a:rPr lang="fr-FR" sz="1400" dirty="0" err="1"/>
              <a:t>with</a:t>
            </a:r>
            <a:r>
              <a:rPr lang="fr-FR" sz="1400" dirty="0"/>
              <a:t> no finance or math background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participating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Moderate</a:t>
            </a:r>
            <a:r>
              <a:rPr lang="fr-FR" sz="1400" dirty="0"/>
              <a:t> </a:t>
            </a:r>
            <a:r>
              <a:rPr lang="fr-FR" sz="1400" dirty="0" err="1"/>
              <a:t>improvement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benchmark and best scores</a:t>
            </a:r>
          </a:p>
          <a:p>
            <a:endParaRPr lang="fr-F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D6517-ED64-4451-9F66-8906DC91601C}"/>
              </a:ext>
            </a:extLst>
          </p:cNvPr>
          <p:cNvSpPr/>
          <p:nvPr/>
        </p:nvSpPr>
        <p:spPr>
          <a:xfrm>
            <a:off x="4243109" y="6560225"/>
            <a:ext cx="1401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*</a:t>
            </a:r>
            <a:r>
              <a:rPr lang="fr-FR" sz="800" dirty="0"/>
              <a:t>not </a:t>
            </a:r>
            <a:r>
              <a:rPr lang="fr-FR" sz="800" dirty="0" err="1"/>
              <a:t>counting</a:t>
            </a:r>
            <a:r>
              <a:rPr lang="fr-FR" sz="800" dirty="0"/>
              <a:t> </a:t>
            </a:r>
            <a:r>
              <a:rPr lang="fr-FR" sz="800" dirty="0" err="1"/>
              <a:t>deleted</a:t>
            </a:r>
            <a:r>
              <a:rPr lang="fr-FR" sz="800" dirty="0"/>
              <a:t> </a:t>
            </a:r>
            <a:r>
              <a:rPr lang="fr-FR" sz="800" dirty="0" err="1"/>
              <a:t>users</a:t>
            </a:r>
            <a:endParaRPr lang="fr-FR" sz="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CAF0A9-161F-454A-BCF1-48279865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2" y="1179829"/>
            <a:ext cx="2567029" cy="254475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5834622-2BE0-4507-8E77-0CE8FAD3700A}"/>
              </a:ext>
            </a:extLst>
          </p:cNvPr>
          <p:cNvSpPr txBox="1"/>
          <p:nvPr/>
        </p:nvSpPr>
        <p:spPr>
          <a:xfrm>
            <a:off x="1024201" y="3724584"/>
            <a:ext cx="2567029" cy="6232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>
                <a:solidFill>
                  <a:srgbClr val="2D3237"/>
                </a:solidFill>
                <a:latin typeface="Raleway"/>
              </a:rPr>
              <a:t>Prediction</a:t>
            </a:r>
            <a:r>
              <a:rPr lang="fr-FR" altLang="fr-FR" sz="1200" dirty="0">
                <a:solidFill>
                  <a:srgbClr val="2D3237"/>
                </a:solidFill>
                <a:latin typeface="Raleway"/>
              </a:rPr>
              <a:t> of Sharpe ratio for </a:t>
            </a:r>
            <a:r>
              <a:rPr lang="fr-FR" altLang="fr-FR" sz="1200" dirty="0" err="1">
                <a:solidFill>
                  <a:srgbClr val="2D3237"/>
                </a:solidFill>
                <a:latin typeface="Raleway"/>
              </a:rPr>
              <a:t>blends</a:t>
            </a:r>
            <a:r>
              <a:rPr lang="fr-FR" altLang="fr-FR" sz="1200" dirty="0">
                <a:solidFill>
                  <a:srgbClr val="2D3237"/>
                </a:solidFill>
                <a:latin typeface="Raleway"/>
              </a:rPr>
              <a:t> of quantitative </a:t>
            </a:r>
            <a:r>
              <a:rPr lang="fr-FR" altLang="fr-FR" sz="1200" dirty="0" err="1">
                <a:solidFill>
                  <a:srgbClr val="2D3237"/>
                </a:solidFill>
                <a:latin typeface="Raleway"/>
              </a:rPr>
              <a:t>strategies</a:t>
            </a:r>
            <a:br>
              <a:rPr lang="fr-FR" altLang="fr-FR" sz="1200" dirty="0">
                <a:solidFill>
                  <a:srgbClr val="2D3237"/>
                </a:solidFill>
                <a:latin typeface="Raleway"/>
              </a:rPr>
            </a:br>
            <a:r>
              <a:rPr lang="fr-FR" altLang="fr-FR" sz="1050" dirty="0">
                <a:solidFill>
                  <a:srgbClr val="2D3237"/>
                </a:solidFill>
                <a:latin typeface="inherit"/>
              </a:rPr>
              <a:t>by </a:t>
            </a:r>
            <a:r>
              <a:rPr lang="fr-FR" altLang="fr-FR" sz="1050" dirty="0" err="1">
                <a:solidFill>
                  <a:srgbClr val="2D3237"/>
                </a:solidFill>
                <a:latin typeface="inherit"/>
              </a:rPr>
              <a:t>Napoleon</a:t>
            </a:r>
            <a:r>
              <a:rPr lang="fr-FR" altLang="fr-FR" sz="1050" dirty="0">
                <a:solidFill>
                  <a:srgbClr val="2D3237"/>
                </a:solidFill>
                <a:latin typeface="inherit"/>
              </a:rPr>
              <a:t> X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F9B9BEC-5610-4FCB-AD1D-52EAFBA82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427244"/>
              </p:ext>
            </p:extLst>
          </p:nvPr>
        </p:nvGraphicFramePr>
        <p:xfrm>
          <a:off x="4943782" y="764227"/>
          <a:ext cx="665162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">
            <a:extLst>
              <a:ext uri="{FF2B5EF4-FFF2-40B4-BE49-F238E27FC236}">
                <a16:creationId xmlns:a16="http://schemas.microsoft.com/office/drawing/2014/main" id="{DF65CCA4-2230-42E8-A37E-E0D74EDADBA2}"/>
              </a:ext>
            </a:extLst>
          </p:cNvPr>
          <p:cNvSpPr txBox="1"/>
          <p:nvPr/>
        </p:nvSpPr>
        <p:spPr>
          <a:xfrm>
            <a:off x="8195029" y="1554696"/>
            <a:ext cx="914400" cy="25251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>
                <a:solidFill>
                  <a:srgbClr val="FF0000"/>
                </a:solidFill>
              </a:rPr>
              <a:t>Benchmark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4AD7C26-4353-4CC7-B313-8B5A26E4265A}"/>
              </a:ext>
            </a:extLst>
          </p:cNvPr>
          <p:cNvCxnSpPr>
            <a:cxnSpLocks/>
          </p:cNvCxnSpPr>
          <p:nvPr/>
        </p:nvCxnSpPr>
        <p:spPr>
          <a:xfrm>
            <a:off x="8916382" y="1766008"/>
            <a:ext cx="121412" cy="487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DB9992-3BB9-48FA-81AF-D6B3E577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CABA-FCA8-4CC3-8E8A-C1D000DC15A6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B8E03C-9641-4111-B338-A60F5848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B6FC2D-4C3F-4056-94B4-9761327D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64C0520-8212-49F4-991A-D95B626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291"/>
          </a:xfrm>
        </p:spPr>
        <p:txBody>
          <a:bodyPr/>
          <a:lstStyle/>
          <a:p>
            <a:r>
              <a:rPr lang="fr-FR" dirty="0" err="1"/>
              <a:t>Mind</a:t>
            </a:r>
            <a:r>
              <a:rPr lang="fr-FR" dirty="0"/>
              <a:t> the </a:t>
            </a:r>
            <a:r>
              <a:rPr lang="fr-FR" dirty="0" err="1"/>
              <a:t>arrow</a:t>
            </a:r>
            <a:r>
              <a:rPr lang="fr-FR" dirty="0"/>
              <a:t> of time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FF46A-BB33-4A72-950B-D0FC87D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2873"/>
            <a:ext cx="11029615" cy="4222722"/>
          </a:xfrm>
        </p:spPr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problem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Sharpe ratio (real value), </a:t>
            </a:r>
            <a:r>
              <a:rPr lang="fr-FR" dirty="0" err="1"/>
              <a:t>given</a:t>
            </a:r>
            <a:r>
              <a:rPr lang="fr-FR" dirty="0"/>
              <a:t> a set of </a:t>
            </a:r>
            <a:r>
              <a:rPr lang="fr-FR" dirty="0" err="1"/>
              <a:t>example</a:t>
            </a:r>
            <a:r>
              <a:rPr lang="fr-FR" dirty="0"/>
              <a:t> :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</a:t>
            </a:r>
          </a:p>
          <a:p>
            <a:r>
              <a:rPr lang="fr-FR" dirty="0"/>
              <a:t>Optimisation : </a:t>
            </a:r>
          </a:p>
          <a:p>
            <a:pPr lvl="1"/>
            <a:r>
              <a:rPr lang="fr-FR" dirty="0"/>
              <a:t>to </a:t>
            </a:r>
            <a:r>
              <a:rPr lang="fr-FR" dirty="0" err="1"/>
              <a:t>build</a:t>
            </a:r>
            <a:r>
              <a:rPr lang="fr-FR" dirty="0"/>
              <a:t> a model on train,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 </a:t>
            </a:r>
            <a:r>
              <a:rPr lang="fr-FR" dirty="0" err="1"/>
              <a:t>function</a:t>
            </a:r>
            <a:endParaRPr lang="fr-FR" dirty="0"/>
          </a:p>
          <a:p>
            <a:pPr lvl="1"/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optimise on l1 (</a:t>
            </a:r>
            <a:r>
              <a:rPr lang="fr-FR" dirty="0" err="1"/>
              <a:t>absolute</a:t>
            </a:r>
            <a:r>
              <a:rPr lang="fr-FR" dirty="0"/>
              <a:t> value of </a:t>
            </a:r>
            <a:r>
              <a:rPr lang="fr-FR" dirty="0" err="1"/>
              <a:t>differences</a:t>
            </a:r>
            <a:r>
              <a:rPr lang="fr-FR" dirty="0"/>
              <a:t>)</a:t>
            </a:r>
          </a:p>
          <a:p>
            <a:r>
              <a:rPr lang="fr-FR" dirty="0" err="1"/>
              <a:t>Mind</a:t>
            </a:r>
            <a:r>
              <a:rPr lang="fr-FR" dirty="0"/>
              <a:t> the date !</a:t>
            </a:r>
          </a:p>
          <a:p>
            <a:pPr lvl="1"/>
            <a:r>
              <a:rPr lang="fr-FR" dirty="0"/>
              <a:t>As </a:t>
            </a:r>
            <a:r>
              <a:rPr lang="fr-FR" dirty="0" err="1"/>
              <a:t>told</a:t>
            </a:r>
            <a:r>
              <a:rPr lang="fr-FR" dirty="0"/>
              <a:t> in the </a:t>
            </a:r>
            <a:r>
              <a:rPr lang="fr-FR" dirty="0" err="1"/>
              <a:t>statement</a:t>
            </a:r>
            <a:r>
              <a:rPr lang="fr-FR" dirty="0"/>
              <a:t>, a </a:t>
            </a:r>
            <a:r>
              <a:rPr lang="fr-FR" dirty="0" err="1"/>
              <a:t>given</a:t>
            </a:r>
            <a:r>
              <a:rPr lang="fr-FR" dirty="0"/>
              <a:t> time </a:t>
            </a:r>
            <a:r>
              <a:rPr lang="fr-FR" dirty="0" err="1"/>
              <a:t>serie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in up to 50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</a:t>
            </a:r>
            <a:r>
              <a:rPr lang="fr-FR" dirty="0" err="1"/>
              <a:t>w</a:t>
            </a:r>
            <a:r>
              <a:rPr lang="fr-FR" baseline="-25000" dirty="0" err="1"/>
              <a:t>i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As NOT </a:t>
            </a:r>
            <a:r>
              <a:rPr lang="fr-FR" dirty="0" err="1"/>
              <a:t>told</a:t>
            </a:r>
            <a:r>
              <a:rPr lang="fr-FR" dirty="0"/>
              <a:t> in the </a:t>
            </a:r>
            <a:r>
              <a:rPr lang="fr-FR" dirty="0" err="1"/>
              <a:t>statement</a:t>
            </a:r>
            <a:r>
              <a:rPr lang="fr-FR" dirty="0"/>
              <a:t> (but as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verified</a:t>
            </a:r>
            <a:r>
              <a:rPr lang="fr-FR" dirty="0"/>
              <a:t>), time </a:t>
            </a:r>
            <a:r>
              <a:rPr lang="fr-FR" dirty="0" err="1"/>
              <a:t>series</a:t>
            </a:r>
            <a:r>
              <a:rPr lang="fr-FR" dirty="0"/>
              <a:t> are </a:t>
            </a:r>
            <a:r>
              <a:rPr lang="fr-FR" dirty="0" err="1"/>
              <a:t>different</a:t>
            </a:r>
            <a:r>
              <a:rPr lang="fr-FR" dirty="0"/>
              <a:t> in training set and test set</a:t>
            </a:r>
          </a:p>
          <a:p>
            <a:pPr lvl="1"/>
            <a:r>
              <a:rPr lang="fr-FR" dirty="0"/>
              <a:t>Data has to </a:t>
            </a:r>
            <a:r>
              <a:rPr lang="fr-FR" dirty="0" err="1"/>
              <a:t>be</a:t>
            </a:r>
            <a:r>
              <a:rPr lang="fr-FR" dirty="0"/>
              <a:t> split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dates for training and validation or the model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unable</a:t>
            </a:r>
            <a:r>
              <a:rPr lang="fr-FR" dirty="0"/>
              <a:t> to </a:t>
            </a:r>
            <a:r>
              <a:rPr lang="fr-FR" dirty="0" err="1"/>
              <a:t>forecast</a:t>
            </a:r>
            <a:r>
              <a:rPr lang="fr-FR" dirty="0"/>
              <a:t> out of time (</a:t>
            </a:r>
            <a:r>
              <a:rPr lang="fr-FR" dirty="0" err="1"/>
              <a:t>splitting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train and validation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taking</a:t>
            </a:r>
            <a:r>
              <a:rPr lang="fr-FR" dirty="0"/>
              <a:t> care of </a:t>
            </a:r>
            <a:r>
              <a:rPr lang="fr-FR" dirty="0" err="1"/>
              <a:t>that</a:t>
            </a:r>
            <a:r>
              <a:rPr lang="fr-FR" dirty="0"/>
              <a:t> lead to </a:t>
            </a:r>
            <a:r>
              <a:rPr lang="fr-FR" dirty="0" err="1"/>
              <a:t>spuriously</a:t>
            </a:r>
            <a:r>
              <a:rPr lang="fr-FR" dirty="0"/>
              <a:t> good-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performance on test)</a:t>
            </a:r>
          </a:p>
        </p:txBody>
      </p:sp>
      <p:pic>
        <p:nvPicPr>
          <p:cNvPr id="1026" name="Picture 2" descr="function_formulas">
            <a:extLst>
              <a:ext uri="{FF2B5EF4-FFF2-40B4-BE49-F238E27FC236}">
                <a16:creationId xmlns:a16="http://schemas.microsoft.com/office/drawing/2014/main" id="{4639AF1E-B01A-4917-AD79-CD20744A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66" y="3582054"/>
            <a:ext cx="20955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98EC1B-8888-4471-96C6-59F2A017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D993-A4A7-4088-BB9E-61A9B98B5088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74D5E3-8213-4ECE-9FFF-EC863A5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Laurent Deborde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D07BC1-6661-4F6A-B83D-77011D11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436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55ACBD"/>
      </a:accent1>
      <a:accent2>
        <a:srgbClr val="6694D3"/>
      </a:accent2>
      <a:accent3>
        <a:srgbClr val="8282DB"/>
      </a:accent3>
      <a:accent4>
        <a:srgbClr val="9366D3"/>
      </a:accent4>
      <a:accent5>
        <a:srgbClr val="CB82DB"/>
      </a:accent5>
      <a:accent6>
        <a:srgbClr val="D366B8"/>
      </a:accent6>
      <a:hlink>
        <a:srgbClr val="AC7165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2114</Words>
  <Application>Microsoft Office PowerPoint</Application>
  <PresentationFormat>Grand écran</PresentationFormat>
  <Paragraphs>194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Arial Nova Light</vt:lpstr>
      <vt:lpstr>Calibri</vt:lpstr>
      <vt:lpstr>inherit</vt:lpstr>
      <vt:lpstr>Raleway</vt:lpstr>
      <vt:lpstr>Wingdings 2</vt:lpstr>
      <vt:lpstr>DividendVTI</vt:lpstr>
      <vt:lpstr>Challenge DATA ENS 2019 - 3 solutions CFM + Napoleon + Neurons</vt:lpstr>
      <vt:lpstr>Présentation PowerPoint</vt:lpstr>
      <vt:lpstr>Présentation PowerPoint</vt:lpstr>
      <vt:lpstr>Samples pertaining to the same Equity should be correlated Samples pertaining to the same Day should be correlated </vt:lpstr>
      <vt:lpstr>Présentation PowerPoint</vt:lpstr>
      <vt:lpstr>Features importance</vt:lpstr>
      <vt:lpstr>Nota : A very simple « Expert »rule beats the Benchmark</vt:lpstr>
      <vt:lpstr>Présentation PowerPoint</vt:lpstr>
      <vt:lpstr>Mind the arrow of time !</vt:lpstr>
      <vt:lpstr>model</vt:lpstr>
      <vt:lpstr>Présentation PowerPoint</vt:lpstr>
      <vt:lpstr>Different kinds of neurons</vt:lpstr>
      <vt:lpstr>Model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DATA ENS 2019 - 3 solutions CFM + Napoleon + Neurons</dc:title>
  <dc:creator>pc</dc:creator>
  <cp:lastModifiedBy>pc</cp:lastModifiedBy>
  <cp:revision>6</cp:revision>
  <dcterms:created xsi:type="dcterms:W3CDTF">2020-01-11T15:21:59Z</dcterms:created>
  <dcterms:modified xsi:type="dcterms:W3CDTF">2020-01-11T16:06:55Z</dcterms:modified>
</cp:coreProperties>
</file>