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5636931c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5636931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5636931c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5636931c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6be35719c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6be3571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5636931cb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5636931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5636931cb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5636931c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636931cb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5636931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5636931c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5636931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568c81a5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568c81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4fbadc097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4fbadc09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9942813f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9942813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arahMBF/sql-databa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438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Berlin Demographics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51900"/>
            <a:ext cx="81186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Sarah Maged, </a:t>
            </a:r>
            <a:r>
              <a:rPr lang="en" sz="2500"/>
              <a:t>Ana Cañizares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05/07/2025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 sz="3000"/>
              <a:t> (Files in Repository)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Berlin Demographics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Sarah Maged, </a:t>
            </a:r>
            <a:r>
              <a:rPr lang="en" sz="1800"/>
              <a:t>Ana Cañizares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145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Project Overview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Origin of dataset</a:t>
            </a:r>
            <a:r>
              <a:rPr lang="en" sz="1800"/>
              <a:t>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Residents registered in Berlin </a:t>
            </a:r>
            <a:r>
              <a:rPr lang="en" sz="1800"/>
              <a:t>as their main place of residence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Source: Berlin-Brandenburg Statistical Office, published on 02/2025</a:t>
            </a:r>
            <a:endParaRPr sz="1800">
              <a:highlight>
                <a:srgbClr val="EA9999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Business case: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As a member of the </a:t>
            </a:r>
            <a:r>
              <a:rPr b="1" i="1" lang="en" sz="1800"/>
              <a:t>Senate Department for Finance of Berlin</a:t>
            </a:r>
            <a:endParaRPr b="1" i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I want to draft a </a:t>
            </a:r>
            <a:r>
              <a:rPr b="1" i="1" lang="en" sz="1800"/>
              <a:t>budget plan, including allocations for social services</a:t>
            </a:r>
            <a:endParaRPr b="1" i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so that citizen support is </a:t>
            </a:r>
            <a:r>
              <a:rPr i="1" lang="en" sz="1800"/>
              <a:t>tailored to nationality, age, and marital status.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Hypotheses: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Among Berlin citizens, </a:t>
            </a:r>
            <a:r>
              <a:rPr b="1" i="1" lang="en" sz="1800"/>
              <a:t>a higher percentage of Germans than foreigners are divorced.</a:t>
            </a:r>
            <a:endParaRPr b="1"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 sz="1800"/>
              <a:t>Among Berlin citizens, </a:t>
            </a:r>
            <a:r>
              <a:rPr b="1" i="1" lang="en" sz="1800"/>
              <a:t>the percentage of those aged 65 or over is higher for Germans than for foreigners</a:t>
            </a:r>
            <a:r>
              <a:rPr i="1" lang="en" sz="1800"/>
              <a:t> of all ages.</a:t>
            </a:r>
            <a:endParaRPr sz="1800"/>
          </a:p>
        </p:txBody>
      </p:sp>
      <p:pic>
        <p:nvPicPr>
          <p:cNvPr id="66" name="Google Shape;66;p14" title="Flag_of_Berlin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075" y="526350"/>
            <a:ext cx="1435075" cy="86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101525"/>
            <a:ext cx="8145900" cy="45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Acquisition, Enrichment &amp; Examination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Challenges during </a:t>
            </a:r>
            <a:r>
              <a:rPr lang="en" sz="1800"/>
              <a:t>c</a:t>
            </a:r>
            <a:r>
              <a:rPr lang="en" sz="1800"/>
              <a:t>leaning with Python: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Handling null values</a:t>
            </a:r>
            <a:r>
              <a:rPr lang="en" sz="1800"/>
              <a:t>: replacing – values (non null) with 0 in number of citizens.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Dropping rows</a:t>
            </a:r>
            <a:r>
              <a:rPr lang="en" sz="1800"/>
              <a:t>: No rows were removed, and minors (0-18) were not filtered out despite all being single.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Manipulating strings</a:t>
            </a:r>
            <a:r>
              <a:rPr lang="en" sz="1800"/>
              <a:t>: Renamed German values to translate them.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Pivoting</a:t>
            </a:r>
            <a:r>
              <a:rPr lang="en" sz="1800"/>
              <a:t>: Used melt function to reshape df into a long format, added “Ger</a:t>
            </a:r>
            <a:r>
              <a:rPr lang="en" sz="1800"/>
              <a:t>man” TRUE / FALSE column.</a:t>
            </a:r>
            <a:endParaRPr sz="1800">
              <a:highlight>
                <a:srgbClr val="FF0000"/>
              </a:highlight>
            </a:endParaRPr>
          </a:p>
        </p:txBody>
      </p:sp>
      <p:pic>
        <p:nvPicPr>
          <p:cNvPr id="72" name="Google Shape;72;p15" title="sql_mel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150" y="4195975"/>
            <a:ext cx="3843000" cy="8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python_unmel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50" y="4195975"/>
            <a:ext cx="4149425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911150" y="4173375"/>
            <a:ext cx="1893900" cy="66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Database Design &amp; Data Transformation</a:t>
            </a:r>
            <a:endParaRPr sz="4000"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939500" y="377500"/>
            <a:ext cx="3837600" cy="40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Entity-Relational-Model: </a:t>
            </a:r>
            <a:r>
              <a:rPr b="1" lang="en" sz="1600"/>
              <a:t>Data types of columns were modified</a:t>
            </a:r>
            <a:r>
              <a:rPr lang="en" sz="1600"/>
              <a:t> in EER diagram after table import.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Issue: </a:t>
            </a:r>
            <a:r>
              <a:rPr b="1" lang="en" sz="1600"/>
              <a:t>German number format on CSV caused errors</a:t>
            </a:r>
            <a:r>
              <a:rPr lang="en" sz="1600"/>
              <a:t> (dots as thousand separators).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Problem: Inaccurate number outputs in SQL queries.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Solution: Adjusted number formatting for correct outputs.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Visualizations (output SQL queries, pie charts on Google Sheets)</a:t>
            </a:r>
            <a:endParaRPr sz="1600"/>
          </a:p>
        </p:txBody>
      </p:sp>
      <p:pic>
        <p:nvPicPr>
          <p:cNvPr id="81" name="Google Shape;81;p16" title="eer-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00" y="2809375"/>
            <a:ext cx="2238078" cy="21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90250" y="526350"/>
            <a:ext cx="8145900" cy="4090800"/>
          </a:xfrm>
          <a:prstGeom prst="rect">
            <a:avLst/>
          </a:prstGeom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</a:t>
            </a:r>
            <a:r>
              <a:rPr lang="en" sz="4000"/>
              <a:t>QL Insights &amp; Analysis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Insights from advanced SQL queries:</a:t>
            </a:r>
            <a:endParaRPr b="1"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Creating a complex query with calculated columns (percentages of population)</a:t>
            </a:r>
            <a:br>
              <a:rPr lang="en" sz="1200"/>
            </a:br>
            <a:r>
              <a:rPr lang="en" sz="1200"/>
              <a:t>		&gt;SELECT SUM(number_of_citizens) * 100 / SUM(total_population) AS percentage_of_65_older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Challenging or revealing analysis</a:t>
            </a:r>
            <a:r>
              <a:rPr lang="en" sz="1800"/>
              <a:t>: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Clean and prepare the data. Select the right type for each column.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Wouldn’t formulate complex hypothesis that have to be changed. Marital status + Nationality + Age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Hypothesis 1</a:t>
            </a:r>
            <a:r>
              <a:rPr lang="en" sz="2500"/>
              <a:t>:</a:t>
            </a:r>
            <a:r>
              <a:rPr lang="en" sz="2500"/>
              <a:t> Divorced Population</a:t>
            </a:r>
            <a:endParaRPr baseline="30000" sz="23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 Among Berlin citizens, a higher percentage of Germans than foreigners are divorced.</a:t>
            </a:r>
            <a:endParaRPr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prevalence of divorce among the German population is 9%, while the rate among foreign citizens of Berlin is 6%.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Insight: </a:t>
            </a:r>
            <a:r>
              <a:rPr lang="en" sz="1600"/>
              <a:t>it shows the distribution of marital status among Germans and non-Germans.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SzPts val="1600"/>
              <a:buAutoNum type="alphaLcPeriod"/>
            </a:pPr>
            <a:r>
              <a:rPr lang="en" sz="1600"/>
              <a:t>Conclusion: Hypothesis is true.</a:t>
            </a:r>
            <a:endParaRPr sz="16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600" y="44524"/>
            <a:ext cx="3944400" cy="54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250" y="721050"/>
            <a:ext cx="3591924" cy="21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224" y="2869124"/>
            <a:ext cx="3655376" cy="21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Hypothesis 2: Elderly Population</a:t>
            </a:r>
            <a:endParaRPr baseline="30000" sz="23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 sz="1600"/>
              <a:t>Among Berlin citizens, t</a:t>
            </a:r>
            <a:r>
              <a:rPr i="1" lang="en" sz="1600"/>
              <a:t>he percentage of those aged 65 or over is higher for Germans than for foreigners of all ages.</a:t>
            </a:r>
            <a:endParaRPr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Charts: % of citizens aged 65 among Germans (top) &amp; foreigners (bottom)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Insight: </a:t>
            </a:r>
            <a:r>
              <a:rPr b="1" lang="en" sz="1600"/>
              <a:t>Germans 65+</a:t>
            </a:r>
            <a:r>
              <a:rPr lang="en" sz="1600"/>
              <a:t> make up 22.80 %, </a:t>
            </a:r>
            <a:r>
              <a:rPr b="1" lang="en" sz="1600"/>
              <a:t>3 times as many as foreigners 65+</a:t>
            </a:r>
            <a:r>
              <a:rPr lang="en" sz="1600"/>
              <a:t> (7.40 %).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SzPts val="1600"/>
              <a:buAutoNum type="alphaLcPeriod"/>
            </a:pPr>
            <a:r>
              <a:rPr lang="en" sz="1600"/>
              <a:t>Conclusion: Hypothesis is true.</a:t>
            </a:r>
            <a:endParaRPr sz="1600"/>
          </a:p>
        </p:txBody>
      </p:sp>
      <p:pic>
        <p:nvPicPr>
          <p:cNvPr id="102" name="Google Shape;102;p19" title="screenshot-query-65-older-by-national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369" y="445025"/>
            <a:ext cx="3856881" cy="5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german-citizens-by-age-grou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375" y="1013200"/>
            <a:ext cx="3064524" cy="20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 title="foreign-citizens-by-age-grou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375" y="3101756"/>
            <a:ext cx="3064525" cy="190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Conclusions &amp; Potential Implications</a:t>
            </a:r>
            <a:endParaRPr baseline="30000" sz="23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71675"/>
            <a:ext cx="8467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Higher Divorce Rate Among Germans</a:t>
            </a:r>
            <a:br>
              <a:rPr lang="en" sz="1200"/>
            </a:br>
            <a:r>
              <a:rPr lang="en" sz="1200"/>
              <a:t> The analysis confirms that a higher percentage of Germans in Berlin are divorced compared to foreigners.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/>
              <a:t>Implications</a:t>
            </a:r>
            <a:r>
              <a:rPr i="1" lang="en" sz="1200"/>
              <a:t>: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Social services such as legal aid</a:t>
            </a:r>
            <a:endParaRPr b="1"/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Counseling, and housing support</a:t>
            </a:r>
            <a:r>
              <a:rPr lang="en"/>
              <a:t> may need greater allocation for German citizens, particularly in districts with higher divorce rates.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Aging Population Is Mostly German</a:t>
            </a:r>
            <a:br>
              <a:rPr lang="en" sz="1200"/>
            </a:br>
            <a:r>
              <a:rPr lang="en" sz="1200"/>
              <a:t>The majority of citizens aged 65 and older are German, while the foreign population is largely younger.</a:t>
            </a:r>
            <a:endParaRPr sz="12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/>
              <a:t>Implications</a:t>
            </a:r>
            <a:r>
              <a:rPr i="1" lang="en" sz="1200"/>
              <a:t>:</a:t>
            </a:r>
            <a:endParaRPr sz="1200"/>
          </a:p>
          <a:p>
            <a:pPr indent="-304800" lvl="1" marL="914400" rtl="0" algn="l">
              <a:spcBef>
                <a:spcPts val="160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Budget planning should account for age-related services </a:t>
            </a:r>
            <a:r>
              <a:rPr lang="en"/>
              <a:t>(e.g., healthcare, elderly care, pensions) being more in demand among Germans.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Integration and employment programs</a:t>
            </a:r>
            <a:r>
              <a:rPr lang="en"/>
              <a:t> may be prioritized for the younger, foreign population.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4911150" y="4173375"/>
            <a:ext cx="1893900" cy="667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Major Obstacle</a:t>
            </a:r>
            <a:endParaRPr sz="4000"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939500" y="377500"/>
            <a:ext cx="3837600" cy="40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MySQL Workbench:</a:t>
            </a:r>
            <a:endParaRPr b="1"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CSV imported with columns with blank spaces (cleaned them in Python / Google Sheets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CSV imported with numbers with dots in them (cleaned)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Would we do anything differently in hindsight?</a:t>
            </a:r>
            <a:endParaRPr b="1" sz="1600"/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Work more on the cleaning of the data in Jupyter and not in Excel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