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3" r:id="rId6"/>
    <p:sldId id="258" r:id="rId7"/>
    <p:sldId id="260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12EB-DC31-4300-8C76-D61395E7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99F08-D92A-4AA7-9CB6-C67BBB52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DB0F-004D-44B9-B7FC-C12BA260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46A8-4AAB-4A5C-86C3-A06AC10F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CFB2-5C93-40DB-A480-72727F44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5D7-FC70-412B-8378-71E3CC9F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06E56-7B7F-4B32-A345-580D7F25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9EE4-E2D7-4CB9-9DC8-14B4375D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0C22-B96C-4C6F-BBED-E980C37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42AF-D361-42CF-994B-AF15E49A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46ED3-2577-4969-B4AC-670E1891D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465AF-1C80-483A-9960-B539E608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8AB8-A4FC-4D1A-BD9B-6622B417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6EB0-2769-4BC6-BBDD-DB8CAE86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3A7F-B494-4683-BB69-484D64F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FBC2-F04F-498A-A6C1-11DCE71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1AD-65AE-402C-9C0B-FF8630A4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F371-B06F-4A2B-839E-79916FC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04FD-B3D1-4FC8-9C2A-2C7A4846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275B-9C18-49BA-AB04-59F7AC8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02DF-E271-4758-8EC2-A1B7E661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CB13-1193-4167-8FB3-0EC0F2BC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C59F-F243-4447-99DC-709B88A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79B-C7D7-4076-B889-0EAB307A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BDD3-9509-4160-BCD7-DECDF122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FF1-5B23-4E17-AA57-85ECA2FF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236E-8EE2-4A17-AB89-FB9E42EBF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B182-B350-4268-B8DC-59AF9530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CB73-E3C4-41CB-BA9D-23355BF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F550-9294-4497-B899-71D68BE2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BC855-B513-4C0B-B642-215B9713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4A09-F714-4C67-B215-C935CB2A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6BF39-80A4-4578-BC91-511F88F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3749-9332-4DB9-9207-F188CD95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E6E47-34B5-4A11-903A-08043F88F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0EC35-4AC7-465C-8BD3-9F7D2CFD6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CE17A-52C0-4874-B26B-48F7503D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8CABA-03E7-4B72-883A-5FE58DD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BED58-9A63-43E4-9478-9D96F63A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EBF1-8D68-417C-A68F-D1AB2C0C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4C2-5854-4CDB-9900-94A2EBA7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6CF9A-9C7D-48B6-8440-60BB046B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E0EE-601A-4C1D-A05F-CD9AF556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74438-FF73-408B-B7B6-A29C1C1B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1713B-F7F3-45B7-A3D9-313554DC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20019-28D6-4CA5-AF2E-C01B9D67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8928-003E-435D-83DD-64A54786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B84F-BEC0-4DE9-B9A9-9B6774BD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25799-048C-4F77-A832-88811287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7B7B-37CE-49A7-9E00-E4FD4892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1391-C503-4FA3-809E-B84E3144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6EE8-6102-44A7-8D9E-439A88F1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362-724C-4402-B86B-D580FA7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3FFA-1521-4B0B-B7BE-2BF73560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F272A-F441-4661-B9EC-250E0D07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2A79-2CCA-41A1-BD75-20C59555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E7D3-5471-4B37-B966-C060D17D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9830-D24E-4D04-8AFF-7C1CA83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50748-3D11-4753-9D42-CEF7CDDC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1FA3-AF98-4356-B64E-A6DB1436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2236-5818-4814-9B6D-88A4348FE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375F-0742-43D3-A438-595C322F761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5DCC-8157-4F45-969A-E536DAB1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2E84-1996-4B8F-B9C1-7F2E04E8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A6FD-31D8-4189-9624-5FF056E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s://www.reddit.com/r/datasets/comments/2awdgx/i_made_this_dataset_of_all_of_igns_game_revie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83E6-B36B-4D88-B398-103731CCF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IGN Scores with Statistical Learning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EA61-2DDD-4E27-A1A0-06C76888D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McDougald</a:t>
            </a:r>
          </a:p>
          <a:p>
            <a:r>
              <a:rPr lang="en-US" dirty="0"/>
              <a:t>Statistics - Class of 2020</a:t>
            </a:r>
          </a:p>
        </p:txBody>
      </p:sp>
    </p:spTree>
    <p:extLst>
      <p:ext uri="{BB962C8B-B14F-4D97-AF65-F5344CB8AC3E}">
        <p14:creationId xmlns:p14="http://schemas.microsoft.com/office/powerpoint/2010/main" val="333353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FC41-4666-4229-99A5-862D9BFF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project expansions...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415A-145E-4698-899C-33943B5E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statistical learning theory models</a:t>
            </a:r>
          </a:p>
          <a:p>
            <a:pPr lvl="1"/>
            <a:r>
              <a:rPr lang="en-US" dirty="0"/>
              <a:t>Example: Polynomial regression, log transformation of variables</a:t>
            </a:r>
          </a:p>
          <a:p>
            <a:r>
              <a:rPr lang="en-US" dirty="0"/>
              <a:t>More data!</a:t>
            </a:r>
          </a:p>
          <a:p>
            <a:pPr lvl="1"/>
            <a:r>
              <a:rPr lang="en-US" dirty="0"/>
              <a:t>May scrape additional variables from Wikipedia, try to enlarge `</a:t>
            </a:r>
            <a:r>
              <a:rPr lang="en-US" dirty="0" err="1"/>
              <a:t>ign_wiki</a:t>
            </a:r>
            <a:r>
              <a:rPr lang="en-US" dirty="0"/>
              <a:t>` dataset</a:t>
            </a:r>
          </a:p>
          <a:p>
            <a:r>
              <a:rPr lang="en-US" dirty="0"/>
              <a:t>Prediction of other variables</a:t>
            </a:r>
          </a:p>
          <a:p>
            <a:pPr lvl="1"/>
            <a:r>
              <a:rPr lang="en-US" dirty="0"/>
              <a:t>Data included for Metacritic scores</a:t>
            </a:r>
          </a:p>
          <a:p>
            <a:pPr lvl="1"/>
            <a:r>
              <a:rPr lang="en-US" dirty="0"/>
              <a:t>Potential question: “Are Metacritic scores less predictable than IGN scores, or more?”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92D-E8E1-4F18-8C43-F2FF49B5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stopping by!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3AA4-B11E-483B-8E84-3FFA6D39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49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94D5-39A3-4F1A-A9D3-EE882DC5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2FD0-EC53-4AF7-AEF3-092021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48"/>
            <a:ext cx="10515600" cy="5077903"/>
          </a:xfrm>
        </p:spPr>
        <p:txBody>
          <a:bodyPr/>
          <a:lstStyle/>
          <a:p>
            <a:r>
              <a:rPr lang="en-US" dirty="0"/>
              <a:t>3 sources of data:</a:t>
            </a:r>
          </a:p>
          <a:p>
            <a:pPr lvl="1"/>
            <a:r>
              <a:rPr lang="en-US" dirty="0"/>
              <a:t>IGN dataset</a:t>
            </a:r>
          </a:p>
          <a:p>
            <a:pPr lvl="2"/>
            <a:r>
              <a:rPr lang="en-US" dirty="0"/>
              <a:t>public access at </a:t>
            </a:r>
            <a:r>
              <a:rPr lang="en-US" dirty="0">
                <a:hlinkClick r:id="rId2"/>
              </a:rPr>
              <a:t>https://www.reddit.com/r/datasets/comments/2awdgx/i_made_this_dataset_of_all_of_igns_game_reviews/</a:t>
            </a:r>
            <a:endParaRPr lang="en-US" dirty="0"/>
          </a:p>
          <a:p>
            <a:pPr lvl="2"/>
            <a:r>
              <a:rPr lang="en-US" dirty="0"/>
              <a:t>approx. 17,000 games with variables for game title, platform, IGN score, and genre</a:t>
            </a:r>
          </a:p>
          <a:p>
            <a:pPr lvl="1"/>
            <a:r>
              <a:rPr lang="en-US" dirty="0"/>
              <a:t>Wikipedia scraped data – Engine and Engine Version</a:t>
            </a:r>
          </a:p>
          <a:p>
            <a:pPr lvl="2"/>
            <a:r>
              <a:rPr lang="en-US" dirty="0"/>
              <a:t>public access at </a:t>
            </a:r>
            <a:r>
              <a:rPr lang="en-US" dirty="0">
                <a:hlinkClick r:id="rId3"/>
              </a:rPr>
              <a:t>www.Wikipedia.com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149 games with various variables, including Engine and </a:t>
            </a:r>
            <a:r>
              <a:rPr lang="en-US" dirty="0" err="1"/>
              <a:t>EngineVersion</a:t>
            </a:r>
            <a:r>
              <a:rPr lang="en-US" dirty="0"/>
              <a:t> (e.g. Unreal Engine 4)</a:t>
            </a:r>
          </a:p>
          <a:p>
            <a:pPr lvl="1"/>
            <a:r>
              <a:rPr lang="en-US" dirty="0"/>
              <a:t>Kaggle dataset – Sales </a:t>
            </a:r>
          </a:p>
          <a:p>
            <a:pPr lvl="2"/>
            <a:r>
              <a:rPr lang="en-US" dirty="0"/>
              <a:t>public access</a:t>
            </a:r>
          </a:p>
          <a:p>
            <a:pPr lvl="2"/>
            <a:r>
              <a:rPr lang="en-US" dirty="0"/>
              <a:t>approx. 16,000 games with additional variables for sales, broken down by region (e.g. North American sales)</a:t>
            </a:r>
          </a:p>
        </p:txBody>
      </p:sp>
    </p:spTree>
    <p:extLst>
      <p:ext uri="{BB962C8B-B14F-4D97-AF65-F5344CB8AC3E}">
        <p14:creationId xmlns:p14="http://schemas.microsoft.com/office/powerpoint/2010/main" val="1096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A2B0-1953-4697-AB1A-C2268DF7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2854-0BBA-40FB-8DDC-E5944A83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ign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n &gt; 17,000</a:t>
            </a:r>
          </a:p>
          <a:p>
            <a:pPr lvl="1"/>
            <a:r>
              <a:rPr lang="en-US" dirty="0"/>
              <a:t>base dataset with IGN ratings</a:t>
            </a:r>
          </a:p>
          <a:p>
            <a:r>
              <a:rPr lang="en-US" dirty="0"/>
              <a:t>`</a:t>
            </a:r>
            <a:r>
              <a:rPr lang="en-US" dirty="0" err="1"/>
              <a:t>ign_wiki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n = 149</a:t>
            </a:r>
          </a:p>
          <a:p>
            <a:pPr lvl="1"/>
            <a:r>
              <a:rPr lang="en-US" dirty="0"/>
              <a:t>join between </a:t>
            </a:r>
            <a:r>
              <a:rPr lang="en-US" dirty="0" err="1"/>
              <a:t>ign</a:t>
            </a:r>
            <a:r>
              <a:rPr lang="en-US" dirty="0"/>
              <a:t> dataset and scraped Wikipedia data with Engine variables</a:t>
            </a:r>
          </a:p>
          <a:p>
            <a:r>
              <a:rPr lang="en-US" dirty="0"/>
              <a:t>`</a:t>
            </a:r>
            <a:r>
              <a:rPr lang="en-US" dirty="0" err="1"/>
              <a:t>ign_sc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n &gt; 9,000</a:t>
            </a:r>
          </a:p>
          <a:p>
            <a:pPr lvl="1"/>
            <a:r>
              <a:rPr lang="en-US" dirty="0"/>
              <a:t>join between </a:t>
            </a:r>
            <a:r>
              <a:rPr lang="en-US" dirty="0" err="1"/>
              <a:t>ign</a:t>
            </a:r>
            <a:r>
              <a:rPr lang="en-US" dirty="0"/>
              <a:t> dataset and Kaggle game sales data</a:t>
            </a:r>
          </a:p>
          <a:p>
            <a:r>
              <a:rPr lang="en-US" dirty="0"/>
              <a:t>All data cleaned, NA values removed, uniqueness of rows checked.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2F7F-F526-4D23-AE4B-7C905C26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10871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Distribution of IGN Scores – all time, up until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ECCD-2721-451B-BBC3-E462E6A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median:</a:t>
            </a:r>
            <a:br>
              <a:rPr lang="en-US" dirty="0"/>
            </a:br>
            <a:r>
              <a:rPr lang="en-US" dirty="0"/>
              <a:t>~ 7.25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7F820-2E6D-487E-9DC2-87C4C1E5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t="12222" r="28906" b="5324"/>
          <a:stretch/>
        </p:blipFill>
        <p:spPr>
          <a:xfrm>
            <a:off x="2771775" y="1302385"/>
            <a:ext cx="6410325" cy="55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8DA-E5AE-4BFA-9328-58DD1DE7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Distribution of IGN Scores – `</a:t>
            </a:r>
            <a:r>
              <a:rPr lang="en-US" sz="4000" dirty="0" err="1"/>
              <a:t>ign_wiki</a:t>
            </a:r>
            <a:r>
              <a:rPr lang="en-US" sz="4000" dirty="0"/>
              <a:t>` and `</a:t>
            </a:r>
            <a:r>
              <a:rPr lang="en-US" sz="4000" dirty="0" err="1"/>
              <a:t>ign_sc</a:t>
            </a:r>
            <a:r>
              <a:rPr lang="en-US" sz="4000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5D41-DD53-437D-8CC8-B732043D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31661-FF30-482C-B82F-884577ABB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11666" r="28984" b="5324"/>
          <a:stretch/>
        </p:blipFill>
        <p:spPr>
          <a:xfrm>
            <a:off x="19050" y="1552422"/>
            <a:ext cx="6076950" cy="5233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1AFD9-DB83-4DAF-86DE-2E01836CA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6" t="11649" r="31562" b="5324"/>
          <a:stretch/>
        </p:blipFill>
        <p:spPr>
          <a:xfrm>
            <a:off x="6096000" y="1563519"/>
            <a:ext cx="5852049" cy="52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B17-42F2-4687-BB1A-7D4185AF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4663-CB07-4D0F-9EB3-8BB62B81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– Multiple Linear Regression Models</a:t>
            </a:r>
          </a:p>
          <a:p>
            <a:r>
              <a:rPr lang="en-US" dirty="0"/>
              <a:t>Model strategies:</a:t>
            </a:r>
          </a:p>
          <a:p>
            <a:pPr lvl="1"/>
            <a:r>
              <a:rPr lang="en-US" i="1" dirty="0"/>
              <a:t>Models using </a:t>
            </a:r>
            <a:r>
              <a:rPr lang="en-US" i="1" dirty="0" err="1"/>
              <a:t>ign_wiki</a:t>
            </a:r>
            <a:r>
              <a:rPr lang="en-US" i="1" dirty="0"/>
              <a:t> </a:t>
            </a:r>
            <a:endParaRPr lang="en-US" dirty="0"/>
          </a:p>
          <a:p>
            <a:pPr lvl="2"/>
            <a:r>
              <a:rPr lang="en-US" dirty="0"/>
              <a:t>Model 1: variables Engine, </a:t>
            </a:r>
            <a:r>
              <a:rPr lang="en-US" dirty="0" err="1"/>
              <a:t>SimplifiedGenre</a:t>
            </a:r>
            <a:r>
              <a:rPr lang="en-US" dirty="0"/>
              <a:t> (simplified due to data size)</a:t>
            </a:r>
          </a:p>
          <a:p>
            <a:pPr lvl="2"/>
            <a:r>
              <a:rPr lang="en-US" dirty="0"/>
              <a:t>Model 2: variables Engine, </a:t>
            </a:r>
            <a:r>
              <a:rPr lang="en-US" dirty="0" err="1"/>
              <a:t>SimplifiedGenre</a:t>
            </a:r>
            <a:r>
              <a:rPr lang="en-US" dirty="0"/>
              <a:t>, </a:t>
            </a:r>
            <a:r>
              <a:rPr lang="en-US" dirty="0" err="1"/>
              <a:t>EngineVersion</a:t>
            </a:r>
            <a:endParaRPr lang="en-US" dirty="0"/>
          </a:p>
          <a:p>
            <a:pPr lvl="2"/>
            <a:r>
              <a:rPr lang="en-US" dirty="0"/>
              <a:t>Model 3: only variable </a:t>
            </a:r>
            <a:r>
              <a:rPr lang="en-US" dirty="0" err="1"/>
              <a:t>SimplifiedGenre</a:t>
            </a:r>
            <a:endParaRPr lang="en-US" dirty="0"/>
          </a:p>
          <a:p>
            <a:pPr lvl="1"/>
            <a:r>
              <a:rPr lang="en-US" i="1" dirty="0"/>
              <a:t>Models using </a:t>
            </a:r>
            <a:r>
              <a:rPr lang="en-US" i="1" dirty="0" err="1"/>
              <a:t>ign_sc</a:t>
            </a:r>
            <a:endParaRPr lang="en-US" i="1" dirty="0"/>
          </a:p>
          <a:p>
            <a:pPr lvl="2"/>
            <a:r>
              <a:rPr lang="en-US" dirty="0"/>
              <a:t>Model 4: variables Rating, Platform, Genre, and all sales variables (by region and global)</a:t>
            </a:r>
          </a:p>
          <a:p>
            <a:pPr lvl="2"/>
            <a:r>
              <a:rPr lang="en-US" dirty="0"/>
              <a:t>Model 5: variables </a:t>
            </a:r>
            <a:r>
              <a:rPr lang="en-US" dirty="0" err="1"/>
              <a:t>NA_Sales</a:t>
            </a:r>
            <a:r>
              <a:rPr lang="en-US" dirty="0"/>
              <a:t>, Rating, Platform,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4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8E82-A0C5-403E-834D-3266EC80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r>
              <a:rPr lang="en-US" dirty="0"/>
              <a:t>Winning Model: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633C-9FD2-4207-9F73-8835EC80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80"/>
            <a:ext cx="10515600" cy="5367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name: `MLM_model_5`</a:t>
            </a:r>
          </a:p>
          <a:p>
            <a:r>
              <a:rPr lang="en-US" dirty="0"/>
              <a:t>type of statistical learning method: Multiple Linear Regression</a:t>
            </a:r>
          </a:p>
          <a:p>
            <a:r>
              <a:rPr lang="en-US" dirty="0"/>
              <a:t>formula: `</a:t>
            </a:r>
            <a:r>
              <a:rPr lang="en-US" dirty="0" err="1"/>
              <a:t>IGN_Score</a:t>
            </a:r>
            <a:r>
              <a:rPr lang="en-US" dirty="0"/>
              <a:t> ~  </a:t>
            </a:r>
            <a:r>
              <a:rPr lang="en-US" dirty="0" err="1"/>
              <a:t>NA_Sales</a:t>
            </a:r>
            <a:r>
              <a:rPr lang="en-US" dirty="0"/>
              <a:t> + Rating + Platform + Genre`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Test Error using k-fold cross-validation (k = 10): </a:t>
            </a:r>
          </a:p>
          <a:p>
            <a:pPr marL="0" indent="0">
              <a:buNone/>
            </a:pPr>
            <a:r>
              <a:rPr lang="en-US" dirty="0"/>
              <a:t>Error (using MSE) = 2.277 </a:t>
            </a:r>
            <a:r>
              <a:rPr lang="en-US" i="1" dirty="0"/>
              <a:t>points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Test Error using Validation Set Approach (randomly split `</a:t>
            </a:r>
            <a:r>
              <a:rPr lang="en-US" dirty="0" err="1"/>
              <a:t>ign_sc</a:t>
            </a:r>
            <a:r>
              <a:rPr lang="en-US" dirty="0"/>
              <a:t>` dataset into equal-size training and testing sets):</a:t>
            </a:r>
          </a:p>
          <a:p>
            <a:pPr marL="0" indent="0">
              <a:buNone/>
            </a:pPr>
            <a:r>
              <a:rPr lang="en-US" dirty="0"/>
              <a:t>MSE = 2.298 </a:t>
            </a:r>
            <a:r>
              <a:rPr lang="en-US" i="1" dirty="0"/>
              <a:t>points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average error: Model is off by approx. 1.51 IGN score points.</a:t>
            </a:r>
          </a:p>
        </p:txBody>
      </p:sp>
    </p:spTree>
    <p:extLst>
      <p:ext uri="{BB962C8B-B14F-4D97-AF65-F5344CB8AC3E}">
        <p14:creationId xmlns:p14="http://schemas.microsoft.com/office/powerpoint/2010/main" val="35452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C422-526A-4410-8A18-E3AE615A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135353"/>
            <a:ext cx="10847773" cy="1119188"/>
          </a:xfrm>
        </p:spPr>
        <p:txBody>
          <a:bodyPr>
            <a:normAutofit/>
          </a:bodyPr>
          <a:lstStyle/>
          <a:p>
            <a:r>
              <a:rPr lang="en-US" sz="4000" dirty="0"/>
              <a:t>Variable Exploration: North America Sales of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B763-6B85-46EB-9CE4-EDEEBDAC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67393"/>
            <a:ext cx="10515600" cy="4351338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10.0 games are Action</a:t>
            </a:r>
          </a:p>
          <a:p>
            <a:pPr lvl="1"/>
            <a:r>
              <a:rPr lang="en-US" dirty="0" err="1"/>
              <a:t>NA_Sales</a:t>
            </a:r>
            <a:r>
              <a:rPr lang="en-US" dirty="0"/>
              <a:t> &gt; 5 million </a:t>
            </a:r>
            <a:br>
              <a:rPr lang="en-US" dirty="0"/>
            </a:br>
            <a:r>
              <a:rPr lang="en-US" dirty="0"/>
              <a:t>means IGN score is </a:t>
            </a:r>
            <a:br>
              <a:rPr lang="en-US" dirty="0"/>
            </a:br>
            <a:r>
              <a:rPr lang="en-US" dirty="0"/>
              <a:t>near-guaranteed &gt; 7.5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97820-FA05-4F32-B725-DC846BC1B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5324" r="19297" b="20139"/>
          <a:stretch/>
        </p:blipFill>
        <p:spPr>
          <a:xfrm>
            <a:off x="4276726" y="1254541"/>
            <a:ext cx="7915274" cy="53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996-CFDF-48B6-A01A-D6C18A12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with </a:t>
            </a:r>
            <a:r>
              <a:rPr lang="en-US" dirty="0" err="1"/>
              <a:t>guess_IGN_score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C302-D963-487A-9C26-CCF4FC26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functions created:</a:t>
            </a:r>
          </a:p>
          <a:p>
            <a:pPr lvl="1"/>
            <a:r>
              <a:rPr lang="en-US" dirty="0" err="1"/>
              <a:t>guess_IGN_score</a:t>
            </a:r>
            <a:r>
              <a:rPr lang="en-US" dirty="0"/>
              <a:t>() – guesses the IGN score for the given specs of a game</a:t>
            </a:r>
          </a:p>
          <a:p>
            <a:pPr lvl="1"/>
            <a:r>
              <a:rPr lang="en-US" dirty="0" err="1"/>
              <a:t>find_data</a:t>
            </a:r>
            <a:r>
              <a:rPr lang="en-US" dirty="0"/>
              <a:t>() – searches the model’s database for the inputs to </a:t>
            </a:r>
            <a:r>
              <a:rPr lang="en-US" dirty="0" err="1"/>
              <a:t>guess_IGN_score</a:t>
            </a:r>
            <a:r>
              <a:rPr lang="en-US" dirty="0"/>
              <a:t>()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</a:t>
            </a:r>
            <a:r>
              <a:rPr lang="en-US" i="1" dirty="0"/>
              <a:t>Wolfenstein</a:t>
            </a:r>
            <a:r>
              <a:rPr lang="en-US" dirty="0"/>
              <a:t>’s data: </a:t>
            </a:r>
            <a:r>
              <a:rPr lang="en-US" dirty="0" err="1"/>
              <a:t>find_data</a:t>
            </a:r>
            <a:r>
              <a:rPr lang="en-US" dirty="0"/>
              <a:t>("Wolfenstein")</a:t>
            </a:r>
          </a:p>
          <a:p>
            <a:pPr lvl="1"/>
            <a:r>
              <a:rPr lang="en-US" dirty="0"/>
              <a:t>Guess </a:t>
            </a:r>
            <a:r>
              <a:rPr lang="en-US" i="1" dirty="0"/>
              <a:t>Wolfenstein</a:t>
            </a:r>
            <a:r>
              <a:rPr lang="en-US" dirty="0"/>
              <a:t>’s IGN score: </a:t>
            </a:r>
            <a:br>
              <a:rPr lang="en-US" dirty="0"/>
            </a:br>
            <a:r>
              <a:rPr lang="en-US" dirty="0" err="1"/>
              <a:t>guess_IGN_score</a:t>
            </a:r>
            <a:r>
              <a:rPr lang="en-US" dirty="0"/>
              <a:t>(</a:t>
            </a:r>
            <a:r>
              <a:rPr lang="en-US" dirty="0" err="1"/>
              <a:t>NA_Sales</a:t>
            </a:r>
            <a:r>
              <a:rPr lang="en-US" dirty="0"/>
              <a:t> = 0.47, Rating = "M", "PS4", Genre = "Shooter")</a:t>
            </a:r>
          </a:p>
        </p:txBody>
      </p:sp>
    </p:spTree>
    <p:extLst>
      <p:ext uri="{BB962C8B-B14F-4D97-AF65-F5344CB8AC3E}">
        <p14:creationId xmlns:p14="http://schemas.microsoft.com/office/powerpoint/2010/main" val="141598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573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IGN Scores with Statistical Learning Methods</vt:lpstr>
      <vt:lpstr>Data Sources</vt:lpstr>
      <vt:lpstr>Prepared Datasets</vt:lpstr>
      <vt:lpstr>Distribution of IGN Scores – all time, up until 2014</vt:lpstr>
      <vt:lpstr>Distribution of IGN Scores – `ign_wiki` and `ign_sc`</vt:lpstr>
      <vt:lpstr>Model Training</vt:lpstr>
      <vt:lpstr>Winning Model: </vt:lpstr>
      <vt:lpstr>Variable Exploration: North America Sales of a game</vt:lpstr>
      <vt:lpstr>Making predictions with guess_IGN_score()</vt:lpstr>
      <vt:lpstr>Planned project expansions...</vt:lpstr>
      <vt:lpstr>Thanks for stopping by!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IGN Scores with Statistical Learning Methods</dc:title>
  <dc:creator>Sarah</dc:creator>
  <cp:lastModifiedBy>Sarah</cp:lastModifiedBy>
  <cp:revision>21</cp:revision>
  <dcterms:created xsi:type="dcterms:W3CDTF">2018-02-28T11:18:21Z</dcterms:created>
  <dcterms:modified xsi:type="dcterms:W3CDTF">2018-03-03T15:25:11Z</dcterms:modified>
</cp:coreProperties>
</file>