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9" r:id="rId9"/>
    <p:sldId id="270" r:id="rId10"/>
    <p:sldId id="271" r:id="rId11"/>
    <p:sldId id="272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B9224-7287-4FC9-A842-838471464E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5F35B0-4ED8-4D88-87A8-5F5B3CF89AC6}">
      <dgm:prSet/>
      <dgm:spPr/>
      <dgm:t>
        <a:bodyPr/>
        <a:lstStyle/>
        <a:p>
          <a:r>
            <a:rPr lang="en-US" dirty="0"/>
            <a:t>How can organizations accurately predict and set competitive salary ranges based on job descriptions to improve talent acquisition, retention, and overall compensation strategies?</a:t>
          </a:r>
        </a:p>
      </dgm:t>
    </dgm:pt>
    <dgm:pt modelId="{BB6D2072-877A-430A-AB1D-2D811ADB4766}" type="parTrans" cxnId="{135E6CBC-B088-4EE2-8E2A-6D57A3C93C81}">
      <dgm:prSet/>
      <dgm:spPr/>
      <dgm:t>
        <a:bodyPr/>
        <a:lstStyle/>
        <a:p>
          <a:endParaRPr lang="en-US"/>
        </a:p>
      </dgm:t>
    </dgm:pt>
    <dgm:pt modelId="{43D0D40E-B5D3-4CB0-9226-F092D0E2116F}" type="sibTrans" cxnId="{135E6CBC-B088-4EE2-8E2A-6D57A3C93C81}">
      <dgm:prSet/>
      <dgm:spPr/>
      <dgm:t>
        <a:bodyPr/>
        <a:lstStyle/>
        <a:p>
          <a:endParaRPr lang="en-US"/>
        </a:p>
      </dgm:t>
    </dgm:pt>
    <dgm:pt modelId="{0F7DDAE5-5F36-46C1-A90C-286B0FBA4450}">
      <dgm:prSet/>
      <dgm:spPr/>
      <dgm:t>
        <a:bodyPr/>
        <a:lstStyle/>
        <a:p>
          <a:r>
            <a:rPr lang="en-US" b="1"/>
            <a:t>Inefficient Compensation Strategies:</a:t>
          </a:r>
          <a:r>
            <a:rPr lang="en-US"/>
            <a:t> Companies may overpay or underpay.</a:t>
          </a:r>
        </a:p>
      </dgm:t>
    </dgm:pt>
    <dgm:pt modelId="{E4E8DD66-FCDF-4450-B695-76D4A1FC8CEF}" type="parTrans" cxnId="{50E3C335-19C1-4B04-9DE8-797E2CA43854}">
      <dgm:prSet/>
      <dgm:spPr/>
      <dgm:t>
        <a:bodyPr/>
        <a:lstStyle/>
        <a:p>
          <a:endParaRPr lang="en-US"/>
        </a:p>
      </dgm:t>
    </dgm:pt>
    <dgm:pt modelId="{1982BBD8-AB69-45EA-8635-F9F02DD1FEF3}" type="sibTrans" cxnId="{50E3C335-19C1-4B04-9DE8-797E2CA43854}">
      <dgm:prSet/>
      <dgm:spPr/>
      <dgm:t>
        <a:bodyPr/>
        <a:lstStyle/>
        <a:p>
          <a:endParaRPr lang="en-US"/>
        </a:p>
      </dgm:t>
    </dgm:pt>
    <dgm:pt modelId="{8F570308-743B-47D3-8352-4B04ECFFD051}">
      <dgm:prSet/>
      <dgm:spPr/>
      <dgm:t>
        <a:bodyPr/>
        <a:lstStyle/>
        <a:p>
          <a:r>
            <a:rPr lang="en-US" b="1"/>
            <a:t>Talent Acquisition and Retention Challenges:</a:t>
          </a:r>
          <a:r>
            <a:rPr lang="en-US"/>
            <a:t> Not offering competitive salaries can make it difficult for the companies to retain top talent.</a:t>
          </a:r>
        </a:p>
      </dgm:t>
    </dgm:pt>
    <dgm:pt modelId="{D0571EFD-9D89-4BCE-AFE5-8B8B487AA075}" type="parTrans" cxnId="{C0413C83-0593-4779-BF79-8A4CBC7B8439}">
      <dgm:prSet/>
      <dgm:spPr/>
      <dgm:t>
        <a:bodyPr/>
        <a:lstStyle/>
        <a:p>
          <a:endParaRPr lang="en-US"/>
        </a:p>
      </dgm:t>
    </dgm:pt>
    <dgm:pt modelId="{3650481A-E72E-45CA-8887-0DB59FFE9D6D}" type="sibTrans" cxnId="{C0413C83-0593-4779-BF79-8A4CBC7B8439}">
      <dgm:prSet/>
      <dgm:spPr/>
      <dgm:t>
        <a:bodyPr/>
        <a:lstStyle/>
        <a:p>
          <a:endParaRPr lang="en-US"/>
        </a:p>
      </dgm:t>
    </dgm:pt>
    <dgm:pt modelId="{A071DBF6-E1B5-4F43-86A6-EB7D53B06183}">
      <dgm:prSet/>
      <dgm:spPr/>
      <dgm:t>
        <a:bodyPr/>
        <a:lstStyle/>
        <a:p>
          <a:r>
            <a:rPr lang="en-US" b="1"/>
            <a:t>Lack of Transparency: </a:t>
          </a:r>
          <a:r>
            <a:rPr lang="en-US"/>
            <a:t>Employees may feel that they are treated unfairly.</a:t>
          </a:r>
        </a:p>
      </dgm:t>
    </dgm:pt>
    <dgm:pt modelId="{068F1495-C567-44FB-943A-302531B0D7B6}" type="parTrans" cxnId="{603BD796-AAEE-429D-8BD4-D2D3AC66BC87}">
      <dgm:prSet/>
      <dgm:spPr/>
      <dgm:t>
        <a:bodyPr/>
        <a:lstStyle/>
        <a:p>
          <a:endParaRPr lang="en-US"/>
        </a:p>
      </dgm:t>
    </dgm:pt>
    <dgm:pt modelId="{4D730A49-AF18-4387-8C73-55908E404104}" type="sibTrans" cxnId="{603BD796-AAEE-429D-8BD4-D2D3AC66BC87}">
      <dgm:prSet/>
      <dgm:spPr/>
      <dgm:t>
        <a:bodyPr/>
        <a:lstStyle/>
        <a:p>
          <a:endParaRPr lang="en-US"/>
        </a:p>
      </dgm:t>
    </dgm:pt>
    <dgm:pt modelId="{F5B87DA8-F230-48A7-ADC6-079385CED710}">
      <dgm:prSet/>
      <dgm:spPr/>
      <dgm:t>
        <a:bodyPr/>
        <a:lstStyle/>
        <a:p>
          <a:r>
            <a:rPr lang="en-US" b="1"/>
            <a:t>Inconsistent Salary Structures: </a:t>
          </a:r>
          <a:r>
            <a:rPr lang="en-US"/>
            <a:t>Companies may struggle with internal equity where employees with similar qualification are paid differently.</a:t>
          </a:r>
        </a:p>
      </dgm:t>
    </dgm:pt>
    <dgm:pt modelId="{79599A43-E870-477A-9805-4496D8CC8271}" type="parTrans" cxnId="{4E12951F-0E10-4CD0-B8B6-1ABB5E587BBD}">
      <dgm:prSet/>
      <dgm:spPr/>
      <dgm:t>
        <a:bodyPr/>
        <a:lstStyle/>
        <a:p>
          <a:endParaRPr lang="en-US"/>
        </a:p>
      </dgm:t>
    </dgm:pt>
    <dgm:pt modelId="{9D4B8CB1-2B4F-4E1C-8983-39A39E9FA86E}" type="sibTrans" cxnId="{4E12951F-0E10-4CD0-B8B6-1ABB5E587BBD}">
      <dgm:prSet/>
      <dgm:spPr/>
      <dgm:t>
        <a:bodyPr/>
        <a:lstStyle/>
        <a:p>
          <a:endParaRPr lang="en-US"/>
        </a:p>
      </dgm:t>
    </dgm:pt>
    <dgm:pt modelId="{894808FC-8445-4155-9DD5-A42400BF58D9}" type="pres">
      <dgm:prSet presAssocID="{8E9B9224-7287-4FC9-A842-838471464E15}" presName="linear" presStyleCnt="0">
        <dgm:presLayoutVars>
          <dgm:animLvl val="lvl"/>
          <dgm:resizeHandles val="exact"/>
        </dgm:presLayoutVars>
      </dgm:prSet>
      <dgm:spPr/>
    </dgm:pt>
    <dgm:pt modelId="{0D88F1E0-EFF3-4AD5-8D3C-A71E97429D6F}" type="pres">
      <dgm:prSet presAssocID="{795F35B0-4ED8-4D88-87A8-5F5B3CF89A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F10ED9-55D2-4BA6-8B9B-318F14ED3F96}" type="pres">
      <dgm:prSet presAssocID="{43D0D40E-B5D3-4CB0-9226-F092D0E2116F}" presName="spacer" presStyleCnt="0"/>
      <dgm:spPr/>
    </dgm:pt>
    <dgm:pt modelId="{42506C82-5115-46C0-ACA9-7203C5D0E6C5}" type="pres">
      <dgm:prSet presAssocID="{0F7DDAE5-5F36-46C1-A90C-286B0FBA44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ABEED3-302C-46B2-AD66-9703A3A4D1D1}" type="pres">
      <dgm:prSet presAssocID="{1982BBD8-AB69-45EA-8635-F9F02DD1FEF3}" presName="spacer" presStyleCnt="0"/>
      <dgm:spPr/>
    </dgm:pt>
    <dgm:pt modelId="{1989EE84-2103-4533-B781-4B64D25D260F}" type="pres">
      <dgm:prSet presAssocID="{8F570308-743B-47D3-8352-4B04ECFFD0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657174-3494-4637-9E0F-99126ADFF22A}" type="pres">
      <dgm:prSet presAssocID="{3650481A-E72E-45CA-8887-0DB59FFE9D6D}" presName="spacer" presStyleCnt="0"/>
      <dgm:spPr/>
    </dgm:pt>
    <dgm:pt modelId="{FD791892-8ECF-40A5-A665-8F682971AB2D}" type="pres">
      <dgm:prSet presAssocID="{A071DBF6-E1B5-4F43-86A6-EB7D53B061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088C37-C0C9-46D5-BDE0-3F9CE8801264}" type="pres">
      <dgm:prSet presAssocID="{4D730A49-AF18-4387-8C73-55908E404104}" presName="spacer" presStyleCnt="0"/>
      <dgm:spPr/>
    </dgm:pt>
    <dgm:pt modelId="{62EF0692-8D67-4443-B41B-D1B95C8B2D86}" type="pres">
      <dgm:prSet presAssocID="{F5B87DA8-F230-48A7-ADC6-079385CED7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878919-B484-4086-A6EA-3040B83838FF}" type="presOf" srcId="{8E9B9224-7287-4FC9-A842-838471464E15}" destId="{894808FC-8445-4155-9DD5-A42400BF58D9}" srcOrd="0" destOrd="0" presId="urn:microsoft.com/office/officeart/2005/8/layout/vList2"/>
    <dgm:cxn modelId="{4E12951F-0E10-4CD0-B8B6-1ABB5E587BBD}" srcId="{8E9B9224-7287-4FC9-A842-838471464E15}" destId="{F5B87DA8-F230-48A7-ADC6-079385CED710}" srcOrd="4" destOrd="0" parTransId="{79599A43-E870-477A-9805-4496D8CC8271}" sibTransId="{9D4B8CB1-2B4F-4E1C-8983-39A39E9FA86E}"/>
    <dgm:cxn modelId="{50E3C335-19C1-4B04-9DE8-797E2CA43854}" srcId="{8E9B9224-7287-4FC9-A842-838471464E15}" destId="{0F7DDAE5-5F36-46C1-A90C-286B0FBA4450}" srcOrd="1" destOrd="0" parTransId="{E4E8DD66-FCDF-4450-B695-76D4A1FC8CEF}" sibTransId="{1982BBD8-AB69-45EA-8635-F9F02DD1FEF3}"/>
    <dgm:cxn modelId="{6CBF415F-6542-41F8-BED2-39A2944E23B0}" type="presOf" srcId="{795F35B0-4ED8-4D88-87A8-5F5B3CF89AC6}" destId="{0D88F1E0-EFF3-4AD5-8D3C-A71E97429D6F}" srcOrd="0" destOrd="0" presId="urn:microsoft.com/office/officeart/2005/8/layout/vList2"/>
    <dgm:cxn modelId="{50411752-9DFA-42E2-9AE5-739196B183A8}" type="presOf" srcId="{F5B87DA8-F230-48A7-ADC6-079385CED710}" destId="{62EF0692-8D67-4443-B41B-D1B95C8B2D86}" srcOrd="0" destOrd="0" presId="urn:microsoft.com/office/officeart/2005/8/layout/vList2"/>
    <dgm:cxn modelId="{C0413C83-0593-4779-BF79-8A4CBC7B8439}" srcId="{8E9B9224-7287-4FC9-A842-838471464E15}" destId="{8F570308-743B-47D3-8352-4B04ECFFD051}" srcOrd="2" destOrd="0" parTransId="{D0571EFD-9D89-4BCE-AFE5-8B8B487AA075}" sibTransId="{3650481A-E72E-45CA-8887-0DB59FFE9D6D}"/>
    <dgm:cxn modelId="{DCA5098B-5A50-4AD4-8CCF-DFB8DA1343CA}" type="presOf" srcId="{A071DBF6-E1B5-4F43-86A6-EB7D53B06183}" destId="{FD791892-8ECF-40A5-A665-8F682971AB2D}" srcOrd="0" destOrd="0" presId="urn:microsoft.com/office/officeart/2005/8/layout/vList2"/>
    <dgm:cxn modelId="{603BD796-AAEE-429D-8BD4-D2D3AC66BC87}" srcId="{8E9B9224-7287-4FC9-A842-838471464E15}" destId="{A071DBF6-E1B5-4F43-86A6-EB7D53B06183}" srcOrd="3" destOrd="0" parTransId="{068F1495-C567-44FB-943A-302531B0D7B6}" sibTransId="{4D730A49-AF18-4387-8C73-55908E404104}"/>
    <dgm:cxn modelId="{6D85A7A5-4240-467B-85E8-2665A2194F6D}" type="presOf" srcId="{0F7DDAE5-5F36-46C1-A90C-286B0FBA4450}" destId="{42506C82-5115-46C0-ACA9-7203C5D0E6C5}" srcOrd="0" destOrd="0" presId="urn:microsoft.com/office/officeart/2005/8/layout/vList2"/>
    <dgm:cxn modelId="{ABB1A3A6-44FA-4BEA-BDE1-1BAE8ADFC114}" type="presOf" srcId="{8F570308-743B-47D3-8352-4B04ECFFD051}" destId="{1989EE84-2103-4533-B781-4B64D25D260F}" srcOrd="0" destOrd="0" presId="urn:microsoft.com/office/officeart/2005/8/layout/vList2"/>
    <dgm:cxn modelId="{135E6CBC-B088-4EE2-8E2A-6D57A3C93C81}" srcId="{8E9B9224-7287-4FC9-A842-838471464E15}" destId="{795F35B0-4ED8-4D88-87A8-5F5B3CF89AC6}" srcOrd="0" destOrd="0" parTransId="{BB6D2072-877A-430A-AB1D-2D811ADB4766}" sibTransId="{43D0D40E-B5D3-4CB0-9226-F092D0E2116F}"/>
    <dgm:cxn modelId="{EA8CE3E6-6D4C-427F-9B03-9781C4203C66}" type="presParOf" srcId="{894808FC-8445-4155-9DD5-A42400BF58D9}" destId="{0D88F1E0-EFF3-4AD5-8D3C-A71E97429D6F}" srcOrd="0" destOrd="0" presId="urn:microsoft.com/office/officeart/2005/8/layout/vList2"/>
    <dgm:cxn modelId="{4AE1C731-F1CF-46C4-8BBA-EC4A8B8895F2}" type="presParOf" srcId="{894808FC-8445-4155-9DD5-A42400BF58D9}" destId="{E4F10ED9-55D2-4BA6-8B9B-318F14ED3F96}" srcOrd="1" destOrd="0" presId="urn:microsoft.com/office/officeart/2005/8/layout/vList2"/>
    <dgm:cxn modelId="{21327E00-F8B7-45FF-A152-0BF7AC6CF5D4}" type="presParOf" srcId="{894808FC-8445-4155-9DD5-A42400BF58D9}" destId="{42506C82-5115-46C0-ACA9-7203C5D0E6C5}" srcOrd="2" destOrd="0" presId="urn:microsoft.com/office/officeart/2005/8/layout/vList2"/>
    <dgm:cxn modelId="{DAB56B2E-48AA-4DAA-B8C2-2FED871F04FE}" type="presParOf" srcId="{894808FC-8445-4155-9DD5-A42400BF58D9}" destId="{DCABEED3-302C-46B2-AD66-9703A3A4D1D1}" srcOrd="3" destOrd="0" presId="urn:microsoft.com/office/officeart/2005/8/layout/vList2"/>
    <dgm:cxn modelId="{5D6937BD-7F5E-4881-B908-885872D5E4EE}" type="presParOf" srcId="{894808FC-8445-4155-9DD5-A42400BF58D9}" destId="{1989EE84-2103-4533-B781-4B64D25D260F}" srcOrd="4" destOrd="0" presId="urn:microsoft.com/office/officeart/2005/8/layout/vList2"/>
    <dgm:cxn modelId="{5BF007E6-D100-4438-8D35-3811798F4797}" type="presParOf" srcId="{894808FC-8445-4155-9DD5-A42400BF58D9}" destId="{C5657174-3494-4637-9E0F-99126ADFF22A}" srcOrd="5" destOrd="0" presId="urn:microsoft.com/office/officeart/2005/8/layout/vList2"/>
    <dgm:cxn modelId="{E99BFB60-7E63-4DBD-9201-3AEB617602EC}" type="presParOf" srcId="{894808FC-8445-4155-9DD5-A42400BF58D9}" destId="{FD791892-8ECF-40A5-A665-8F682971AB2D}" srcOrd="6" destOrd="0" presId="urn:microsoft.com/office/officeart/2005/8/layout/vList2"/>
    <dgm:cxn modelId="{3E63F407-70EC-4010-B97A-E8C7FB8C8F4F}" type="presParOf" srcId="{894808FC-8445-4155-9DD5-A42400BF58D9}" destId="{5F088C37-C0C9-46D5-BDE0-3F9CE8801264}" srcOrd="7" destOrd="0" presId="urn:microsoft.com/office/officeart/2005/8/layout/vList2"/>
    <dgm:cxn modelId="{AFC2B7BC-EDC2-49D9-BF87-49CE18809F53}" type="presParOf" srcId="{894808FC-8445-4155-9DD5-A42400BF58D9}" destId="{62EF0692-8D67-4443-B41B-D1B95C8B2D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8F1E0-EFF3-4AD5-8D3C-A71E97429D6F}">
      <dsp:nvSpPr>
        <dsp:cNvPr id="0" name=""/>
        <dsp:cNvSpPr/>
      </dsp:nvSpPr>
      <dsp:spPr>
        <a:xfrm>
          <a:off x="0" y="212242"/>
          <a:ext cx="6160315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organizations accurately predict and set competitive salary ranges based on job descriptions to improve talent acquisition, retention, and overall compensation strategies?</a:t>
          </a:r>
        </a:p>
      </dsp:txBody>
      <dsp:txXfrm>
        <a:off x="42950" y="255192"/>
        <a:ext cx="6074415" cy="793940"/>
      </dsp:txXfrm>
    </dsp:sp>
    <dsp:sp modelId="{42506C82-5115-46C0-ACA9-7203C5D0E6C5}">
      <dsp:nvSpPr>
        <dsp:cNvPr id="0" name=""/>
        <dsp:cNvSpPr/>
      </dsp:nvSpPr>
      <dsp:spPr>
        <a:xfrm>
          <a:off x="0" y="1138162"/>
          <a:ext cx="6160315" cy="879840"/>
        </a:xfrm>
        <a:prstGeom prst="roundRect">
          <a:avLst/>
        </a:prstGeom>
        <a:solidFill>
          <a:schemeClr val="accent2">
            <a:hueOff val="392654"/>
            <a:satOff val="-1063"/>
            <a:lumOff val="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Inefficient Compensation Strategies:</a:t>
          </a:r>
          <a:r>
            <a:rPr lang="en-US" sz="1600" kern="1200"/>
            <a:t> Companies may overpay or underpay.</a:t>
          </a:r>
        </a:p>
      </dsp:txBody>
      <dsp:txXfrm>
        <a:off x="42950" y="1181112"/>
        <a:ext cx="6074415" cy="793940"/>
      </dsp:txXfrm>
    </dsp:sp>
    <dsp:sp modelId="{1989EE84-2103-4533-B781-4B64D25D260F}">
      <dsp:nvSpPr>
        <dsp:cNvPr id="0" name=""/>
        <dsp:cNvSpPr/>
      </dsp:nvSpPr>
      <dsp:spPr>
        <a:xfrm>
          <a:off x="0" y="2064082"/>
          <a:ext cx="6160315" cy="879840"/>
        </a:xfrm>
        <a:prstGeom prst="round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Talent Acquisition and Retention Challenges:</a:t>
          </a:r>
          <a:r>
            <a:rPr lang="en-US" sz="1600" kern="1200"/>
            <a:t> Not offering competitive salaries can make it difficult for the companies to retain top talent.</a:t>
          </a:r>
        </a:p>
      </dsp:txBody>
      <dsp:txXfrm>
        <a:off x="42950" y="2107032"/>
        <a:ext cx="6074415" cy="793940"/>
      </dsp:txXfrm>
    </dsp:sp>
    <dsp:sp modelId="{FD791892-8ECF-40A5-A665-8F682971AB2D}">
      <dsp:nvSpPr>
        <dsp:cNvPr id="0" name=""/>
        <dsp:cNvSpPr/>
      </dsp:nvSpPr>
      <dsp:spPr>
        <a:xfrm>
          <a:off x="0" y="2990002"/>
          <a:ext cx="6160315" cy="879840"/>
        </a:xfrm>
        <a:prstGeom prst="roundRect">
          <a:avLst/>
        </a:prstGeom>
        <a:solidFill>
          <a:schemeClr val="accent2">
            <a:hueOff val="1177962"/>
            <a:satOff val="-3190"/>
            <a:lumOff val="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Lack of Transparency: </a:t>
          </a:r>
          <a:r>
            <a:rPr lang="en-US" sz="1600" kern="1200"/>
            <a:t>Employees may feel that they are treated unfairly.</a:t>
          </a:r>
        </a:p>
      </dsp:txBody>
      <dsp:txXfrm>
        <a:off x="42950" y="3032952"/>
        <a:ext cx="6074415" cy="793940"/>
      </dsp:txXfrm>
    </dsp:sp>
    <dsp:sp modelId="{62EF0692-8D67-4443-B41B-D1B95C8B2D86}">
      <dsp:nvSpPr>
        <dsp:cNvPr id="0" name=""/>
        <dsp:cNvSpPr/>
      </dsp:nvSpPr>
      <dsp:spPr>
        <a:xfrm>
          <a:off x="0" y="3915922"/>
          <a:ext cx="6160315" cy="879840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Inconsistent Salary Structures: </a:t>
          </a:r>
          <a:r>
            <a:rPr lang="en-US" sz="1600" kern="1200"/>
            <a:t>Companies may struggle with internal equity where employees with similar qualification are paid differently.</a:t>
          </a:r>
        </a:p>
      </dsp:txBody>
      <dsp:txXfrm>
        <a:off x="42950" y="3958872"/>
        <a:ext cx="6074415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7A7D-FF57-4238-9B19-1E6E303132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9024-35BF-4594-AB83-524F83ED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49024-35BF-4594-AB83-524F83EDB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0970D-8F42-3FA4-B247-8287FAB9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Predicting Job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1126-24EC-4012-6CD8-5880628E9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80DEC-F2FE-E5D1-BF08-C2260619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50" b="9850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487A6-BD32-0E12-92B5-7E50CE48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645" b="-1"/>
          <a:stretch/>
        </p:blipFill>
        <p:spPr>
          <a:xfrm>
            <a:off x="20" y="10"/>
            <a:ext cx="12191980" cy="68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728E7-6D9A-BC8D-BE90-A528CD51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08" r="11921" b="1"/>
          <a:stretch/>
        </p:blipFill>
        <p:spPr>
          <a:xfrm>
            <a:off x="20" y="10"/>
            <a:ext cx="12191980" cy="68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B282-47DC-0EA8-1795-41AFE7D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>
            <a:normAutofit/>
          </a:bodyPr>
          <a:lstStyle/>
          <a:p>
            <a:r>
              <a:rPr lang="en-US"/>
              <a:t>Model Performance and Overfitting Detection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A07830-3899-8638-CBE3-0B34A76D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253343"/>
            <a:ext cx="5259185" cy="44087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Initial Model Runs: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After cleaning and preprocessing the data, we initially ran several machine learning models, including Decision Tree Classification and Random Forest.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These models achieved a 100% accuracy rate, which, while seemingly ideal, was a significant red flag.</a:t>
            </a:r>
          </a:p>
          <a:p>
            <a:pPr>
              <a:lnSpc>
                <a:spcPct val="11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Dropped Features: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We decided to drop several features that, although potentially relevant, were less important in the predictive power of the model. These included: Location, Country, Company, Industry, Job title.</a:t>
            </a:r>
          </a:p>
          <a:p>
            <a:pPr>
              <a:lnSpc>
                <a:spcPct val="11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After dropping these features, the model's performance was re-evaluated. The results showed a more realistic accuracy, indicating that the model was now focusing on the underlying patterns in the data rather than memorizing specifics.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step helped in creating a more robust model that is better suited for real-world predictions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FA2A9-B44E-B9EA-D9EC-02D46123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4846"/>
              </p:ext>
            </p:extLst>
          </p:nvPr>
        </p:nvGraphicFramePr>
        <p:xfrm>
          <a:off x="6477000" y="2915496"/>
          <a:ext cx="4107874" cy="30844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21103">
                  <a:extLst>
                    <a:ext uri="{9D8B030D-6E8A-4147-A177-3AD203B41FA5}">
                      <a16:colId xmlns:a16="http://schemas.microsoft.com/office/drawing/2014/main" val="318736943"/>
                    </a:ext>
                  </a:extLst>
                </a:gridCol>
                <a:gridCol w="902923">
                  <a:extLst>
                    <a:ext uri="{9D8B030D-6E8A-4147-A177-3AD203B41FA5}">
                      <a16:colId xmlns:a16="http://schemas.microsoft.com/office/drawing/2014/main" val="477601833"/>
                    </a:ext>
                  </a:extLst>
                </a:gridCol>
                <a:gridCol w="1047550">
                  <a:extLst>
                    <a:ext uri="{9D8B030D-6E8A-4147-A177-3AD203B41FA5}">
                      <a16:colId xmlns:a16="http://schemas.microsoft.com/office/drawing/2014/main" val="3940038064"/>
                    </a:ext>
                  </a:extLst>
                </a:gridCol>
                <a:gridCol w="936298">
                  <a:extLst>
                    <a:ext uri="{9D8B030D-6E8A-4147-A177-3AD203B41FA5}">
                      <a16:colId xmlns:a16="http://schemas.microsoft.com/office/drawing/2014/main" val="352652878"/>
                    </a:ext>
                  </a:extLst>
                </a:gridCol>
              </a:tblGrid>
              <a:tr h="890719"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 marL="64081" marR="64081" marT="27759" marB="12816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64081" marR="64081" marT="27759" marB="12816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marL="64081" marR="64081" marT="27759" marB="12816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ROC</a:t>
                      </a:r>
                    </a:p>
                  </a:txBody>
                  <a:tcPr marL="64081" marR="64081" marT="27759" marB="12816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64226"/>
                  </a:ext>
                </a:extLst>
              </a:tr>
              <a:tr h="976161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Decision Tree Classifier 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94909"/>
                  </a:ext>
                </a:extLst>
              </a:tr>
              <a:tr h="719836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23594"/>
                  </a:ext>
                </a:extLst>
              </a:tr>
              <a:tr h="497688">
                <a:tc>
                  <a:txBody>
                    <a:bodyPr/>
                    <a:lstStyle/>
                    <a:p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4081" marR="64081" marT="27759" marB="1281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43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3E844-A4C3-2313-B519-EE5C2BA0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5673"/>
          <a:stretch/>
        </p:blipFill>
        <p:spPr>
          <a:xfrm>
            <a:off x="20" y="10"/>
            <a:ext cx="11391880" cy="6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7315-1869-8498-5B96-5B1D97BA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AC33CC-0AF7-7228-0709-1539149DD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8300" y="2094705"/>
            <a:ext cx="891540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most significant factor in determining salary ranges, with a strong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correlation to higher salary brackets.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Qualifications: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educational qualifications contribute significantly to predicting salary, often 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 to higher compensation.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skill sets, particularly those in high demand, are critical in salary determination.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Implications: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compensation strategies with experience, qualifications,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these insights to enhance recruitment, focusing on candidates with strong qualifications and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7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B235F-499A-F65B-C502-B67CF8F1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776A01-239C-3790-DF1D-53FE2F161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5300" y="685800"/>
            <a:ext cx="3274280" cy="55088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Our goal is to better understand how job descriptions can predict salary ranges, helping both employers and job seekers.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We analyzed a large dataset of job descriptions to find patterns and insights that influence pay.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We discovered that certain job titles, roles, skills, and benefits have a strong impact on salary.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By simplifying and organizing the data, we’ve made it easier to predict salary ranges based on job descriptions.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B7C21A2-0C6F-2920-B45B-11591C1B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653"/>
          <a:stretch/>
        </p:blipFill>
        <p:spPr>
          <a:xfrm>
            <a:off x="10906" y="2068286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5EBC-386E-8305-D239-6882BED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Continued: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026A7-3374-70A6-D6C8-4A8250CE7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5300" y="685800"/>
            <a:ext cx="3274280" cy="55088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Job Seekers: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 provides clear expectations for salary, making negotiation easier.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 Employers: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This helps set fair and competitive salaries.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Overall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more data-driven approach to salary setting can lead to better outcomes for everyone.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D77042C-DCBB-EA21-D07C-E72EFFC6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653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465-9360-26D1-FB61-56271EDE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A114A3-2FFE-9085-1DBA-7E4E5CC29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919211"/>
              </p:ext>
            </p:extLst>
          </p:nvPr>
        </p:nvGraphicFramePr>
        <p:xfrm>
          <a:off x="5068562" y="817510"/>
          <a:ext cx="6160315" cy="500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27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F4A6D-0EF1-8860-435A-AFB04779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0AB-788C-CB41-F94F-C2A88E1B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Implementing a data-driven approach to salary prediction offers several key benefits: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Talent Acquisition &amp; Retention: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Competitive and fair salaries attract top talent and reduce turnover, enhancing employer branding.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 Efficiency: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Accurate salary ranges optimize compensation costs and improve budget planning, ensuring financial resources are used effectively.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Employee Satisfaction: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Fair compensation practices boost morale, productivity, and trust, leading to a more motivated workforce.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Strategic Decision-Making: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Data-driven insights enable informed decisions on salary structures and resource allocation, supporting long-term business goals.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Risk Mitigation: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Ensures compliance and internal equity, reducing legal risks and fostering a positive work environment.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FF82F50C-34A5-6FAC-B1E7-163632C3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1" r="2002" b="2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EFE0-139B-9224-77FE-2D278B08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040D42-DF2B-A6AE-CA9F-3296704F7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5300" y="685800"/>
            <a:ext cx="3274280" cy="55088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 Details: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looked at over 1.6 million job descriptions, covering various roles, job t</a:t>
            </a:r>
            <a:r>
              <a:rPr lang="en-US" altLang="en-US" dirty="0">
                <a:latin typeface="Arial" panose="020B0604020202020204" pitchFamily="34" charset="0"/>
              </a:rPr>
              <a:t>itles, qualification,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skills, and industries from different cities and countries of the world.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data was initially complex, with many different job titles and salary ranges that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needed to be simplified.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F53D2772-C063-E5D7-CFBC-2DAE7008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09" r="2404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F32E3C-89AF-44C3-84CD-7F43B844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ing space background">
            <a:extLst>
              <a:ext uri="{FF2B5EF4-FFF2-40B4-BE49-F238E27FC236}">
                <a16:creationId xmlns:a16="http://schemas.microsoft.com/office/drawing/2014/main" id="{50B853EF-A70D-17B3-49B2-7A6063C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23" r="-1" b="-1"/>
          <a:stretch/>
        </p:blipFill>
        <p:spPr>
          <a:xfrm>
            <a:off x="20" y="10"/>
            <a:ext cx="731286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FEABFD-EE45-4EE1-B613-050A94A1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6600" y="137160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F7FBB-07D4-455F-995B-60B11F88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0" y="1371600"/>
            <a:ext cx="48768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10269-D7C3-FED4-1DC9-02824142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08" y="2079860"/>
            <a:ext cx="2860276" cy="2743200"/>
          </a:xfrm>
        </p:spPr>
        <p:txBody>
          <a:bodyPr anchor="t">
            <a:normAutofit/>
          </a:bodyPr>
          <a:lstStyle/>
          <a:p>
            <a:r>
              <a:rPr lang="en-US"/>
              <a:t>Simplifying the Data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FEAF0F-7D7E-A111-C8BE-171D74B55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5300" y="1502229"/>
            <a:ext cx="3274280" cy="388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Job Titles: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grouped similar job titles together to reduce complexity.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Role: </a:t>
            </a:r>
            <a:r>
              <a:rPr lang="en-US" altLang="en-US" sz="1600" dirty="0">
                <a:latin typeface="Arial" panose="020B0604020202020204" pitchFamily="34" charset="0"/>
              </a:rPr>
              <a:t>In a similar way, grouped the Role column together to reduce the complexity.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Skills: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organized hundreds of different skills into broader categories like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‘Programming’ and ‘Management’.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categorized employee benefits into common types like ‘Health’ and ‘Financial’.</a:t>
            </a:r>
          </a:p>
        </p:txBody>
      </p:sp>
    </p:spTree>
    <p:extLst>
      <p:ext uri="{BB962C8B-B14F-4D97-AF65-F5344CB8AC3E}">
        <p14:creationId xmlns:p14="http://schemas.microsoft.com/office/powerpoint/2010/main" val="33091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AD70D-2432-F279-3323-4C788657A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436" b="-1"/>
          <a:stretch/>
        </p:blipFill>
        <p:spPr>
          <a:xfrm>
            <a:off x="20" y="10"/>
            <a:ext cx="12191980" cy="68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9D038-B794-CD04-8447-ED9A4BA76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79"/>
          <a:stretch/>
        </p:blipFill>
        <p:spPr>
          <a:xfrm>
            <a:off x="20" y="10"/>
            <a:ext cx="12191980" cy="68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326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731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EncaseVTI</vt:lpstr>
      <vt:lpstr>Predicting Job Salaries</vt:lpstr>
      <vt:lpstr>Executive Summary</vt:lpstr>
      <vt:lpstr>Continued:</vt:lpstr>
      <vt:lpstr>Business Problem</vt:lpstr>
      <vt:lpstr>Business Impact</vt:lpstr>
      <vt:lpstr>Dataset Overview</vt:lpstr>
      <vt:lpstr>Simplifying the Data</vt:lpstr>
      <vt:lpstr>PowerPoint Presentation</vt:lpstr>
      <vt:lpstr>PowerPoint Presentation</vt:lpstr>
      <vt:lpstr>PowerPoint Presentation</vt:lpstr>
      <vt:lpstr>PowerPoint Presentation</vt:lpstr>
      <vt:lpstr>Model Performance and Overfitting Detection</vt:lpstr>
      <vt:lpstr>PowerPoint Presentation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Memon</dc:creator>
  <cp:lastModifiedBy>Sarah Memon</cp:lastModifiedBy>
  <cp:revision>4</cp:revision>
  <dcterms:created xsi:type="dcterms:W3CDTF">2024-08-12T05:24:42Z</dcterms:created>
  <dcterms:modified xsi:type="dcterms:W3CDTF">2024-08-13T05:06:35Z</dcterms:modified>
</cp:coreProperties>
</file>