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4" r:id="rId1"/>
  </p:sldMasterIdLst>
  <p:notesMasterIdLst>
    <p:notesMasterId r:id="rId14"/>
  </p:notesMasterIdLst>
  <p:sldIdLst>
    <p:sldId id="256" r:id="rId2"/>
    <p:sldId id="301" r:id="rId3"/>
    <p:sldId id="302" r:id="rId4"/>
    <p:sldId id="259" r:id="rId5"/>
    <p:sldId id="294" r:id="rId6"/>
    <p:sldId id="305" r:id="rId7"/>
    <p:sldId id="303" r:id="rId8"/>
    <p:sldId id="296" r:id="rId9"/>
    <p:sldId id="297" r:id="rId10"/>
    <p:sldId id="298" r:id="rId11"/>
    <p:sldId id="310" r:id="rId12"/>
    <p:sldId id="30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Swis721 Cn BT" panose="020B0506020202030204"/>
      <p:regular r:id="rId19"/>
      <p:bold r:id="rId20"/>
      <p:italic r:id="rId21"/>
      <p:boldItalic r:id="rId22"/>
    </p:embeddedFont>
    <p:embeddedFont>
      <p:font typeface="Syncopate" panose="020B0604020202020204" charset="0"/>
      <p:regular r:id="rId23"/>
      <p:bold r:id="rId24"/>
    </p:embeddedFont>
    <p:embeddedFont>
      <p:font typeface="Work Sans Medium"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01932B-67C8-4027-91EB-030D8D75F13A}">
  <a:tblStyle styleId="{D101932B-67C8-4027-91EB-030D8D75F1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1864" autoAdjust="0"/>
  </p:normalViewPr>
  <p:slideViewPr>
    <p:cSldViewPr snapToGrid="0">
      <p:cViewPr varScale="1">
        <p:scale>
          <a:sx n="81" d="100"/>
          <a:sy n="81" d="100"/>
        </p:scale>
        <p:origin x="10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el Family" userId="23f25740122e26e8" providerId="LiveId" clId="{E2954BB3-9311-4333-9012-D67471F5509D}"/>
    <pc:docChg chg="modSld">
      <pc:chgData name="Kamel Family" userId="23f25740122e26e8" providerId="LiveId" clId="{E2954BB3-9311-4333-9012-D67471F5509D}" dt="2023-05-25T01:28:50.741" v="30" actId="20577"/>
      <pc:docMkLst>
        <pc:docMk/>
      </pc:docMkLst>
      <pc:sldChg chg="modSp mod">
        <pc:chgData name="Kamel Family" userId="23f25740122e26e8" providerId="LiveId" clId="{E2954BB3-9311-4333-9012-D67471F5509D}" dt="2023-05-25T01:28:50.741" v="30" actId="20577"/>
        <pc:sldMkLst>
          <pc:docMk/>
          <pc:sldMk cId="1595965650" sldId="308"/>
        </pc:sldMkLst>
        <pc:spChg chg="mod">
          <ac:chgData name="Kamel Family" userId="23f25740122e26e8" providerId="LiveId" clId="{E2954BB3-9311-4333-9012-D67471F5509D}" dt="2023-05-25T01:28:50.741" v="30" actId="20577"/>
          <ac:spMkLst>
            <pc:docMk/>
            <pc:sldMk cId="1595965650" sldId="308"/>
            <ac:spMk id="5" creationId="{3333BBB5-5A66-6719-C47C-90A2BC93B2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71b65f6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71b65f6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09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271b65f656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271b65f656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71b65f6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71b65f6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69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71b65f6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71b65f6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EG" sz="1600" dirty="0"/>
              <a:t>السلامة تتسبب بعض الأمراض العقلية في أن يصبح المرضى قادرين على الانتحار أو يشكلون خطراً على الآخرين. حيثما كان ذلك ممكنًا ، يجب أن يحذر النظام الطاقم الطبي من المرضى الذين يحتمل أن يكونوا انتحاريين أو خطرين. يجب أن يكون النظام متاحًا عند الحاجة وإلا قد تتعرض السلامة للخطر وقد يكون من المستحيل وصف الدواء الصحيح للمرضى.</a:t>
            </a:r>
            <a:endParaRPr sz="1600" dirty="0"/>
          </a:p>
        </p:txBody>
      </p:sp>
    </p:spTree>
    <p:extLst>
      <p:ext uri="{BB962C8B-B14F-4D97-AF65-F5344CB8AC3E}">
        <p14:creationId xmlns:p14="http://schemas.microsoft.com/office/powerpoint/2010/main" val="388210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71b65f6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71b65f6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54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71b65f65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71b65f65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78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77371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a:off x="-941925" y="1868025"/>
            <a:ext cx="4278300" cy="42783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98700" y="1677275"/>
            <a:ext cx="7146900" cy="1477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98550" y="3373175"/>
            <a:ext cx="4767900" cy="46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6113625" y="-1511575"/>
            <a:ext cx="4278300" cy="42783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11982" y="-167027"/>
            <a:ext cx="4981349" cy="936090"/>
            <a:chOff x="-111982" y="-167027"/>
            <a:chExt cx="4981349" cy="936090"/>
          </a:xfrm>
        </p:grpSpPr>
        <p:grpSp>
          <p:nvGrpSpPr>
            <p:cNvPr id="14" name="Google Shape;14;p2"/>
            <p:cNvGrpSpPr/>
            <p:nvPr/>
          </p:nvGrpSpPr>
          <p:grpSpPr>
            <a:xfrm>
              <a:off x="1498390" y="-95372"/>
              <a:ext cx="3370977" cy="864434"/>
              <a:chOff x="-55800" y="-528571"/>
              <a:chExt cx="3519500" cy="902521"/>
            </a:xfrm>
          </p:grpSpPr>
          <p:cxnSp>
            <p:nvCxnSpPr>
              <p:cNvPr id="15" name="Google Shape;15;p2"/>
              <p:cNvCxnSpPr/>
              <p:nvPr/>
            </p:nvCxnSpPr>
            <p:spPr>
              <a:xfrm>
                <a:off x="-55800" y="-528571"/>
                <a:ext cx="898800" cy="8988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839600" y="373950"/>
                <a:ext cx="2624100" cy="0"/>
              </a:xfrm>
              <a:prstGeom prst="straightConnector1">
                <a:avLst/>
              </a:prstGeom>
              <a:noFill/>
              <a:ln w="9525" cap="flat" cmpd="sng">
                <a:solidFill>
                  <a:schemeClr val="dk2"/>
                </a:solidFill>
                <a:prstDash val="solid"/>
                <a:round/>
                <a:headEnd type="none" w="med" len="med"/>
                <a:tailEnd type="oval" w="med" len="med"/>
              </a:ln>
            </p:spPr>
          </p:cxnSp>
        </p:grpSp>
        <p:grpSp>
          <p:nvGrpSpPr>
            <p:cNvPr id="17" name="Google Shape;17;p2"/>
            <p:cNvGrpSpPr/>
            <p:nvPr/>
          </p:nvGrpSpPr>
          <p:grpSpPr>
            <a:xfrm>
              <a:off x="-111982" y="-167027"/>
              <a:ext cx="1924691" cy="932250"/>
              <a:chOff x="5205411" y="-75307"/>
              <a:chExt cx="1728661" cy="837300"/>
            </a:xfrm>
          </p:grpSpPr>
          <p:cxnSp>
            <p:nvCxnSpPr>
              <p:cNvPr id="18" name="Google Shape;18;p2"/>
              <p:cNvCxnSpPr/>
              <p:nvPr/>
            </p:nvCxnSpPr>
            <p:spPr>
              <a:xfrm>
                <a:off x="5205411"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9" name="Google Shape;19;p2"/>
              <p:cNvCxnSpPr/>
              <p:nvPr/>
            </p:nvCxnSpPr>
            <p:spPr>
              <a:xfrm>
                <a:off x="5651144"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20" name="Google Shape;20;p2"/>
              <p:cNvCxnSpPr/>
              <p:nvPr/>
            </p:nvCxnSpPr>
            <p:spPr>
              <a:xfrm>
                <a:off x="6096772" y="-75307"/>
                <a:ext cx="837300" cy="837300"/>
              </a:xfrm>
              <a:prstGeom prst="straightConnector1">
                <a:avLst/>
              </a:prstGeom>
              <a:noFill/>
              <a:ln w="9525" cap="flat" cmpd="sng">
                <a:solidFill>
                  <a:schemeClr val="dk2"/>
                </a:solidFill>
                <a:prstDash val="solid"/>
                <a:round/>
                <a:headEnd type="none" w="med" len="med"/>
                <a:tailEnd type="oval" w="med" len="med"/>
              </a:ln>
            </p:spPr>
          </p:cxnSp>
        </p:grpSp>
      </p:grpSp>
      <p:sp>
        <p:nvSpPr>
          <p:cNvPr id="21" name="Google Shape;21;p2"/>
          <p:cNvSpPr/>
          <p:nvPr/>
        </p:nvSpPr>
        <p:spPr>
          <a:xfrm>
            <a:off x="6160500" y="667675"/>
            <a:ext cx="2397300" cy="318600"/>
          </a:xfrm>
          <a:prstGeom prst="snip2DiagRect">
            <a:avLst>
              <a:gd name="adj1" fmla="val 0"/>
              <a:gd name="adj2" fmla="val 24953"/>
            </a:avLst>
          </a:prstGeom>
          <a:solidFill>
            <a:schemeClr val="accent2"/>
          </a:solidFill>
          <a:ln>
            <a:noFill/>
          </a:ln>
          <a:effectLst>
            <a:outerShdw blurRad="157163" dist="85725" dir="294000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89050" y="4444800"/>
            <a:ext cx="318600" cy="318600"/>
          </a:xfrm>
          <a:prstGeom prst="snip2DiagRect">
            <a:avLst>
              <a:gd name="adj1" fmla="val 0"/>
              <a:gd name="adj2" fmla="val 24953"/>
            </a:avLst>
          </a:prstGeom>
          <a:solidFill>
            <a:schemeClr val="lt1"/>
          </a:solidFill>
          <a:ln>
            <a:noFill/>
          </a:ln>
          <a:effectLst>
            <a:outerShdw blurRad="157163" dist="85725" dir="294000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17800" y="4444800"/>
            <a:ext cx="1504500" cy="3186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45350" y="667675"/>
            <a:ext cx="318600" cy="318600"/>
          </a:xfrm>
          <a:prstGeom prst="snip2DiagRect">
            <a:avLst>
              <a:gd name="adj1" fmla="val 0"/>
              <a:gd name="adj2" fmla="val 24953"/>
            </a:avLst>
          </a:prstGeom>
          <a:solidFill>
            <a:schemeClr val="lt1"/>
          </a:solidFill>
          <a:ln>
            <a:noFill/>
          </a:ln>
          <a:effectLst>
            <a:outerShdw blurRad="157163" dist="85725" dir="294000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rot="10800000">
            <a:off x="3750850" y="4736500"/>
            <a:ext cx="5124400" cy="462625"/>
            <a:chOff x="384100" y="-88675"/>
            <a:chExt cx="5124400" cy="462625"/>
          </a:xfrm>
        </p:grpSpPr>
        <p:cxnSp>
          <p:nvCxnSpPr>
            <p:cNvPr id="26" name="Google Shape;26;p2"/>
            <p:cNvCxnSpPr/>
            <p:nvPr/>
          </p:nvCxnSpPr>
          <p:spPr>
            <a:xfrm>
              <a:off x="384100" y="-88675"/>
              <a:ext cx="459000" cy="4590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839600" y="373950"/>
              <a:ext cx="4668900" cy="0"/>
            </a:xfrm>
            <a:prstGeom prst="straightConnector1">
              <a:avLst/>
            </a:prstGeom>
            <a:noFill/>
            <a:ln w="9525" cap="flat" cmpd="sng">
              <a:solidFill>
                <a:schemeClr val="dk2"/>
              </a:solidFill>
              <a:prstDash val="solid"/>
              <a:round/>
              <a:headEnd type="none" w="med" len="med"/>
              <a:tailEnd type="oval" w="med" len="med"/>
            </a:ln>
          </p:spPr>
        </p:cxnSp>
      </p:grpSp>
      <p:sp>
        <p:nvSpPr>
          <p:cNvPr id="28" name="Google Shape;28;p2"/>
          <p:cNvSpPr/>
          <p:nvPr/>
        </p:nvSpPr>
        <p:spPr>
          <a:xfrm>
            <a:off x="853425" y="4444800"/>
            <a:ext cx="318600" cy="318600"/>
          </a:xfrm>
          <a:prstGeom prst="snip2DiagRect">
            <a:avLst>
              <a:gd name="adj1" fmla="val 0"/>
              <a:gd name="adj2" fmla="val 24953"/>
            </a:avLst>
          </a:prstGeom>
          <a:solidFill>
            <a:schemeClr val="lt1"/>
          </a:solidFill>
          <a:ln>
            <a:noFill/>
          </a:ln>
          <a:effectLst>
            <a:outerShdw blurRad="157163" dist="85725" dir="294000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2"/>
        <p:cNvGrpSpPr/>
        <p:nvPr/>
      </p:nvGrpSpPr>
      <p:grpSpPr>
        <a:xfrm>
          <a:off x="0" y="0"/>
          <a:ext cx="0" cy="0"/>
          <a:chOff x="0" y="0"/>
          <a:chExt cx="0" cy="0"/>
        </a:xfrm>
      </p:grpSpPr>
      <p:sp>
        <p:nvSpPr>
          <p:cNvPr id="493" name="Google Shape;493;p24"/>
          <p:cNvSpPr/>
          <p:nvPr/>
        </p:nvSpPr>
        <p:spPr>
          <a:xfrm>
            <a:off x="6992075" y="-1368675"/>
            <a:ext cx="3279900" cy="32799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1610975" y="3882475"/>
            <a:ext cx="3279900" cy="32799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4"/>
          <p:cNvGrpSpPr/>
          <p:nvPr/>
        </p:nvGrpSpPr>
        <p:grpSpPr>
          <a:xfrm>
            <a:off x="7460293" y="4774062"/>
            <a:ext cx="1223977" cy="199192"/>
            <a:chOff x="6230150" y="3433775"/>
            <a:chExt cx="1958050" cy="340500"/>
          </a:xfrm>
        </p:grpSpPr>
        <p:sp>
          <p:nvSpPr>
            <p:cNvPr id="496" name="Google Shape;496;p24"/>
            <p:cNvSpPr/>
            <p:nvPr/>
          </p:nvSpPr>
          <p:spPr>
            <a:xfrm>
              <a:off x="623015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633880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65056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4"/>
            <p:cNvSpPr/>
            <p:nvPr/>
          </p:nvSpPr>
          <p:spPr>
            <a:xfrm>
              <a:off x="65852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67443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83865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702030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72019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4"/>
            <p:cNvSpPr/>
            <p:nvPr/>
          </p:nvSpPr>
          <p:spPr>
            <a:xfrm>
              <a:off x="729630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p:nvPr/>
          </p:nvSpPr>
          <p:spPr>
            <a:xfrm>
              <a:off x="741975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75432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76227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779665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79640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80435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812310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24"/>
          <p:cNvSpPr/>
          <p:nvPr/>
        </p:nvSpPr>
        <p:spPr>
          <a:xfrm>
            <a:off x="3699487" y="4776353"/>
            <a:ext cx="1498200" cy="199200"/>
          </a:xfrm>
          <a:prstGeom prst="snip2DiagRect">
            <a:avLst>
              <a:gd name="adj1" fmla="val 0"/>
              <a:gd name="adj2" fmla="val 444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222551" y="3477413"/>
            <a:ext cx="258300" cy="2583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24"/>
          <p:cNvGrpSpPr/>
          <p:nvPr/>
        </p:nvGrpSpPr>
        <p:grpSpPr>
          <a:xfrm>
            <a:off x="107779" y="-87841"/>
            <a:ext cx="2503626" cy="470479"/>
            <a:chOff x="-111982" y="-167027"/>
            <a:chExt cx="4981349" cy="936090"/>
          </a:xfrm>
        </p:grpSpPr>
        <p:grpSp>
          <p:nvGrpSpPr>
            <p:cNvPr id="515" name="Google Shape;515;p24"/>
            <p:cNvGrpSpPr/>
            <p:nvPr/>
          </p:nvGrpSpPr>
          <p:grpSpPr>
            <a:xfrm>
              <a:off x="1498390" y="-95372"/>
              <a:ext cx="3370977" cy="864434"/>
              <a:chOff x="-55800" y="-528571"/>
              <a:chExt cx="3519500" cy="902521"/>
            </a:xfrm>
          </p:grpSpPr>
          <p:cxnSp>
            <p:nvCxnSpPr>
              <p:cNvPr id="516" name="Google Shape;516;p24"/>
              <p:cNvCxnSpPr/>
              <p:nvPr/>
            </p:nvCxnSpPr>
            <p:spPr>
              <a:xfrm>
                <a:off x="-55800" y="-528571"/>
                <a:ext cx="898800" cy="898800"/>
              </a:xfrm>
              <a:prstGeom prst="straightConnector1">
                <a:avLst/>
              </a:prstGeom>
              <a:noFill/>
              <a:ln w="9525" cap="flat" cmpd="sng">
                <a:solidFill>
                  <a:schemeClr val="dk2"/>
                </a:solidFill>
                <a:prstDash val="solid"/>
                <a:round/>
                <a:headEnd type="none" w="med" len="med"/>
                <a:tailEnd type="none" w="med" len="med"/>
              </a:ln>
            </p:spPr>
          </p:cxnSp>
          <p:cxnSp>
            <p:nvCxnSpPr>
              <p:cNvPr id="517" name="Google Shape;517;p24"/>
              <p:cNvCxnSpPr/>
              <p:nvPr/>
            </p:nvCxnSpPr>
            <p:spPr>
              <a:xfrm>
                <a:off x="839600" y="373950"/>
                <a:ext cx="2624100" cy="0"/>
              </a:xfrm>
              <a:prstGeom prst="straightConnector1">
                <a:avLst/>
              </a:prstGeom>
              <a:noFill/>
              <a:ln w="9525" cap="flat" cmpd="sng">
                <a:solidFill>
                  <a:schemeClr val="dk2"/>
                </a:solidFill>
                <a:prstDash val="solid"/>
                <a:round/>
                <a:headEnd type="none" w="med" len="med"/>
                <a:tailEnd type="oval" w="med" len="med"/>
              </a:ln>
            </p:spPr>
          </p:cxnSp>
        </p:grpSp>
        <p:grpSp>
          <p:nvGrpSpPr>
            <p:cNvPr id="518" name="Google Shape;518;p24"/>
            <p:cNvGrpSpPr/>
            <p:nvPr/>
          </p:nvGrpSpPr>
          <p:grpSpPr>
            <a:xfrm>
              <a:off x="-111982" y="-167027"/>
              <a:ext cx="1924691" cy="932250"/>
              <a:chOff x="5205411" y="-75307"/>
              <a:chExt cx="1728661" cy="837300"/>
            </a:xfrm>
          </p:grpSpPr>
          <p:cxnSp>
            <p:nvCxnSpPr>
              <p:cNvPr id="519" name="Google Shape;519;p24"/>
              <p:cNvCxnSpPr/>
              <p:nvPr/>
            </p:nvCxnSpPr>
            <p:spPr>
              <a:xfrm>
                <a:off x="5205411"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24"/>
              <p:cNvCxnSpPr/>
              <p:nvPr/>
            </p:nvCxnSpPr>
            <p:spPr>
              <a:xfrm>
                <a:off x="5651144"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521" name="Google Shape;521;p24"/>
              <p:cNvCxnSpPr/>
              <p:nvPr/>
            </p:nvCxnSpPr>
            <p:spPr>
              <a:xfrm>
                <a:off x="6096772" y="-75307"/>
                <a:ext cx="837300" cy="837300"/>
              </a:xfrm>
              <a:prstGeom prst="straightConnector1">
                <a:avLst/>
              </a:prstGeom>
              <a:noFill/>
              <a:ln w="9525" cap="flat" cmpd="sng">
                <a:solidFill>
                  <a:schemeClr val="dk2"/>
                </a:solidFill>
                <a:prstDash val="solid"/>
                <a:round/>
                <a:headEnd type="none" w="med" len="med"/>
                <a:tailEnd type="oval" w="med" len="med"/>
              </a:ln>
            </p:spPr>
          </p:cxnSp>
        </p:grpSp>
      </p:grpSp>
      <p:sp>
        <p:nvSpPr>
          <p:cNvPr id="522" name="Google Shape;522;p24"/>
          <p:cNvSpPr/>
          <p:nvPr/>
        </p:nvSpPr>
        <p:spPr>
          <a:xfrm>
            <a:off x="5890250" y="154013"/>
            <a:ext cx="258300" cy="198900"/>
          </a:xfrm>
          <a:prstGeom prst="snip2DiagRect">
            <a:avLst>
              <a:gd name="adj1" fmla="val 0"/>
              <a:gd name="adj2" fmla="val 3825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8683901" y="1480688"/>
            <a:ext cx="258300" cy="2583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713275" y="2150850"/>
            <a:ext cx="771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1658875" y="-244000"/>
            <a:ext cx="3845100" cy="38451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1721550" y="937406"/>
            <a:ext cx="5700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7" name="Google Shape;87;p9"/>
          <p:cNvSpPr txBox="1">
            <a:spLocks noGrp="1"/>
          </p:cNvSpPr>
          <p:nvPr>
            <p:ph type="subTitle" idx="1"/>
          </p:nvPr>
        </p:nvSpPr>
        <p:spPr>
          <a:xfrm>
            <a:off x="1721550" y="2868056"/>
            <a:ext cx="5700900" cy="129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9"/>
          <p:cNvSpPr/>
          <p:nvPr/>
        </p:nvSpPr>
        <p:spPr>
          <a:xfrm rot="-5400000">
            <a:off x="320171" y="1819824"/>
            <a:ext cx="318600" cy="3186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5400000">
            <a:off x="320171" y="1361199"/>
            <a:ext cx="318600" cy="3186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txBox="1"/>
          <p:nvPr/>
        </p:nvSpPr>
        <p:spPr>
          <a:xfrm rot="-5400000">
            <a:off x="-42217" y="656299"/>
            <a:ext cx="1043400" cy="19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Work Sans Medium"/>
                <a:ea typeface="Work Sans Medium"/>
                <a:cs typeface="Work Sans Medium"/>
                <a:sym typeface="Work Sans Medium"/>
              </a:rPr>
              <a:t>012345678900</a:t>
            </a:r>
            <a:endParaRPr sz="900">
              <a:latin typeface="Work Sans Medium"/>
              <a:ea typeface="Work Sans Medium"/>
              <a:cs typeface="Work Sans Medium"/>
              <a:sym typeface="Work Sans Medium"/>
            </a:endParaRPr>
          </a:p>
        </p:txBody>
      </p:sp>
      <p:grpSp>
        <p:nvGrpSpPr>
          <p:cNvPr id="91" name="Google Shape;91;p9"/>
          <p:cNvGrpSpPr/>
          <p:nvPr/>
        </p:nvGrpSpPr>
        <p:grpSpPr>
          <a:xfrm rot="5400000">
            <a:off x="7812518" y="3788845"/>
            <a:ext cx="1739532" cy="283092"/>
            <a:chOff x="6230150" y="3433775"/>
            <a:chExt cx="1958050" cy="340500"/>
          </a:xfrm>
        </p:grpSpPr>
        <p:sp>
          <p:nvSpPr>
            <p:cNvPr id="92" name="Google Shape;92;p9"/>
            <p:cNvSpPr/>
            <p:nvPr/>
          </p:nvSpPr>
          <p:spPr>
            <a:xfrm>
              <a:off x="623015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633880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65056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65852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67443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683865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702030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72019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729630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1975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75432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76227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779665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79640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80435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812310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9"/>
          <p:cNvSpPr txBox="1"/>
          <p:nvPr/>
        </p:nvSpPr>
        <p:spPr>
          <a:xfrm rot="5400000" flipH="1">
            <a:off x="7599133" y="1217749"/>
            <a:ext cx="2166300" cy="1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Work Sans Medium"/>
                <a:ea typeface="Work Sans Medium"/>
                <a:cs typeface="Work Sans Medium"/>
                <a:sym typeface="Work Sans Medium"/>
              </a:rPr>
              <a:t>01234567890000123456789000123</a:t>
            </a:r>
            <a:endParaRPr sz="900">
              <a:latin typeface="Work Sans Medium"/>
              <a:ea typeface="Work Sans Medium"/>
              <a:cs typeface="Work Sans Medium"/>
              <a:sym typeface="Work Sans Medium"/>
            </a:endParaRPr>
          </a:p>
        </p:txBody>
      </p:sp>
      <p:sp>
        <p:nvSpPr>
          <p:cNvPr id="109" name="Google Shape;109;p9"/>
          <p:cNvSpPr/>
          <p:nvPr/>
        </p:nvSpPr>
        <p:spPr>
          <a:xfrm rot="5400000">
            <a:off x="-269605" y="4060601"/>
            <a:ext cx="1498200" cy="199200"/>
          </a:xfrm>
          <a:prstGeom prst="snip2DiagRect">
            <a:avLst>
              <a:gd name="adj1" fmla="val 0"/>
              <a:gd name="adj2" fmla="val 444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9"/>
          <p:cNvGrpSpPr/>
          <p:nvPr/>
        </p:nvGrpSpPr>
        <p:grpSpPr>
          <a:xfrm>
            <a:off x="713344" y="-301548"/>
            <a:ext cx="4189813" cy="787345"/>
            <a:chOff x="-111982" y="-167027"/>
            <a:chExt cx="4981349" cy="936090"/>
          </a:xfrm>
        </p:grpSpPr>
        <p:grpSp>
          <p:nvGrpSpPr>
            <p:cNvPr id="111" name="Google Shape;111;p9"/>
            <p:cNvGrpSpPr/>
            <p:nvPr/>
          </p:nvGrpSpPr>
          <p:grpSpPr>
            <a:xfrm>
              <a:off x="1498390" y="-95372"/>
              <a:ext cx="3370977" cy="864434"/>
              <a:chOff x="-55800" y="-528571"/>
              <a:chExt cx="3519500" cy="902521"/>
            </a:xfrm>
          </p:grpSpPr>
          <p:cxnSp>
            <p:nvCxnSpPr>
              <p:cNvPr id="112" name="Google Shape;112;p9"/>
              <p:cNvCxnSpPr/>
              <p:nvPr/>
            </p:nvCxnSpPr>
            <p:spPr>
              <a:xfrm>
                <a:off x="-55800" y="-528571"/>
                <a:ext cx="898800" cy="8988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9"/>
              <p:cNvCxnSpPr/>
              <p:nvPr/>
            </p:nvCxnSpPr>
            <p:spPr>
              <a:xfrm>
                <a:off x="839600" y="373950"/>
                <a:ext cx="2624100" cy="0"/>
              </a:xfrm>
              <a:prstGeom prst="straightConnector1">
                <a:avLst/>
              </a:prstGeom>
              <a:noFill/>
              <a:ln w="9525" cap="flat" cmpd="sng">
                <a:solidFill>
                  <a:schemeClr val="dk2"/>
                </a:solidFill>
                <a:prstDash val="solid"/>
                <a:round/>
                <a:headEnd type="none" w="med" len="med"/>
                <a:tailEnd type="oval" w="med" len="med"/>
              </a:ln>
            </p:spPr>
          </p:cxnSp>
        </p:grpSp>
        <p:grpSp>
          <p:nvGrpSpPr>
            <p:cNvPr id="114" name="Google Shape;114;p9"/>
            <p:cNvGrpSpPr/>
            <p:nvPr/>
          </p:nvGrpSpPr>
          <p:grpSpPr>
            <a:xfrm>
              <a:off x="-111982" y="-167027"/>
              <a:ext cx="1924691" cy="932250"/>
              <a:chOff x="5205411" y="-75307"/>
              <a:chExt cx="1728661" cy="837300"/>
            </a:xfrm>
          </p:grpSpPr>
          <p:cxnSp>
            <p:nvCxnSpPr>
              <p:cNvPr id="115" name="Google Shape;115;p9"/>
              <p:cNvCxnSpPr/>
              <p:nvPr/>
            </p:nvCxnSpPr>
            <p:spPr>
              <a:xfrm>
                <a:off x="5205411"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16" name="Google Shape;116;p9"/>
              <p:cNvCxnSpPr/>
              <p:nvPr/>
            </p:nvCxnSpPr>
            <p:spPr>
              <a:xfrm>
                <a:off x="5651144"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17" name="Google Shape;117;p9"/>
              <p:cNvCxnSpPr/>
              <p:nvPr/>
            </p:nvCxnSpPr>
            <p:spPr>
              <a:xfrm>
                <a:off x="6096772" y="-75307"/>
                <a:ext cx="837300" cy="837300"/>
              </a:xfrm>
              <a:prstGeom prst="straightConnector1">
                <a:avLst/>
              </a:prstGeom>
              <a:noFill/>
              <a:ln w="9525" cap="flat" cmpd="sng">
                <a:solidFill>
                  <a:schemeClr val="dk2"/>
                </a:solidFill>
                <a:prstDash val="solid"/>
                <a:round/>
                <a:headEnd type="none" w="med" len="med"/>
                <a:tailEnd type="oval" w="med" len="med"/>
              </a:ln>
            </p:spPr>
          </p:cxnSp>
        </p:grpSp>
      </p:grpSp>
      <p:grpSp>
        <p:nvGrpSpPr>
          <p:cNvPr id="118" name="Google Shape;118;p9"/>
          <p:cNvGrpSpPr/>
          <p:nvPr/>
        </p:nvGrpSpPr>
        <p:grpSpPr>
          <a:xfrm rot="10800000">
            <a:off x="4240844" y="4657702"/>
            <a:ext cx="4189813" cy="787345"/>
            <a:chOff x="-111982" y="-167027"/>
            <a:chExt cx="4981349" cy="936090"/>
          </a:xfrm>
        </p:grpSpPr>
        <p:grpSp>
          <p:nvGrpSpPr>
            <p:cNvPr id="119" name="Google Shape;119;p9"/>
            <p:cNvGrpSpPr/>
            <p:nvPr/>
          </p:nvGrpSpPr>
          <p:grpSpPr>
            <a:xfrm>
              <a:off x="1498390" y="-95372"/>
              <a:ext cx="3370977" cy="864434"/>
              <a:chOff x="-55800" y="-528571"/>
              <a:chExt cx="3519500" cy="902521"/>
            </a:xfrm>
          </p:grpSpPr>
          <p:cxnSp>
            <p:nvCxnSpPr>
              <p:cNvPr id="120" name="Google Shape;120;p9"/>
              <p:cNvCxnSpPr/>
              <p:nvPr/>
            </p:nvCxnSpPr>
            <p:spPr>
              <a:xfrm>
                <a:off x="-55800" y="-528571"/>
                <a:ext cx="898800" cy="89880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9"/>
              <p:cNvCxnSpPr/>
              <p:nvPr/>
            </p:nvCxnSpPr>
            <p:spPr>
              <a:xfrm>
                <a:off x="839600" y="373950"/>
                <a:ext cx="2624100" cy="0"/>
              </a:xfrm>
              <a:prstGeom prst="straightConnector1">
                <a:avLst/>
              </a:prstGeom>
              <a:noFill/>
              <a:ln w="9525" cap="flat" cmpd="sng">
                <a:solidFill>
                  <a:schemeClr val="dk2"/>
                </a:solidFill>
                <a:prstDash val="solid"/>
                <a:round/>
                <a:headEnd type="none" w="med" len="med"/>
                <a:tailEnd type="oval" w="med" len="med"/>
              </a:ln>
            </p:spPr>
          </p:cxnSp>
        </p:grpSp>
        <p:grpSp>
          <p:nvGrpSpPr>
            <p:cNvPr id="122" name="Google Shape;122;p9"/>
            <p:cNvGrpSpPr/>
            <p:nvPr/>
          </p:nvGrpSpPr>
          <p:grpSpPr>
            <a:xfrm>
              <a:off x="-111982" y="-167027"/>
              <a:ext cx="1924691" cy="932250"/>
              <a:chOff x="5205411" y="-75307"/>
              <a:chExt cx="1728661" cy="837300"/>
            </a:xfrm>
          </p:grpSpPr>
          <p:cxnSp>
            <p:nvCxnSpPr>
              <p:cNvPr id="123" name="Google Shape;123;p9"/>
              <p:cNvCxnSpPr/>
              <p:nvPr/>
            </p:nvCxnSpPr>
            <p:spPr>
              <a:xfrm>
                <a:off x="5205411"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24" name="Google Shape;124;p9"/>
              <p:cNvCxnSpPr/>
              <p:nvPr/>
            </p:nvCxnSpPr>
            <p:spPr>
              <a:xfrm>
                <a:off x="5651144"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25" name="Google Shape;125;p9"/>
              <p:cNvCxnSpPr/>
              <p:nvPr/>
            </p:nvCxnSpPr>
            <p:spPr>
              <a:xfrm>
                <a:off x="6096772" y="-75307"/>
                <a:ext cx="837300" cy="8373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sp>
        <p:nvSpPr>
          <p:cNvPr id="129" name="Google Shape;12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0" name="Google Shape;13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2"/>
        <p:cNvGrpSpPr/>
        <p:nvPr/>
      </p:nvGrpSpPr>
      <p:grpSpPr>
        <a:xfrm>
          <a:off x="0" y="0"/>
          <a:ext cx="0" cy="0"/>
          <a:chOff x="0" y="0"/>
          <a:chExt cx="0" cy="0"/>
        </a:xfrm>
      </p:grpSpPr>
      <p:sp>
        <p:nvSpPr>
          <p:cNvPr id="133" name="Google Shape;133;p13"/>
          <p:cNvSpPr/>
          <p:nvPr/>
        </p:nvSpPr>
        <p:spPr>
          <a:xfrm>
            <a:off x="6992075" y="-1368675"/>
            <a:ext cx="3279900" cy="32799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610975" y="3882475"/>
            <a:ext cx="3279900" cy="3279900"/>
          </a:xfrm>
          <a:prstGeom prst="ellipse">
            <a:avLst/>
          </a:prstGeom>
          <a:gradFill>
            <a:gsLst>
              <a:gs pos="0">
                <a:srgbClr val="5DBB8E">
                  <a:alpha val="48235"/>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txBox="1">
            <a:spLocks noGrp="1"/>
          </p:cNvSpPr>
          <p:nvPr>
            <p:ph type="title"/>
          </p:nvPr>
        </p:nvSpPr>
        <p:spPr>
          <a:xfrm>
            <a:off x="713275" y="445025"/>
            <a:ext cx="7717500" cy="615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6" name="Google Shape;136;p13"/>
          <p:cNvSpPr txBox="1">
            <a:spLocks noGrp="1"/>
          </p:cNvSpPr>
          <p:nvPr>
            <p:ph type="title" idx="2"/>
          </p:nvPr>
        </p:nvSpPr>
        <p:spPr>
          <a:xfrm>
            <a:off x="720125" y="1993525"/>
            <a:ext cx="23913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13"/>
          <p:cNvSpPr txBox="1">
            <a:spLocks noGrp="1"/>
          </p:cNvSpPr>
          <p:nvPr>
            <p:ph type="subTitle" idx="1"/>
          </p:nvPr>
        </p:nvSpPr>
        <p:spPr>
          <a:xfrm>
            <a:off x="720125" y="2397422"/>
            <a:ext cx="2391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3"/>
          <p:cNvSpPr txBox="1">
            <a:spLocks noGrp="1"/>
          </p:cNvSpPr>
          <p:nvPr>
            <p:ph type="title" idx="3"/>
          </p:nvPr>
        </p:nvSpPr>
        <p:spPr>
          <a:xfrm>
            <a:off x="3366600" y="1993525"/>
            <a:ext cx="2395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13"/>
          <p:cNvSpPr txBox="1">
            <a:spLocks noGrp="1"/>
          </p:cNvSpPr>
          <p:nvPr>
            <p:ph type="subTitle" idx="4"/>
          </p:nvPr>
        </p:nvSpPr>
        <p:spPr>
          <a:xfrm>
            <a:off x="3366600" y="2397423"/>
            <a:ext cx="2395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3"/>
          <p:cNvSpPr txBox="1">
            <a:spLocks noGrp="1"/>
          </p:cNvSpPr>
          <p:nvPr>
            <p:ph type="title" idx="5"/>
          </p:nvPr>
        </p:nvSpPr>
        <p:spPr>
          <a:xfrm>
            <a:off x="720125" y="3648726"/>
            <a:ext cx="23913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13"/>
          <p:cNvSpPr txBox="1">
            <a:spLocks noGrp="1"/>
          </p:cNvSpPr>
          <p:nvPr>
            <p:ph type="subTitle" idx="6"/>
          </p:nvPr>
        </p:nvSpPr>
        <p:spPr>
          <a:xfrm>
            <a:off x="720125" y="4052626"/>
            <a:ext cx="2391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3"/>
          <p:cNvSpPr txBox="1">
            <a:spLocks noGrp="1"/>
          </p:cNvSpPr>
          <p:nvPr>
            <p:ph type="title" idx="7"/>
          </p:nvPr>
        </p:nvSpPr>
        <p:spPr>
          <a:xfrm>
            <a:off x="3366600" y="3648727"/>
            <a:ext cx="2395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3"/>
          <p:cNvSpPr txBox="1">
            <a:spLocks noGrp="1"/>
          </p:cNvSpPr>
          <p:nvPr>
            <p:ph type="subTitle" idx="8"/>
          </p:nvPr>
        </p:nvSpPr>
        <p:spPr>
          <a:xfrm>
            <a:off x="3366600" y="4052628"/>
            <a:ext cx="2395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3"/>
          <p:cNvSpPr txBox="1">
            <a:spLocks noGrp="1"/>
          </p:cNvSpPr>
          <p:nvPr>
            <p:ph type="title" idx="9" hasCustomPrompt="1"/>
          </p:nvPr>
        </p:nvSpPr>
        <p:spPr>
          <a:xfrm>
            <a:off x="720124"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13"/>
          <p:cNvSpPr txBox="1">
            <a:spLocks noGrp="1"/>
          </p:cNvSpPr>
          <p:nvPr>
            <p:ph type="title" idx="13" hasCustomPrompt="1"/>
          </p:nvPr>
        </p:nvSpPr>
        <p:spPr>
          <a:xfrm>
            <a:off x="720124"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6" name="Google Shape;146;p13"/>
          <p:cNvSpPr txBox="1">
            <a:spLocks noGrp="1"/>
          </p:cNvSpPr>
          <p:nvPr>
            <p:ph type="title" idx="14" hasCustomPrompt="1"/>
          </p:nvPr>
        </p:nvSpPr>
        <p:spPr>
          <a:xfrm>
            <a:off x="3368849"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13"/>
          <p:cNvSpPr txBox="1">
            <a:spLocks noGrp="1"/>
          </p:cNvSpPr>
          <p:nvPr>
            <p:ph type="title" idx="15" hasCustomPrompt="1"/>
          </p:nvPr>
        </p:nvSpPr>
        <p:spPr>
          <a:xfrm>
            <a:off x="3368849"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8" name="Google Shape;148;p13"/>
          <p:cNvSpPr txBox="1">
            <a:spLocks noGrp="1"/>
          </p:cNvSpPr>
          <p:nvPr>
            <p:ph type="title" idx="16"/>
          </p:nvPr>
        </p:nvSpPr>
        <p:spPr>
          <a:xfrm>
            <a:off x="6017575" y="1993525"/>
            <a:ext cx="2395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13"/>
          <p:cNvSpPr txBox="1">
            <a:spLocks noGrp="1"/>
          </p:cNvSpPr>
          <p:nvPr>
            <p:ph type="subTitle" idx="17"/>
          </p:nvPr>
        </p:nvSpPr>
        <p:spPr>
          <a:xfrm>
            <a:off x="6017576" y="2397423"/>
            <a:ext cx="2395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18"/>
          </p:nvPr>
        </p:nvSpPr>
        <p:spPr>
          <a:xfrm>
            <a:off x="6017575" y="3648727"/>
            <a:ext cx="2395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13"/>
          <p:cNvSpPr txBox="1">
            <a:spLocks noGrp="1"/>
          </p:cNvSpPr>
          <p:nvPr>
            <p:ph type="subTitle" idx="19"/>
          </p:nvPr>
        </p:nvSpPr>
        <p:spPr>
          <a:xfrm>
            <a:off x="6017576" y="4052628"/>
            <a:ext cx="2395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20" hasCustomPrompt="1"/>
          </p:nvPr>
        </p:nvSpPr>
        <p:spPr>
          <a:xfrm>
            <a:off x="6017575"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3" name="Google Shape;153;p13"/>
          <p:cNvSpPr txBox="1">
            <a:spLocks noGrp="1"/>
          </p:cNvSpPr>
          <p:nvPr>
            <p:ph type="title" idx="21" hasCustomPrompt="1"/>
          </p:nvPr>
        </p:nvSpPr>
        <p:spPr>
          <a:xfrm>
            <a:off x="6017575"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154" name="Google Shape;154;p13"/>
          <p:cNvGrpSpPr/>
          <p:nvPr/>
        </p:nvGrpSpPr>
        <p:grpSpPr>
          <a:xfrm>
            <a:off x="7460293" y="4774062"/>
            <a:ext cx="1223977" cy="199192"/>
            <a:chOff x="6230150" y="3433775"/>
            <a:chExt cx="1958050" cy="340500"/>
          </a:xfrm>
        </p:grpSpPr>
        <p:sp>
          <p:nvSpPr>
            <p:cNvPr id="155" name="Google Shape;155;p13"/>
            <p:cNvSpPr/>
            <p:nvPr/>
          </p:nvSpPr>
          <p:spPr>
            <a:xfrm>
              <a:off x="623015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633880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5056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5852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7443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83865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702030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2019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29630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741975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75432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76227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7796650" y="3433775"/>
              <a:ext cx="1233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796400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8043550" y="3433775"/>
              <a:ext cx="360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8123100" y="3433775"/>
              <a:ext cx="65100" cy="34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3"/>
          <p:cNvSpPr/>
          <p:nvPr/>
        </p:nvSpPr>
        <p:spPr>
          <a:xfrm>
            <a:off x="3699487" y="4776353"/>
            <a:ext cx="1498200" cy="199200"/>
          </a:xfrm>
          <a:prstGeom prst="snip2DiagRect">
            <a:avLst>
              <a:gd name="adj1" fmla="val 0"/>
              <a:gd name="adj2" fmla="val 444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222551" y="3477413"/>
            <a:ext cx="258300" cy="2583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3"/>
          <p:cNvGrpSpPr/>
          <p:nvPr/>
        </p:nvGrpSpPr>
        <p:grpSpPr>
          <a:xfrm>
            <a:off x="107779" y="-87841"/>
            <a:ext cx="2503626" cy="470479"/>
            <a:chOff x="-111982" y="-167027"/>
            <a:chExt cx="4981349" cy="936090"/>
          </a:xfrm>
        </p:grpSpPr>
        <p:grpSp>
          <p:nvGrpSpPr>
            <p:cNvPr id="174" name="Google Shape;174;p13"/>
            <p:cNvGrpSpPr/>
            <p:nvPr/>
          </p:nvGrpSpPr>
          <p:grpSpPr>
            <a:xfrm>
              <a:off x="1498390" y="-95372"/>
              <a:ext cx="3370977" cy="864434"/>
              <a:chOff x="-55800" y="-528571"/>
              <a:chExt cx="3519500" cy="902521"/>
            </a:xfrm>
          </p:grpSpPr>
          <p:cxnSp>
            <p:nvCxnSpPr>
              <p:cNvPr id="175" name="Google Shape;175;p13"/>
              <p:cNvCxnSpPr/>
              <p:nvPr/>
            </p:nvCxnSpPr>
            <p:spPr>
              <a:xfrm>
                <a:off x="-55800" y="-528571"/>
                <a:ext cx="898800" cy="8988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3"/>
              <p:cNvCxnSpPr/>
              <p:nvPr/>
            </p:nvCxnSpPr>
            <p:spPr>
              <a:xfrm>
                <a:off x="839600" y="373950"/>
                <a:ext cx="2624100" cy="0"/>
              </a:xfrm>
              <a:prstGeom prst="straightConnector1">
                <a:avLst/>
              </a:prstGeom>
              <a:noFill/>
              <a:ln w="9525" cap="flat" cmpd="sng">
                <a:solidFill>
                  <a:schemeClr val="dk2"/>
                </a:solidFill>
                <a:prstDash val="solid"/>
                <a:round/>
                <a:headEnd type="none" w="med" len="med"/>
                <a:tailEnd type="oval" w="med" len="med"/>
              </a:ln>
            </p:spPr>
          </p:cxnSp>
        </p:grpSp>
        <p:grpSp>
          <p:nvGrpSpPr>
            <p:cNvPr id="177" name="Google Shape;177;p13"/>
            <p:cNvGrpSpPr/>
            <p:nvPr/>
          </p:nvGrpSpPr>
          <p:grpSpPr>
            <a:xfrm>
              <a:off x="-111982" y="-167027"/>
              <a:ext cx="1924691" cy="932250"/>
              <a:chOff x="5205411" y="-75307"/>
              <a:chExt cx="1728661" cy="837300"/>
            </a:xfrm>
          </p:grpSpPr>
          <p:cxnSp>
            <p:nvCxnSpPr>
              <p:cNvPr id="178" name="Google Shape;178;p13"/>
              <p:cNvCxnSpPr/>
              <p:nvPr/>
            </p:nvCxnSpPr>
            <p:spPr>
              <a:xfrm>
                <a:off x="5205411"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79" name="Google Shape;179;p13"/>
              <p:cNvCxnSpPr/>
              <p:nvPr/>
            </p:nvCxnSpPr>
            <p:spPr>
              <a:xfrm>
                <a:off x="5651144" y="-75307"/>
                <a:ext cx="837300" cy="837300"/>
              </a:xfrm>
              <a:prstGeom prst="straightConnector1">
                <a:avLst/>
              </a:prstGeom>
              <a:noFill/>
              <a:ln w="9525" cap="flat" cmpd="sng">
                <a:solidFill>
                  <a:schemeClr val="dk2"/>
                </a:solidFill>
                <a:prstDash val="solid"/>
                <a:round/>
                <a:headEnd type="none" w="med" len="med"/>
                <a:tailEnd type="oval" w="med" len="med"/>
              </a:ln>
            </p:spPr>
          </p:cxnSp>
          <p:cxnSp>
            <p:nvCxnSpPr>
              <p:cNvPr id="180" name="Google Shape;180;p13"/>
              <p:cNvCxnSpPr/>
              <p:nvPr/>
            </p:nvCxnSpPr>
            <p:spPr>
              <a:xfrm>
                <a:off x="6096772" y="-75307"/>
                <a:ext cx="837300" cy="837300"/>
              </a:xfrm>
              <a:prstGeom prst="straightConnector1">
                <a:avLst/>
              </a:prstGeom>
              <a:noFill/>
              <a:ln w="9525" cap="flat" cmpd="sng">
                <a:solidFill>
                  <a:schemeClr val="dk2"/>
                </a:solidFill>
                <a:prstDash val="solid"/>
                <a:round/>
                <a:headEnd type="none" w="med" len="med"/>
                <a:tailEnd type="oval" w="med" len="med"/>
              </a:ln>
            </p:spPr>
          </p:cxnSp>
        </p:grpSp>
      </p:grpSp>
      <p:sp>
        <p:nvSpPr>
          <p:cNvPr id="181" name="Google Shape;181;p13"/>
          <p:cNvSpPr/>
          <p:nvPr/>
        </p:nvSpPr>
        <p:spPr>
          <a:xfrm>
            <a:off x="5890250" y="154013"/>
            <a:ext cx="258300" cy="198900"/>
          </a:xfrm>
          <a:prstGeom prst="snip2DiagRect">
            <a:avLst>
              <a:gd name="adj1" fmla="val 0"/>
              <a:gd name="adj2" fmla="val 3825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683901" y="1480688"/>
            <a:ext cx="258300" cy="2583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1pPr>
            <a:lvl2pPr lvl="1">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2pPr>
            <a:lvl3pPr lvl="2">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3pPr>
            <a:lvl4pPr lvl="3">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4pPr>
            <a:lvl5pPr lvl="4">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5pPr>
            <a:lvl6pPr lvl="5">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6pPr>
            <a:lvl7pPr lvl="6">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7pPr>
            <a:lvl8pPr lvl="7">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8pPr>
            <a:lvl9pPr lvl="8">
              <a:spcBef>
                <a:spcPts val="0"/>
              </a:spcBef>
              <a:spcAft>
                <a:spcPts val="0"/>
              </a:spcAft>
              <a:buClr>
                <a:schemeClr val="dk1"/>
              </a:buClr>
              <a:buSzPts val="2800"/>
              <a:buFont typeface="Syncopate"/>
              <a:buNone/>
              <a:defRPr sz="2800" b="1">
                <a:solidFill>
                  <a:schemeClr val="dk1"/>
                </a:solidFill>
                <a:latin typeface="Syncopate"/>
                <a:ea typeface="Syncopate"/>
                <a:cs typeface="Syncopate"/>
                <a:sym typeface="Syncopate"/>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1pPr>
            <a:lvl2pPr marL="914400" lvl="1"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2pPr>
            <a:lvl3pPr marL="1371600" lvl="2"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3pPr>
            <a:lvl4pPr marL="1828800" lvl="3"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4pPr>
            <a:lvl5pPr marL="2286000" lvl="4"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5pPr>
            <a:lvl6pPr marL="2743200" lvl="5"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6pPr>
            <a:lvl7pPr marL="3200400" lvl="6"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7pPr>
            <a:lvl8pPr marL="3657600" lvl="7"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8pPr>
            <a:lvl9pPr marL="4114800" lvl="8" indent="-317500">
              <a:lnSpc>
                <a:spcPct val="100000"/>
              </a:lnSpc>
              <a:spcBef>
                <a:spcPts val="0"/>
              </a:spcBef>
              <a:spcAft>
                <a:spcPts val="0"/>
              </a:spcAft>
              <a:buClr>
                <a:schemeClr val="dk1"/>
              </a:buClr>
              <a:buSzPts val="1400"/>
              <a:buFont typeface="Work Sans Medium"/>
              <a:buChar char="■"/>
              <a:defRPr>
                <a:solidFill>
                  <a:schemeClr val="dk1"/>
                </a:solidFill>
                <a:latin typeface="Work Sans Medium"/>
                <a:ea typeface="Work Sans Medium"/>
                <a:cs typeface="Work Sans Medium"/>
                <a:sym typeface="Work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grpSp>
        <p:nvGrpSpPr>
          <p:cNvPr id="576" name="Google Shape;576;p29"/>
          <p:cNvGrpSpPr/>
          <p:nvPr/>
        </p:nvGrpSpPr>
        <p:grpSpPr>
          <a:xfrm>
            <a:off x="713250" y="1643925"/>
            <a:ext cx="7717500" cy="2376000"/>
            <a:chOff x="713400" y="1564775"/>
            <a:chExt cx="7717500" cy="2376000"/>
          </a:xfrm>
        </p:grpSpPr>
        <p:sp>
          <p:nvSpPr>
            <p:cNvPr id="577" name="Google Shape;577;p29"/>
            <p:cNvSpPr/>
            <p:nvPr/>
          </p:nvSpPr>
          <p:spPr>
            <a:xfrm>
              <a:off x="713400" y="1564775"/>
              <a:ext cx="7717500" cy="1702500"/>
            </a:xfrm>
            <a:prstGeom prst="rect">
              <a:avLst/>
            </a:prstGeom>
            <a:solidFill>
              <a:srgbClr val="FFFFFF">
                <a:alpha val="435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713400" y="3267275"/>
              <a:ext cx="5343000" cy="673500"/>
            </a:xfrm>
            <a:prstGeom prst="rect">
              <a:avLst/>
            </a:prstGeom>
            <a:solidFill>
              <a:srgbClr val="FFFFFF">
                <a:alpha val="435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6056400" y="3267275"/>
              <a:ext cx="2374500" cy="673500"/>
            </a:xfrm>
            <a:prstGeom prst="rect">
              <a:avLst/>
            </a:prstGeom>
            <a:solidFill>
              <a:srgbClr val="FFFFFF">
                <a:alpha val="435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29"/>
          <p:cNvSpPr txBox="1">
            <a:spLocks noGrp="1"/>
          </p:cNvSpPr>
          <p:nvPr>
            <p:ph type="ctrTitle"/>
          </p:nvPr>
        </p:nvSpPr>
        <p:spPr>
          <a:xfrm>
            <a:off x="967125" y="1628266"/>
            <a:ext cx="7146900" cy="147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accent1">
                    <a:lumMod val="10000"/>
                  </a:schemeClr>
                </a:solidFill>
                <a:latin typeface="Swis721 Cn BT" panose="020B0506020202030204" pitchFamily="34" charset="0"/>
              </a:rPr>
              <a:t>The Mental Health Care Patient Management System (</a:t>
            </a:r>
            <a:r>
              <a:rPr lang="en-US" sz="4000" dirty="0" err="1">
                <a:solidFill>
                  <a:schemeClr val="accent2">
                    <a:lumMod val="75000"/>
                  </a:schemeClr>
                </a:solidFill>
                <a:latin typeface="Swis721 Cn BT" panose="020B0506020202030204" pitchFamily="34" charset="0"/>
              </a:rPr>
              <a:t>Mentcare</a:t>
            </a:r>
            <a:r>
              <a:rPr lang="en-US" sz="4000" dirty="0">
                <a:solidFill>
                  <a:schemeClr val="accent1">
                    <a:lumMod val="10000"/>
                  </a:schemeClr>
                </a:solidFill>
                <a:latin typeface="Swis721 Cn BT" panose="020B0506020202030204" pitchFamily="34" charset="0"/>
              </a:rPr>
              <a:t>) </a:t>
            </a:r>
            <a:endParaRPr sz="4000" dirty="0">
              <a:solidFill>
                <a:schemeClr val="accent1">
                  <a:lumMod val="10000"/>
                </a:schemeClr>
              </a:solidFill>
              <a:latin typeface="Swis721 Cn BT" panose="020B0506020202030204" pitchFamily="34" charset="0"/>
            </a:endParaRPr>
          </a:p>
        </p:txBody>
      </p:sp>
      <p:grpSp>
        <p:nvGrpSpPr>
          <p:cNvPr id="582" name="Google Shape;582;p29"/>
          <p:cNvGrpSpPr/>
          <p:nvPr/>
        </p:nvGrpSpPr>
        <p:grpSpPr>
          <a:xfrm>
            <a:off x="6264625" y="3433842"/>
            <a:ext cx="1958050" cy="318674"/>
            <a:chOff x="6230150" y="3433775"/>
            <a:chExt cx="1958050" cy="340500"/>
          </a:xfrm>
        </p:grpSpPr>
        <p:sp>
          <p:nvSpPr>
            <p:cNvPr id="583" name="Google Shape;583;p29"/>
            <p:cNvSpPr/>
            <p:nvPr/>
          </p:nvSpPr>
          <p:spPr>
            <a:xfrm>
              <a:off x="6230150" y="3433775"/>
              <a:ext cx="651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6338800" y="3433775"/>
              <a:ext cx="1233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650565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658520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674430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6838650" y="3433775"/>
              <a:ext cx="1233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7020300" y="3433775"/>
              <a:ext cx="1233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720195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7296300" y="3433775"/>
              <a:ext cx="651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7419750" y="3433775"/>
              <a:ext cx="651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754320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762275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7796650" y="3433775"/>
              <a:ext cx="1233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796400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8043550" y="3433775"/>
              <a:ext cx="360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8123100" y="3433775"/>
              <a:ext cx="65100" cy="34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29"/>
          <p:cNvSpPr txBox="1"/>
          <p:nvPr/>
        </p:nvSpPr>
        <p:spPr>
          <a:xfrm>
            <a:off x="6160500" y="4053275"/>
            <a:ext cx="2166300" cy="1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Work Sans Medium"/>
                <a:ea typeface="Work Sans Medium"/>
                <a:cs typeface="Work Sans Medium"/>
                <a:sym typeface="Work Sans Medium"/>
              </a:rPr>
              <a:t>01234567890000123456789000123</a:t>
            </a:r>
            <a:endParaRPr sz="900">
              <a:latin typeface="Work Sans Medium"/>
              <a:ea typeface="Work Sans Medium"/>
              <a:cs typeface="Work Sans Medium"/>
              <a:sym typeface="Work Sans Medium"/>
            </a:endParaRPr>
          </a:p>
        </p:txBody>
      </p:sp>
      <p:sp>
        <p:nvSpPr>
          <p:cNvPr id="600" name="Google Shape;600;p29"/>
          <p:cNvSpPr/>
          <p:nvPr/>
        </p:nvSpPr>
        <p:spPr>
          <a:xfrm>
            <a:off x="713400" y="1063863"/>
            <a:ext cx="318600" cy="3186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1172025" y="1063863"/>
            <a:ext cx="318600" cy="318600"/>
          </a:xfrm>
          <a:prstGeom prst="snip2DiagRect">
            <a:avLst>
              <a:gd name="adj1" fmla="val 0"/>
              <a:gd name="adj2" fmla="val 2495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txBox="1"/>
          <p:nvPr/>
        </p:nvSpPr>
        <p:spPr>
          <a:xfrm>
            <a:off x="1574225" y="1123575"/>
            <a:ext cx="1043400" cy="19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dirty="0">
              <a:latin typeface="Work Sans Medium"/>
              <a:ea typeface="Work Sans Medium"/>
              <a:cs typeface="Work Sans Medium"/>
              <a:sym typeface="Work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3" name="Picture 2">
            <a:extLst>
              <a:ext uri="{FF2B5EF4-FFF2-40B4-BE49-F238E27FC236}">
                <a16:creationId xmlns:a16="http://schemas.microsoft.com/office/drawing/2014/main" id="{98A3C93C-21A6-C0F4-042B-3FE417E4B6E5}"/>
              </a:ext>
            </a:extLst>
          </p:cNvPr>
          <p:cNvPicPr>
            <a:picLocks noChangeAspect="1"/>
          </p:cNvPicPr>
          <p:nvPr/>
        </p:nvPicPr>
        <p:blipFill rotWithShape="1">
          <a:blip r:embed="rId3">
            <a:extLst>
              <a:ext uri="{28A0092B-C50C-407E-A947-70E740481C1C}">
                <a14:useLocalDpi xmlns:a14="http://schemas.microsoft.com/office/drawing/2010/main" val="0"/>
              </a:ext>
            </a:extLst>
          </a:blip>
          <a:srcRect b="8223"/>
          <a:stretch/>
        </p:blipFill>
        <p:spPr>
          <a:xfrm>
            <a:off x="899886" y="204952"/>
            <a:ext cx="7053943" cy="4422227"/>
          </a:xfrm>
          <a:prstGeom prst="rect">
            <a:avLst/>
          </a:prstGeom>
        </p:spPr>
      </p:pic>
    </p:spTree>
    <p:extLst>
      <p:ext uri="{BB962C8B-B14F-4D97-AF65-F5344CB8AC3E}">
        <p14:creationId xmlns:p14="http://schemas.microsoft.com/office/powerpoint/2010/main" val="93879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F9EA9A-E297-F032-C4F8-E0172A1C3102}"/>
              </a:ext>
            </a:extLst>
          </p:cNvPr>
          <p:cNvPicPr>
            <a:picLocks noChangeAspect="1"/>
          </p:cNvPicPr>
          <p:nvPr/>
        </p:nvPicPr>
        <p:blipFill>
          <a:blip r:embed="rId3"/>
          <a:stretch>
            <a:fillRect/>
          </a:stretch>
        </p:blipFill>
        <p:spPr>
          <a:xfrm>
            <a:off x="0" y="-28839"/>
            <a:ext cx="2098744" cy="869980"/>
          </a:xfrm>
          <a:prstGeom prst="rect">
            <a:avLst/>
          </a:prstGeom>
        </p:spPr>
      </p:pic>
      <p:pic>
        <p:nvPicPr>
          <p:cNvPr id="8" name="Picture 7">
            <a:extLst>
              <a:ext uri="{FF2B5EF4-FFF2-40B4-BE49-F238E27FC236}">
                <a16:creationId xmlns:a16="http://schemas.microsoft.com/office/drawing/2014/main" id="{02B2C6BD-BD6C-FC68-0A1F-1C481E56A36C}"/>
              </a:ext>
            </a:extLst>
          </p:cNvPr>
          <p:cNvPicPr>
            <a:picLocks noChangeAspect="1"/>
          </p:cNvPicPr>
          <p:nvPr/>
        </p:nvPicPr>
        <p:blipFill>
          <a:blip r:embed="rId4"/>
          <a:stretch>
            <a:fillRect/>
          </a:stretch>
        </p:blipFill>
        <p:spPr>
          <a:xfrm>
            <a:off x="7820141" y="209291"/>
            <a:ext cx="444523" cy="393720"/>
          </a:xfrm>
          <a:prstGeom prst="rect">
            <a:avLst/>
          </a:prstGeom>
        </p:spPr>
      </p:pic>
      <p:pic>
        <p:nvPicPr>
          <p:cNvPr id="10" name="Picture 9">
            <a:extLst>
              <a:ext uri="{FF2B5EF4-FFF2-40B4-BE49-F238E27FC236}">
                <a16:creationId xmlns:a16="http://schemas.microsoft.com/office/drawing/2014/main" id="{5BB20AF1-A83B-9B0A-E791-59FEF457EC00}"/>
              </a:ext>
            </a:extLst>
          </p:cNvPr>
          <p:cNvPicPr>
            <a:picLocks noChangeAspect="1"/>
          </p:cNvPicPr>
          <p:nvPr/>
        </p:nvPicPr>
        <p:blipFill>
          <a:blip r:embed="rId5"/>
          <a:stretch>
            <a:fillRect/>
          </a:stretch>
        </p:blipFill>
        <p:spPr>
          <a:xfrm>
            <a:off x="4079748" y="4339579"/>
            <a:ext cx="4946904" cy="317516"/>
          </a:xfrm>
          <a:prstGeom prst="rect">
            <a:avLst/>
          </a:prstGeom>
        </p:spPr>
      </p:pic>
      <p:sp>
        <p:nvSpPr>
          <p:cNvPr id="2" name="TextBox 1">
            <a:extLst>
              <a:ext uri="{FF2B5EF4-FFF2-40B4-BE49-F238E27FC236}">
                <a16:creationId xmlns:a16="http://schemas.microsoft.com/office/drawing/2014/main" id="{64E18F51-4DC0-D161-39D6-51226ABAE0F4}"/>
              </a:ext>
            </a:extLst>
          </p:cNvPr>
          <p:cNvSpPr txBox="1"/>
          <p:nvPr/>
        </p:nvSpPr>
        <p:spPr>
          <a:xfrm>
            <a:off x="1261139" y="0"/>
            <a:ext cx="6433766" cy="595932"/>
          </a:xfrm>
          <a:prstGeom prst="rect">
            <a:avLst/>
          </a:prstGeom>
          <a:noFill/>
        </p:spPr>
        <p:txBody>
          <a:bodyPr wrap="square">
            <a:spAutoFit/>
          </a:bodyPr>
          <a:lstStyle/>
          <a:p>
            <a:pPr marL="0" marR="0">
              <a:lnSpc>
                <a:spcPct val="107000"/>
              </a:lnSpc>
              <a:spcBef>
                <a:spcPts val="0"/>
              </a:spcBef>
              <a:spcAft>
                <a:spcPts val="800"/>
              </a:spcAft>
              <a:tabLst>
                <a:tab pos="2197100" algn="l"/>
              </a:tabLst>
            </a:pPr>
            <a:r>
              <a:rPr lang="en-US" sz="3200" b="1" dirty="0">
                <a:ln>
                  <a:solidFill>
                    <a:sysClr val="windowText" lastClr="000000"/>
                  </a:solidFill>
                </a:ln>
                <a:solidFill>
                  <a:srgbClr val="FFCA45"/>
                </a:solidFill>
                <a:latin typeface="Calibri" panose="020F0502020204030204" pitchFamily="34" charset="0"/>
                <a:ea typeface="Calibri" panose="020F0502020204030204" pitchFamily="34" charset="0"/>
                <a:cs typeface="Arial" panose="020B0604020202020204" pitchFamily="34" charset="0"/>
              </a:rPr>
              <a:t>9</a:t>
            </a:r>
            <a:r>
              <a:rPr lang="en-US" sz="32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 </a:t>
            </a:r>
            <a:r>
              <a:rPr lang="en-US" sz="3200" b="1" dirty="0" err="1">
                <a:ln>
                  <a:solidFill>
                    <a:sysClr val="windowText" lastClr="000000"/>
                  </a:solidFill>
                </a:ln>
                <a:solidFill>
                  <a:srgbClr val="FFCA45"/>
                </a:solidFill>
                <a:latin typeface="Calibri" panose="020F0502020204030204" pitchFamily="34" charset="0"/>
                <a:ea typeface="Calibri" panose="020F0502020204030204" pitchFamily="34" charset="0"/>
                <a:cs typeface="Arial" panose="020B0604020202020204" pitchFamily="34" charset="0"/>
              </a:rPr>
              <a:t>Mentcare</a:t>
            </a:r>
            <a:r>
              <a:rPr lang="en-US" sz="3200" b="1" dirty="0">
                <a:ln>
                  <a:solidFill>
                    <a:sysClr val="windowText" lastClr="000000"/>
                  </a:solidFill>
                </a:ln>
                <a:solidFill>
                  <a:srgbClr val="FFCA45"/>
                </a:solidFill>
                <a:latin typeface="Calibri" panose="020F0502020204030204" pitchFamily="34" charset="0"/>
                <a:ea typeface="Calibri" panose="020F0502020204030204" pitchFamily="34" charset="0"/>
                <a:cs typeface="Arial" panose="020B0604020202020204" pitchFamily="34" charset="0"/>
              </a:rPr>
              <a:t> </a:t>
            </a:r>
            <a:r>
              <a:rPr lang="en-US" sz="32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System requirements:</a:t>
            </a:r>
            <a:endParaRPr lang="en-US" sz="1800"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05A60EE7-7E6A-3A2A-2285-EE94834A8935}"/>
              </a:ext>
            </a:extLst>
          </p:cNvPr>
          <p:cNvSpPr txBox="1"/>
          <p:nvPr/>
        </p:nvSpPr>
        <p:spPr>
          <a:xfrm>
            <a:off x="226980" y="603011"/>
            <a:ext cx="8799672" cy="4687565"/>
          </a:xfrm>
          <a:prstGeom prst="rect">
            <a:avLst/>
          </a:prstGeom>
          <a:noFill/>
        </p:spPr>
        <p:txBody>
          <a:bodyPr wrap="square">
            <a:spAutoFit/>
          </a:bodyPr>
          <a:lstStyle/>
          <a:p>
            <a:pPr marL="342900" lvl="1" indent="-342900" algn="just">
              <a:lnSpc>
                <a:spcPct val="107000"/>
              </a:lnSpc>
              <a:spcAft>
                <a:spcPts val="800"/>
              </a:spcAft>
              <a:buFont typeface="+mj-lt"/>
              <a:buAutoNum type="arabicPeriod"/>
              <a:tabLst>
                <a:tab pos="2197100" algn="l"/>
              </a:tabLst>
            </a:pPr>
            <a:r>
              <a:rPr lang="en-US" sz="2000" b="1" dirty="0">
                <a:solidFill>
                  <a:schemeClr val="accent3">
                    <a:lumMod val="50000"/>
                  </a:schemeClr>
                </a:solidFill>
              </a:rPr>
              <a:t>System requirements:</a:t>
            </a:r>
          </a:p>
          <a:p>
            <a:pPr marL="342900" lvl="1" indent="-342900" algn="just">
              <a:lnSpc>
                <a:spcPct val="107000"/>
              </a:lnSpc>
              <a:spcAft>
                <a:spcPts val="800"/>
              </a:spcAft>
              <a:buFont typeface="+mj-lt"/>
              <a:buAutoNum type="arabicPeriod"/>
              <a:tabLst>
                <a:tab pos="2197100" algn="l"/>
              </a:tabLst>
            </a:pPr>
            <a:endParaRPr lang="en-US" sz="2000" b="1" dirty="0">
              <a:solidFill>
                <a:schemeClr val="accent3">
                  <a:lumMod val="50000"/>
                </a:schemeClr>
              </a:solidFill>
            </a:endParaRPr>
          </a:p>
          <a:p>
            <a:pPr marL="342900" lvl="1" indent="-342900" algn="just">
              <a:lnSpc>
                <a:spcPct val="107000"/>
              </a:lnSpc>
              <a:spcAft>
                <a:spcPts val="800"/>
              </a:spcAft>
              <a:buFont typeface="+mj-lt"/>
              <a:buAutoNum type="arabicPeriod"/>
              <a:tabLst>
                <a:tab pos="2197100" algn="l"/>
              </a:tabLst>
            </a:pPr>
            <a:endParaRPr lang="en-US" sz="2000" b="1" dirty="0">
              <a:solidFill>
                <a:schemeClr val="accent3">
                  <a:lumMod val="50000"/>
                </a:schemeClr>
              </a:solidFill>
            </a:endParaRPr>
          </a:p>
          <a:p>
            <a:pPr marL="342900" lvl="1" indent="-342900" algn="just">
              <a:lnSpc>
                <a:spcPct val="107000"/>
              </a:lnSpc>
              <a:spcAft>
                <a:spcPts val="800"/>
              </a:spcAft>
              <a:buFont typeface="+mj-lt"/>
              <a:buAutoNum type="arabicPeriod"/>
              <a:tabLst>
                <a:tab pos="2197100" algn="l"/>
              </a:tabLst>
            </a:pPr>
            <a:endParaRPr lang="en-US" sz="2000" b="1" dirty="0">
              <a:solidFill>
                <a:schemeClr val="accent3">
                  <a:lumMod val="50000"/>
                </a:schemeClr>
              </a:solidFill>
            </a:endParaRPr>
          </a:p>
          <a:p>
            <a:pPr marL="342900" lvl="1" indent="-342900" algn="just">
              <a:lnSpc>
                <a:spcPct val="107000"/>
              </a:lnSpc>
              <a:spcAft>
                <a:spcPts val="800"/>
              </a:spcAft>
              <a:buFont typeface="+mj-lt"/>
              <a:buAutoNum type="arabicPeriod"/>
              <a:tabLst>
                <a:tab pos="2197100" algn="l"/>
              </a:tabLst>
            </a:pPr>
            <a:r>
              <a:rPr lang="en-US" sz="2000" b="1" dirty="0">
                <a:solidFill>
                  <a:schemeClr val="accent3">
                    <a:lumMod val="50000"/>
                  </a:schemeClr>
                </a:solidFill>
              </a:rPr>
              <a:t>. User requirements</a:t>
            </a:r>
          </a:p>
          <a:p>
            <a:pPr marL="342900" lvl="1" indent="-342900" algn="just">
              <a:lnSpc>
                <a:spcPct val="107000"/>
              </a:lnSpc>
              <a:spcAft>
                <a:spcPts val="800"/>
              </a:spcAft>
              <a:buFont typeface="+mj-lt"/>
              <a:buAutoNum type="arabicPeriod"/>
              <a:tabLst>
                <a:tab pos="2197100" algn="l"/>
              </a:tabLst>
            </a:pPr>
            <a:endParaRPr lang="en-US" sz="2000" b="1" dirty="0">
              <a:solidFill>
                <a:schemeClr val="accent3">
                  <a:lumMod val="50000"/>
                </a:schemeClr>
              </a:solidFill>
            </a:endParaRPr>
          </a:p>
          <a:p>
            <a:pPr marL="342900" lvl="1" indent="-342900" algn="just">
              <a:lnSpc>
                <a:spcPct val="107000"/>
              </a:lnSpc>
              <a:spcAft>
                <a:spcPts val="800"/>
              </a:spcAft>
              <a:buFont typeface="+mj-lt"/>
              <a:buAutoNum type="arabicPeriod"/>
              <a:tabLst>
                <a:tab pos="2197100" algn="l"/>
              </a:tabLst>
            </a:pPr>
            <a:endParaRPr lang="en-US" sz="2000" b="1" dirty="0">
              <a:solidFill>
                <a:schemeClr val="accent3">
                  <a:lumMod val="50000"/>
                </a:schemeClr>
              </a:solidFill>
            </a:endParaRPr>
          </a:p>
          <a:p>
            <a:pPr marL="342900" lvl="1" indent="-342900" algn="just">
              <a:lnSpc>
                <a:spcPct val="107000"/>
              </a:lnSpc>
              <a:spcAft>
                <a:spcPts val="800"/>
              </a:spcAft>
              <a:buFont typeface="+mj-lt"/>
              <a:buAutoNum type="arabicPeriod"/>
              <a:tabLst>
                <a:tab pos="2197100" algn="l"/>
              </a:tabLst>
            </a:pPr>
            <a:endParaRPr lang="en-US" sz="2000" b="1" dirty="0">
              <a:solidFill>
                <a:schemeClr val="accent3">
                  <a:lumMod val="50000"/>
                </a:schemeClr>
              </a:solidFill>
            </a:endParaRPr>
          </a:p>
          <a:p>
            <a:pPr marL="342900" lvl="1" indent="-342900" algn="just">
              <a:lnSpc>
                <a:spcPct val="107000"/>
              </a:lnSpc>
              <a:spcAft>
                <a:spcPts val="800"/>
              </a:spcAft>
              <a:buFont typeface="+mj-lt"/>
              <a:buAutoNum type="arabicPeriod"/>
              <a:tabLst>
                <a:tab pos="2197100" algn="l"/>
              </a:tabLst>
            </a:pPr>
            <a:r>
              <a:rPr lang="en-US" sz="2400" b="1" dirty="0">
                <a:solidFill>
                  <a:schemeClr val="accent3">
                    <a:lumMod val="50000"/>
                  </a:schemeClr>
                </a:solidFill>
                <a:effectLst/>
                <a:latin typeface="Calibri" panose="020F0502020204030204" pitchFamily="34" charset="0"/>
                <a:ea typeface="Calibri" panose="020F0502020204030204" pitchFamily="34" charset="0"/>
                <a:cs typeface="Arial" panose="020B0604020202020204" pitchFamily="34" charset="0"/>
              </a:rPr>
              <a:t> Security and Safety requirements</a:t>
            </a:r>
            <a:endParaRPr lang="en-US" sz="2400" b="1" dirty="0">
              <a:solidFill>
                <a:schemeClr val="accent3">
                  <a:lumMod val="50000"/>
                </a:schemeClr>
              </a:solidFill>
            </a:endParaRPr>
          </a:p>
          <a:p>
            <a:pPr lvl="1" algn="just">
              <a:lnSpc>
                <a:spcPct val="107000"/>
              </a:lnSpc>
              <a:spcAft>
                <a:spcPts val="800"/>
              </a:spcAft>
              <a:tabLst>
                <a:tab pos="2197100" algn="l"/>
              </a:tabLst>
            </a:pPr>
            <a:endParaRPr lang="en-US" sz="1700" b="1" dirty="0">
              <a:solidFill>
                <a:schemeClr val="accent3">
                  <a:lumMod val="50000"/>
                </a:schemeClr>
              </a:solidFill>
            </a:endParaRPr>
          </a:p>
          <a:p>
            <a:pPr marR="0" algn="just">
              <a:lnSpc>
                <a:spcPct val="107000"/>
              </a:lnSpc>
              <a:spcBef>
                <a:spcPts val="0"/>
              </a:spcBef>
              <a:spcAft>
                <a:spcPts val="800"/>
              </a:spcAft>
              <a:tabLst>
                <a:tab pos="2197100" algn="l"/>
              </a:tabLst>
            </a:pPr>
            <a:r>
              <a:rPr lang="en-US" sz="1700" b="1" dirty="0">
                <a:solidFill>
                  <a:schemeClr val="accent3">
                    <a:lumMod val="50000"/>
                  </a:schemeClr>
                </a:solidFill>
              </a:rPr>
              <a:t> </a:t>
            </a:r>
          </a:p>
        </p:txBody>
      </p:sp>
      <p:sp>
        <p:nvSpPr>
          <p:cNvPr id="6" name="TextBox 5">
            <a:extLst>
              <a:ext uri="{FF2B5EF4-FFF2-40B4-BE49-F238E27FC236}">
                <a16:creationId xmlns:a16="http://schemas.microsoft.com/office/drawing/2014/main" id="{B5ECCF6D-27AA-B5CD-5B6C-096155ED61AF}"/>
              </a:ext>
            </a:extLst>
          </p:cNvPr>
          <p:cNvSpPr txBox="1"/>
          <p:nvPr/>
        </p:nvSpPr>
        <p:spPr>
          <a:xfrm>
            <a:off x="867995" y="1086272"/>
            <a:ext cx="4572000" cy="1117037"/>
          </a:xfrm>
          <a:prstGeom prst="rect">
            <a:avLst/>
          </a:prstGeom>
          <a:noFill/>
        </p:spPr>
        <p:txBody>
          <a:bodyPr wrap="square">
            <a:spAutoFit/>
          </a:bodyPr>
          <a:lstStyle/>
          <a:p>
            <a:pPr marL="285750" lvl="1" indent="-285750" algn="just">
              <a:lnSpc>
                <a:spcPct val="107000"/>
              </a:lnSpc>
              <a:spcAft>
                <a:spcPts val="800"/>
              </a:spcAft>
              <a:buFont typeface="Arial" panose="020B0604020202020204" pitchFamily="34" charset="0"/>
              <a:buChar char="•"/>
              <a:tabLst>
                <a:tab pos="2197100" algn="l"/>
              </a:tabLst>
            </a:pPr>
            <a:r>
              <a:rPr lang="en-US" sz="1700" b="1" dirty="0">
                <a:solidFill>
                  <a:schemeClr val="tx1"/>
                </a:solidFill>
              </a:rPr>
              <a:t>Availability requirements</a:t>
            </a:r>
          </a:p>
          <a:p>
            <a:pPr marL="285750" lvl="1" indent="-285750" algn="just">
              <a:lnSpc>
                <a:spcPct val="107000"/>
              </a:lnSpc>
              <a:spcAft>
                <a:spcPts val="800"/>
              </a:spcAft>
              <a:buFont typeface="Arial" panose="020B0604020202020204" pitchFamily="34" charset="0"/>
              <a:buChar char="•"/>
              <a:tabLst>
                <a:tab pos="2197100" algn="l"/>
              </a:tabLst>
            </a:pPr>
            <a:r>
              <a:rPr lang="en-US" sz="1700" b="1" dirty="0">
                <a:solidFill>
                  <a:schemeClr val="tx1"/>
                </a:solidFill>
              </a:rPr>
              <a:t>Response requirements</a:t>
            </a:r>
          </a:p>
          <a:p>
            <a:pPr marL="285750" lvl="1" indent="-285750" algn="just">
              <a:lnSpc>
                <a:spcPct val="107000"/>
              </a:lnSpc>
              <a:spcAft>
                <a:spcPts val="800"/>
              </a:spcAft>
              <a:buFont typeface="Arial" panose="020B0604020202020204" pitchFamily="34" charset="0"/>
              <a:buChar char="•"/>
              <a:tabLst>
                <a:tab pos="2197100" algn="l"/>
              </a:tabLst>
            </a:pPr>
            <a:r>
              <a:rPr lang="en-US" sz="1700" b="1" dirty="0">
                <a:solidFill>
                  <a:schemeClr val="tx1"/>
                </a:solidFill>
              </a:rPr>
              <a:t>Data exchange requirements</a:t>
            </a:r>
          </a:p>
        </p:txBody>
      </p:sp>
      <p:sp>
        <p:nvSpPr>
          <p:cNvPr id="9" name="TextBox 8">
            <a:extLst>
              <a:ext uri="{FF2B5EF4-FFF2-40B4-BE49-F238E27FC236}">
                <a16:creationId xmlns:a16="http://schemas.microsoft.com/office/drawing/2014/main" id="{5DE630A3-EE75-BAC0-5F75-1C7056A92B1E}"/>
              </a:ext>
            </a:extLst>
          </p:cNvPr>
          <p:cNvSpPr txBox="1"/>
          <p:nvPr/>
        </p:nvSpPr>
        <p:spPr>
          <a:xfrm>
            <a:off x="867995" y="2787633"/>
            <a:ext cx="4572000" cy="1124988"/>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tabLst>
                <a:tab pos="2197100" algn="l"/>
              </a:tabLst>
            </a:pPr>
            <a:r>
              <a:rPr lang="en-US" sz="17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Clinical requirements</a:t>
            </a:r>
          </a:p>
          <a:p>
            <a:pPr marL="285750" marR="0" indent="-285750">
              <a:lnSpc>
                <a:spcPct val="107000"/>
              </a:lnSpc>
              <a:spcBef>
                <a:spcPts val="0"/>
              </a:spcBef>
              <a:spcAft>
                <a:spcPts val="800"/>
              </a:spcAft>
              <a:buFont typeface="Arial" panose="020B0604020202020204" pitchFamily="34" charset="0"/>
              <a:buChar char="•"/>
              <a:tabLst>
                <a:tab pos="2197100" algn="l"/>
              </a:tabLst>
            </a:pPr>
            <a:r>
              <a:rPr lang="en-US" sz="17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Management requirements </a:t>
            </a:r>
            <a:endParaRPr lang="ar-EG" sz="17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Arial" panose="020B0604020202020204" pitchFamily="34" charset="0"/>
              <a:buChar char="•"/>
              <a:tabLst>
                <a:tab pos="2197100" algn="l"/>
              </a:tabLst>
            </a:pPr>
            <a:r>
              <a:rPr lang="en-US" sz="17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Administrator requirements</a:t>
            </a:r>
          </a:p>
        </p:txBody>
      </p:sp>
    </p:spTree>
    <p:extLst>
      <p:ext uri="{BB962C8B-B14F-4D97-AF65-F5344CB8AC3E}">
        <p14:creationId xmlns:p14="http://schemas.microsoft.com/office/powerpoint/2010/main" val="110665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33BBB5-5A66-6719-C47C-90A2BC93B2A9}"/>
              </a:ext>
            </a:extLst>
          </p:cNvPr>
          <p:cNvSpPr txBox="1"/>
          <p:nvPr/>
        </p:nvSpPr>
        <p:spPr>
          <a:xfrm>
            <a:off x="1210235" y="262218"/>
            <a:ext cx="7298390" cy="3662541"/>
          </a:xfrm>
          <a:prstGeom prst="rect">
            <a:avLst/>
          </a:prstGeom>
          <a:noFill/>
        </p:spPr>
        <p:txBody>
          <a:bodyPr wrap="square">
            <a:spAutoFit/>
          </a:bodyPr>
          <a:lstStyle/>
          <a:p>
            <a:pPr>
              <a:spcBef>
                <a:spcPts val="600"/>
              </a:spcBef>
              <a:spcAft>
                <a:spcPts val="600"/>
              </a:spcAft>
            </a:pPr>
            <a:r>
              <a:rPr lang="en-US" sz="2800" b="1" dirty="0">
                <a:solidFill>
                  <a:schemeClr val="accent2">
                    <a:lumMod val="75000"/>
                  </a:schemeClr>
                </a:solidFill>
              </a:rPr>
              <a:t>                       </a:t>
            </a:r>
            <a:endParaRPr lang="ar-EG" sz="2800" b="1" dirty="0">
              <a:solidFill>
                <a:schemeClr val="accent2">
                  <a:lumMod val="75000"/>
                </a:schemeClr>
              </a:solidFill>
            </a:endParaRPr>
          </a:p>
          <a:p>
            <a:pPr marL="342900" indent="-342900">
              <a:spcBef>
                <a:spcPts val="600"/>
              </a:spcBef>
              <a:spcAft>
                <a:spcPts val="600"/>
              </a:spcAft>
              <a:buFont typeface="+mj-lt"/>
              <a:buAutoNum type="arabicPeriod"/>
            </a:pPr>
            <a:r>
              <a:rPr lang="en-US" sz="2400" b="1" dirty="0">
                <a:solidFill>
                  <a:schemeClr val="tx1"/>
                </a:solidFill>
              </a:rPr>
              <a:t>Sarah Nabil Kamel .</a:t>
            </a:r>
            <a:endParaRPr lang="ar-EG" sz="2400" b="1" dirty="0">
              <a:solidFill>
                <a:schemeClr val="tx1"/>
              </a:solidFill>
            </a:endParaRPr>
          </a:p>
          <a:p>
            <a:pPr marL="342900" indent="-342900">
              <a:spcBef>
                <a:spcPts val="600"/>
              </a:spcBef>
              <a:spcAft>
                <a:spcPts val="600"/>
              </a:spcAft>
              <a:buFont typeface="+mj-lt"/>
              <a:buAutoNum type="arabicPeriod"/>
            </a:pPr>
            <a:r>
              <a:rPr lang="en-US" sz="2400" b="1" dirty="0">
                <a:solidFill>
                  <a:schemeClr val="tx1"/>
                </a:solidFill>
              </a:rPr>
              <a:t>Shaima Ahmed .</a:t>
            </a:r>
            <a:endParaRPr lang="ar-EG" sz="2400" b="1" dirty="0">
              <a:solidFill>
                <a:schemeClr val="tx1"/>
              </a:solidFill>
            </a:endParaRPr>
          </a:p>
          <a:p>
            <a:pPr marL="342900" indent="-342900">
              <a:spcBef>
                <a:spcPts val="600"/>
              </a:spcBef>
              <a:spcAft>
                <a:spcPts val="600"/>
              </a:spcAft>
              <a:buFont typeface="+mj-lt"/>
              <a:buAutoNum type="arabicPeriod"/>
            </a:pPr>
            <a:r>
              <a:rPr lang="en-US" sz="2400" b="1" dirty="0" err="1">
                <a:solidFill>
                  <a:schemeClr val="tx1"/>
                </a:solidFill>
              </a:rPr>
              <a:t>Esraa</a:t>
            </a:r>
            <a:r>
              <a:rPr lang="en-US" sz="2400" b="1" dirty="0">
                <a:solidFill>
                  <a:schemeClr val="tx1"/>
                </a:solidFill>
              </a:rPr>
              <a:t> Mohammed Abu Al-</a:t>
            </a:r>
            <a:r>
              <a:rPr lang="en-US" sz="2400" b="1" dirty="0" err="1">
                <a:solidFill>
                  <a:schemeClr val="tx1"/>
                </a:solidFill>
              </a:rPr>
              <a:t>Wafa</a:t>
            </a:r>
            <a:r>
              <a:rPr lang="en-US" sz="2400" b="1" dirty="0">
                <a:solidFill>
                  <a:schemeClr val="tx1"/>
                </a:solidFill>
              </a:rPr>
              <a:t> .</a:t>
            </a:r>
            <a:endParaRPr lang="ar-EG" sz="2400" b="1" dirty="0">
              <a:solidFill>
                <a:schemeClr val="tx1"/>
              </a:solidFill>
            </a:endParaRPr>
          </a:p>
          <a:p>
            <a:pPr marL="342900" indent="-342900">
              <a:spcBef>
                <a:spcPts val="600"/>
              </a:spcBef>
              <a:spcAft>
                <a:spcPts val="600"/>
              </a:spcAft>
              <a:buFont typeface="+mj-lt"/>
              <a:buAutoNum type="arabicPeriod"/>
            </a:pPr>
            <a:r>
              <a:rPr lang="en-US" sz="2400" b="1" dirty="0" err="1">
                <a:solidFill>
                  <a:schemeClr val="tx1"/>
                </a:solidFill>
              </a:rPr>
              <a:t>Ebtihal</a:t>
            </a:r>
            <a:r>
              <a:rPr lang="en-US" sz="2400" b="1" dirty="0">
                <a:solidFill>
                  <a:schemeClr val="tx1"/>
                </a:solidFill>
              </a:rPr>
              <a:t> Abdel </a:t>
            </a:r>
            <a:r>
              <a:rPr lang="en-US" sz="2400" b="1" dirty="0" err="1">
                <a:solidFill>
                  <a:schemeClr val="tx1"/>
                </a:solidFill>
              </a:rPr>
              <a:t>Moneim</a:t>
            </a:r>
            <a:r>
              <a:rPr lang="en-US" sz="2400" b="1" dirty="0">
                <a:solidFill>
                  <a:schemeClr val="tx1"/>
                </a:solidFill>
              </a:rPr>
              <a:t> .</a:t>
            </a:r>
          </a:p>
          <a:p>
            <a:pPr marL="342900" indent="-342900">
              <a:spcBef>
                <a:spcPts val="600"/>
              </a:spcBef>
              <a:spcAft>
                <a:spcPts val="600"/>
              </a:spcAft>
              <a:buFont typeface="+mj-lt"/>
              <a:buAutoNum type="arabicPeriod"/>
            </a:pPr>
            <a:r>
              <a:rPr lang="en-US" sz="2400" b="1" dirty="0">
                <a:solidFill>
                  <a:schemeClr val="tx1"/>
                </a:solidFill>
              </a:rPr>
              <a:t>Fatima Abdel Samad</a:t>
            </a:r>
            <a:r>
              <a:rPr lang="ar-EG" sz="2400" b="1" dirty="0">
                <a:solidFill>
                  <a:schemeClr val="tx1"/>
                </a:solidFill>
              </a:rPr>
              <a:t> .</a:t>
            </a:r>
          </a:p>
          <a:p>
            <a:pPr marL="342900" indent="-342900">
              <a:spcBef>
                <a:spcPts val="600"/>
              </a:spcBef>
              <a:spcAft>
                <a:spcPts val="600"/>
              </a:spcAft>
              <a:buFont typeface="+mj-lt"/>
              <a:buAutoNum type="arabicPeriod"/>
            </a:pPr>
            <a:r>
              <a:rPr lang="en-US" sz="2400" b="1" dirty="0" err="1">
                <a:solidFill>
                  <a:schemeClr val="tx1"/>
                </a:solidFill>
              </a:rPr>
              <a:t>Hadeer</a:t>
            </a:r>
            <a:r>
              <a:rPr lang="en-US" sz="2400" b="1" dirty="0">
                <a:solidFill>
                  <a:schemeClr val="tx1"/>
                </a:solidFill>
              </a:rPr>
              <a:t> Abel El-Nasser</a:t>
            </a:r>
          </a:p>
        </p:txBody>
      </p:sp>
      <p:sp>
        <p:nvSpPr>
          <p:cNvPr id="3" name="TextBox 2">
            <a:extLst>
              <a:ext uri="{FF2B5EF4-FFF2-40B4-BE49-F238E27FC236}">
                <a16:creationId xmlns:a16="http://schemas.microsoft.com/office/drawing/2014/main" id="{B931774E-966D-BB40-BEB8-945290B6413D}"/>
              </a:ext>
            </a:extLst>
          </p:cNvPr>
          <p:cNvSpPr txBox="1"/>
          <p:nvPr/>
        </p:nvSpPr>
        <p:spPr>
          <a:xfrm>
            <a:off x="2511238" y="181530"/>
            <a:ext cx="5667934" cy="523220"/>
          </a:xfrm>
          <a:prstGeom prst="rect">
            <a:avLst/>
          </a:prstGeom>
          <a:noFill/>
        </p:spPr>
        <p:txBody>
          <a:bodyPr wrap="square">
            <a:spAutoFit/>
          </a:bodyPr>
          <a:lstStyle/>
          <a:p>
            <a:pPr>
              <a:spcBef>
                <a:spcPts val="600"/>
              </a:spcBef>
              <a:spcAft>
                <a:spcPts val="600"/>
              </a:spcAft>
            </a:pPr>
            <a:r>
              <a:rPr lang="en-US" sz="2800" b="1" dirty="0">
                <a:solidFill>
                  <a:schemeClr val="accent2">
                    <a:lumMod val="75000"/>
                  </a:schemeClr>
                </a:solidFill>
              </a:rPr>
              <a:t>Prepared by:</a:t>
            </a:r>
            <a:endParaRPr lang="ar-EG" sz="2800" b="1" dirty="0">
              <a:solidFill>
                <a:schemeClr val="accent2">
                  <a:lumMod val="75000"/>
                </a:schemeClr>
              </a:solidFill>
            </a:endParaRPr>
          </a:p>
        </p:txBody>
      </p:sp>
    </p:spTree>
    <p:extLst>
      <p:ext uri="{BB962C8B-B14F-4D97-AF65-F5344CB8AC3E}">
        <p14:creationId xmlns:p14="http://schemas.microsoft.com/office/powerpoint/2010/main" val="159596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extBox 1">
            <a:extLst>
              <a:ext uri="{FF2B5EF4-FFF2-40B4-BE49-F238E27FC236}">
                <a16:creationId xmlns:a16="http://schemas.microsoft.com/office/drawing/2014/main" id="{4EBBDE33-7C25-EE27-3BE2-76319FC08261}"/>
              </a:ext>
            </a:extLst>
          </p:cNvPr>
          <p:cNvSpPr txBox="1"/>
          <p:nvPr/>
        </p:nvSpPr>
        <p:spPr>
          <a:xfrm>
            <a:off x="1328701" y="360344"/>
            <a:ext cx="6927073" cy="830997"/>
          </a:xfrm>
          <a:prstGeom prst="rect">
            <a:avLst/>
          </a:prstGeom>
          <a:noFill/>
        </p:spPr>
        <p:txBody>
          <a:bodyPr wrap="square" rtlCol="0">
            <a:spAutoFit/>
          </a:bodyPr>
          <a:lstStyle/>
          <a:p>
            <a:r>
              <a:rPr lang="en-US" sz="2400" b="1" dirty="0" err="1">
                <a:ln>
                  <a:solidFill>
                    <a:sysClr val="windowText" lastClr="000000"/>
                  </a:solidFill>
                </a:ln>
                <a:solidFill>
                  <a:srgbClr val="FFCA45"/>
                </a:solidFill>
                <a:effectLst>
                  <a:outerShdw blurRad="38100" dist="38100" dir="2700000" algn="tl">
                    <a:srgbClr val="000000">
                      <a:alpha val="43137"/>
                    </a:srgbClr>
                  </a:outerShdw>
                </a:effectLst>
              </a:rPr>
              <a:t>Mentcare</a:t>
            </a:r>
            <a:r>
              <a:rPr lang="en-US" sz="2400" b="1" dirty="0">
                <a:ln>
                  <a:solidFill>
                    <a:sysClr val="windowText" lastClr="000000"/>
                  </a:solidFill>
                </a:ln>
                <a:solidFill>
                  <a:srgbClr val="FFCA45"/>
                </a:solidFill>
                <a:effectLst>
                  <a:outerShdw blurRad="38100" dist="38100" dir="2700000" algn="tl">
                    <a:srgbClr val="000000">
                      <a:alpha val="43137"/>
                    </a:srgbClr>
                  </a:outerShdw>
                </a:effectLst>
              </a:rPr>
              <a:t>: A patient information system for mental health care</a:t>
            </a:r>
          </a:p>
        </p:txBody>
      </p:sp>
      <p:sp>
        <p:nvSpPr>
          <p:cNvPr id="3" name="TextBox 2">
            <a:extLst>
              <a:ext uri="{FF2B5EF4-FFF2-40B4-BE49-F238E27FC236}">
                <a16:creationId xmlns:a16="http://schemas.microsoft.com/office/drawing/2014/main" id="{87887046-1133-DA81-D2D5-8C0F0E3EF6A4}"/>
              </a:ext>
            </a:extLst>
          </p:cNvPr>
          <p:cNvSpPr txBox="1"/>
          <p:nvPr/>
        </p:nvSpPr>
        <p:spPr>
          <a:xfrm>
            <a:off x="654552" y="1440673"/>
            <a:ext cx="7834895" cy="3416320"/>
          </a:xfrm>
          <a:prstGeom prst="rect">
            <a:avLst/>
          </a:prstGeom>
          <a:noFill/>
        </p:spPr>
        <p:txBody>
          <a:bodyPr wrap="square" rtlCol="0">
            <a:spAutoFit/>
          </a:bodyPr>
          <a:lstStyle/>
          <a:p>
            <a:pPr marL="285750" indent="-285750">
              <a:buFont typeface="Arial" panose="020B0604020202020204" pitchFamily="34" charset="0"/>
              <a:buChar char="•"/>
            </a:pPr>
            <a:r>
              <a:rPr lang="en-US" sz="1800" b="1" dirty="0"/>
              <a:t>A patient information system to support mental health care is a medical information system that maintains information about patients suffering from mental health problems and the treatments that they have received.</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Most mental health patients do not require dedicated hospital treatment but need to attend specialist clinics regularly where they can meet a doctor who has detailed knowledge of their problems. </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To make it easier for patients to attend, these clinics are not just run in hospitals. They may also be held in local medical practices or community </a:t>
            </a:r>
            <a:r>
              <a:rPr lang="en-US" sz="1800" b="1" dirty="0" err="1"/>
              <a:t>centres</a:t>
            </a:r>
            <a:r>
              <a:rPr lang="en-US" sz="1800" b="1" dirty="0"/>
              <a:t>. </a:t>
            </a:r>
          </a:p>
        </p:txBody>
      </p:sp>
    </p:spTree>
    <p:extLst>
      <p:ext uri="{BB962C8B-B14F-4D97-AF65-F5344CB8AC3E}">
        <p14:creationId xmlns:p14="http://schemas.microsoft.com/office/powerpoint/2010/main" val="14127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087C84-9420-0D91-9C44-49AB0BCEC505}"/>
              </a:ext>
            </a:extLst>
          </p:cNvPr>
          <p:cNvSpPr txBox="1"/>
          <p:nvPr/>
        </p:nvSpPr>
        <p:spPr>
          <a:xfrm>
            <a:off x="2699285" y="121456"/>
            <a:ext cx="4321097" cy="523220"/>
          </a:xfrm>
          <a:prstGeom prst="rect">
            <a:avLst/>
          </a:prstGeom>
          <a:noFill/>
        </p:spPr>
        <p:txBody>
          <a:bodyPr wrap="square">
            <a:spAutoFit/>
          </a:bodyPr>
          <a:lstStyle/>
          <a:p>
            <a:r>
              <a:rPr lang="en-US" sz="28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1) System overview :</a:t>
            </a:r>
            <a:endParaRPr lang="ar-EG" sz="2800" dirty="0">
              <a:ln>
                <a:solidFill>
                  <a:sysClr val="windowText" lastClr="000000"/>
                </a:solidFill>
              </a:ln>
              <a:solidFill>
                <a:srgbClr val="FFCA45"/>
              </a:solidFill>
            </a:endParaRPr>
          </a:p>
        </p:txBody>
      </p:sp>
      <p:sp>
        <p:nvSpPr>
          <p:cNvPr id="3" name="TextBox 2">
            <a:extLst>
              <a:ext uri="{FF2B5EF4-FFF2-40B4-BE49-F238E27FC236}">
                <a16:creationId xmlns:a16="http://schemas.microsoft.com/office/drawing/2014/main" id="{6243D793-82E6-B2B9-2548-4B0B3E836CF1}"/>
              </a:ext>
            </a:extLst>
          </p:cNvPr>
          <p:cNvSpPr txBox="1"/>
          <p:nvPr/>
        </p:nvSpPr>
        <p:spPr>
          <a:xfrm>
            <a:off x="513116" y="974782"/>
            <a:ext cx="8111189" cy="3785652"/>
          </a:xfrm>
          <a:prstGeom prst="rect">
            <a:avLst/>
          </a:prstGeom>
          <a:noFill/>
        </p:spPr>
        <p:txBody>
          <a:bodyPr wrap="square" rtlCol="0">
            <a:spAutoFit/>
          </a:bodyPr>
          <a:lstStyle/>
          <a:p>
            <a:pPr marL="285750" indent="-285750">
              <a:buFont typeface="Arial" panose="020B0604020202020204" pitchFamily="34" charset="0"/>
              <a:buChar char="•"/>
            </a:pPr>
            <a:r>
              <a:rPr lang="en-GB" sz="1600" b="1" dirty="0" err="1"/>
              <a:t>Mentcare</a:t>
            </a:r>
            <a:r>
              <a:rPr lang="en-GB" sz="1600" b="1" dirty="0"/>
              <a:t> is an information system that is intended for use in clinics. </a:t>
            </a:r>
          </a:p>
          <a:p>
            <a:pPr marL="285750" indent="-285750">
              <a:buFont typeface="Arial" panose="020B0604020202020204" pitchFamily="34" charset="0"/>
              <a:buChar char="•"/>
            </a:pPr>
            <a:endParaRPr lang="ar-EG" sz="1600" b="1" dirty="0"/>
          </a:p>
          <a:p>
            <a:pPr marL="285750" indent="-285750">
              <a:buFont typeface="Arial" panose="020B0604020202020204" pitchFamily="34" charset="0"/>
              <a:buChar char="•"/>
            </a:pPr>
            <a:r>
              <a:rPr lang="en-GB" sz="1600" b="1" dirty="0"/>
              <a:t>It makes use of a centralized database of patient information but has also been designed to run on a PC, so that it may be accessed and used from sites that do not have secure network connectivity. </a:t>
            </a:r>
          </a:p>
          <a:p>
            <a:pPr marL="285750" indent="-285750">
              <a:buFont typeface="Arial" panose="020B0604020202020204" pitchFamily="34" charset="0"/>
              <a:buChar char="•"/>
            </a:pPr>
            <a:endParaRPr lang="ar-EG" sz="1600" b="1" dirty="0"/>
          </a:p>
          <a:p>
            <a:pPr marL="285750" indent="-285750">
              <a:buFont typeface="Arial" panose="020B0604020202020204" pitchFamily="34" charset="0"/>
              <a:buChar char="•"/>
            </a:pPr>
            <a:r>
              <a:rPr lang="en-GB" sz="1600" b="1" dirty="0"/>
              <a:t>When the local systems have secure network access, they use patient information in the database but they can download and use local copies of patient records when they are disconnected. </a:t>
            </a:r>
            <a:endParaRPr lang="en-US" sz="1600" b="1" dirty="0"/>
          </a:p>
          <a:p>
            <a:pPr marL="285750" indent="-285750">
              <a:buFont typeface="Arial" panose="020B0604020202020204" pitchFamily="34" charset="0"/>
              <a:buChar char="•"/>
            </a:pPr>
            <a:endParaRPr lang="ar-EG" sz="1600" b="1" dirty="0"/>
          </a:p>
          <a:p>
            <a:pPr marL="285750" indent="-285750">
              <a:buFont typeface="Arial" panose="020B0604020202020204" pitchFamily="34" charset="0"/>
              <a:buChar char="•"/>
            </a:pPr>
            <a:r>
              <a:rPr lang="en-US" sz="1600" b="1" dirty="0"/>
              <a:t>It is solely intended to support mental health care (e.g. if a patient is suffering from some other unrelated condition, such as high blood pressure, this would not be formally recorded in the system). The system must therefore interoperate with and shared information with other patient record systems that are in use</a:t>
            </a:r>
            <a:r>
              <a:rPr lang="ar-EG" sz="1600" b="1" dirty="0"/>
              <a:t>.</a:t>
            </a:r>
            <a:endParaRPr lang="en-US" sz="1600" b="1" dirty="0"/>
          </a:p>
        </p:txBody>
      </p:sp>
    </p:spTree>
    <p:extLst>
      <p:ext uri="{BB962C8B-B14F-4D97-AF65-F5344CB8AC3E}">
        <p14:creationId xmlns:p14="http://schemas.microsoft.com/office/powerpoint/2010/main" val="127183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pic>
        <p:nvPicPr>
          <p:cNvPr id="7" name="Picture 6">
            <a:extLst>
              <a:ext uri="{FF2B5EF4-FFF2-40B4-BE49-F238E27FC236}">
                <a16:creationId xmlns:a16="http://schemas.microsoft.com/office/drawing/2014/main" id="{95976AAF-E55A-AFA5-5720-AA4616C46512}"/>
              </a:ext>
            </a:extLst>
          </p:cNvPr>
          <p:cNvPicPr>
            <a:picLocks noChangeAspect="1"/>
          </p:cNvPicPr>
          <p:nvPr/>
        </p:nvPicPr>
        <p:blipFill>
          <a:blip r:embed="rId3"/>
          <a:stretch>
            <a:fillRect/>
          </a:stretch>
        </p:blipFill>
        <p:spPr>
          <a:xfrm>
            <a:off x="766419" y="651263"/>
            <a:ext cx="7611161" cy="38089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3" name="TextBox 2">
            <a:extLst>
              <a:ext uri="{FF2B5EF4-FFF2-40B4-BE49-F238E27FC236}">
                <a16:creationId xmlns:a16="http://schemas.microsoft.com/office/drawing/2014/main" id="{431B39F3-C965-DB09-E1DC-7F22CA343AB6}"/>
              </a:ext>
            </a:extLst>
          </p:cNvPr>
          <p:cNvSpPr txBox="1"/>
          <p:nvPr/>
        </p:nvSpPr>
        <p:spPr>
          <a:xfrm>
            <a:off x="2805540" y="68123"/>
            <a:ext cx="8795657" cy="532903"/>
          </a:xfrm>
          <a:prstGeom prst="rect">
            <a:avLst/>
          </a:prstGeom>
          <a:noFill/>
        </p:spPr>
        <p:txBody>
          <a:bodyPr wrap="square">
            <a:spAutoFit/>
          </a:bodyPr>
          <a:lstStyle/>
          <a:p>
            <a:pPr marL="0" marR="0">
              <a:lnSpc>
                <a:spcPct val="107000"/>
              </a:lnSpc>
              <a:spcBef>
                <a:spcPts val="0"/>
              </a:spcBef>
              <a:spcAft>
                <a:spcPts val="800"/>
              </a:spcAft>
            </a:pPr>
            <a:r>
              <a:rPr lang="en-US" sz="28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3) </a:t>
            </a:r>
            <a:r>
              <a:rPr lang="en-US" sz="2800" b="1" dirty="0" err="1">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Mentcare</a:t>
            </a:r>
            <a:r>
              <a:rPr lang="en-US" sz="28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 goals</a:t>
            </a:r>
            <a:r>
              <a:rPr lang="en-US" sz="24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a:t>
            </a:r>
            <a:r>
              <a:rPr lang="en-US" sz="28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 </a:t>
            </a:r>
            <a:endParaRPr lang="en-US" sz="2000"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B21E76FA-6445-A5C8-7909-AA28414AFB91}"/>
              </a:ext>
            </a:extLst>
          </p:cNvPr>
          <p:cNvSpPr txBox="1"/>
          <p:nvPr/>
        </p:nvSpPr>
        <p:spPr>
          <a:xfrm>
            <a:off x="552586" y="901140"/>
            <a:ext cx="7973043" cy="3824830"/>
          </a:xfrm>
          <a:prstGeom prst="rect">
            <a:avLst/>
          </a:prstGeom>
          <a:noFill/>
        </p:spPr>
        <p:txBody>
          <a:bodyPr wrap="square">
            <a:spAutoFit/>
          </a:bodyPr>
          <a:lstStyle/>
          <a:p>
            <a:pPr marL="342900" indent="-342900">
              <a:buFont typeface="+mj-lt"/>
              <a:buAutoNum type="arabicPeriod"/>
            </a:pPr>
            <a:r>
              <a:rPr lang="en-GB" sz="1700" b="1" dirty="0"/>
              <a:t>To generate management information that allows health service managers to assess performance against local and government targets.</a:t>
            </a:r>
          </a:p>
          <a:p>
            <a:pPr marL="342900" indent="-342900">
              <a:buFont typeface="+mj-lt"/>
              <a:buAutoNum type="arabicPeriod"/>
            </a:pPr>
            <a:endParaRPr lang="en-GB" sz="1700" b="1" dirty="0"/>
          </a:p>
          <a:p>
            <a:pPr marL="342900" indent="-342900">
              <a:buFont typeface="+mj-lt"/>
              <a:buAutoNum type="arabicPeriod"/>
            </a:pPr>
            <a:r>
              <a:rPr lang="en-GB" sz="1700" b="1" dirty="0"/>
              <a:t>To provide medical staff with timely information to support the treatment of patients.</a:t>
            </a:r>
          </a:p>
          <a:p>
            <a:pPr marL="342900" marR="0" indent="-342900">
              <a:lnSpc>
                <a:spcPct val="107000"/>
              </a:lnSpc>
              <a:spcBef>
                <a:spcPts val="0"/>
              </a:spcBef>
              <a:spcAft>
                <a:spcPts val="800"/>
              </a:spcAft>
              <a:buFont typeface="+mj-lt"/>
              <a:buAutoNum type="arabicPeriod"/>
            </a:pPr>
            <a:endParaRPr lang="en-US" sz="1700" b="1"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nSpc>
                <a:spcPct val="107000"/>
              </a:lnSpc>
              <a:spcBef>
                <a:spcPts val="0"/>
              </a:spcBef>
              <a:spcAft>
                <a:spcPts val="800"/>
              </a:spcAft>
              <a:buFont typeface="+mj-lt"/>
              <a:buAutoNum type="arabicPeriod"/>
            </a:pPr>
            <a:r>
              <a:rPr lang="en-US" sz="1700" b="1" dirty="0">
                <a:effectLst/>
                <a:latin typeface="+mj-lt"/>
                <a:ea typeface="Calibri" panose="020F0502020204030204" pitchFamily="34" charset="0"/>
                <a:cs typeface="Arial" panose="020B0604020202020204" pitchFamily="34" charset="0"/>
              </a:rPr>
              <a:t>In a minority of cases, they may be a danger to themselves or to other people. They may regularly change address or may be homeless on a long-term or short-term basis. Where patients are dangerous, they may need to be “sectioned”—that is, confined to a secure hospital for treatment and observation. </a:t>
            </a:r>
          </a:p>
          <a:p>
            <a:pPr marL="342900" marR="0" indent="-342900">
              <a:lnSpc>
                <a:spcPct val="107000"/>
              </a:lnSpc>
              <a:spcBef>
                <a:spcPts val="0"/>
              </a:spcBef>
              <a:spcAft>
                <a:spcPts val="800"/>
              </a:spcAft>
              <a:buFont typeface="+mj-lt"/>
              <a:buAutoNum type="arabicPeriod"/>
            </a:pPr>
            <a:r>
              <a:rPr lang="en-US" sz="1700" b="1" dirty="0">
                <a:effectLst/>
                <a:latin typeface="+mj-lt"/>
                <a:ea typeface="Calibri" panose="020F0502020204030204" pitchFamily="34" charset="0"/>
                <a:cs typeface="Arial" panose="020B0604020202020204" pitchFamily="34" charset="0"/>
              </a:rPr>
              <a:t>To provide an improved records system for clinical staff involved in diagnosis and treatment and follow up on their condition.</a:t>
            </a:r>
          </a:p>
        </p:txBody>
      </p:sp>
    </p:spTree>
    <p:extLst>
      <p:ext uri="{BB962C8B-B14F-4D97-AF65-F5344CB8AC3E}">
        <p14:creationId xmlns:p14="http://schemas.microsoft.com/office/powerpoint/2010/main" val="85670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F9EA9A-E297-F032-C4F8-E0172A1C3102}"/>
              </a:ext>
            </a:extLst>
          </p:cNvPr>
          <p:cNvPicPr>
            <a:picLocks noChangeAspect="1"/>
          </p:cNvPicPr>
          <p:nvPr/>
        </p:nvPicPr>
        <p:blipFill>
          <a:blip r:embed="rId2"/>
          <a:stretch>
            <a:fillRect/>
          </a:stretch>
        </p:blipFill>
        <p:spPr>
          <a:xfrm>
            <a:off x="0" y="-82550"/>
            <a:ext cx="2098744" cy="869980"/>
          </a:xfrm>
          <a:prstGeom prst="rect">
            <a:avLst/>
          </a:prstGeom>
        </p:spPr>
      </p:pic>
      <p:sp>
        <p:nvSpPr>
          <p:cNvPr id="6" name="TextBox 5">
            <a:extLst>
              <a:ext uri="{FF2B5EF4-FFF2-40B4-BE49-F238E27FC236}">
                <a16:creationId xmlns:a16="http://schemas.microsoft.com/office/drawing/2014/main" id="{3EBA84D1-DF5A-3136-D16F-2C18FB5622AF}"/>
              </a:ext>
            </a:extLst>
          </p:cNvPr>
          <p:cNvSpPr txBox="1"/>
          <p:nvPr/>
        </p:nvSpPr>
        <p:spPr>
          <a:xfrm>
            <a:off x="1101597" y="0"/>
            <a:ext cx="6293106" cy="532903"/>
          </a:xfrm>
          <a:prstGeom prst="rect">
            <a:avLst/>
          </a:prstGeom>
          <a:noFill/>
        </p:spPr>
        <p:txBody>
          <a:bodyPr wrap="square">
            <a:spAutoFit/>
          </a:bodyPr>
          <a:lstStyle/>
          <a:p>
            <a:pPr marL="0" marR="0">
              <a:lnSpc>
                <a:spcPct val="107000"/>
              </a:lnSpc>
              <a:spcBef>
                <a:spcPts val="0"/>
              </a:spcBef>
              <a:spcAft>
                <a:spcPts val="800"/>
              </a:spcAft>
            </a:pPr>
            <a:r>
              <a:rPr lang="en-US" sz="2800" b="1" dirty="0">
                <a:ln>
                  <a:solidFill>
                    <a:sysClr val="windowText" lastClr="000000"/>
                  </a:solidFill>
                </a:ln>
                <a:solidFill>
                  <a:srgbClr val="FFCA45"/>
                </a:solidFill>
                <a:latin typeface="Calibri" panose="020F0502020204030204" pitchFamily="34" charset="0"/>
                <a:ea typeface="Calibri" panose="020F0502020204030204" pitchFamily="34" charset="0"/>
                <a:cs typeface="Arial" panose="020B0604020202020204" pitchFamily="34" charset="0"/>
              </a:rPr>
              <a:t>4</a:t>
            </a:r>
            <a:r>
              <a:rPr lang="en-US" sz="28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 Key features of the </a:t>
            </a:r>
            <a:r>
              <a:rPr lang="en-US" sz="2800" b="1" dirty="0" err="1">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Mentcare</a:t>
            </a:r>
            <a:r>
              <a:rPr lang="en-US" sz="2800" b="1"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 system: </a:t>
            </a:r>
            <a:endParaRPr lang="en-US"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2B2C6BD-BD6C-FC68-0A1F-1C481E56A36C}"/>
              </a:ext>
            </a:extLst>
          </p:cNvPr>
          <p:cNvPicPr>
            <a:picLocks noChangeAspect="1"/>
          </p:cNvPicPr>
          <p:nvPr/>
        </p:nvPicPr>
        <p:blipFill>
          <a:blip r:embed="rId3"/>
          <a:stretch>
            <a:fillRect/>
          </a:stretch>
        </p:blipFill>
        <p:spPr>
          <a:xfrm>
            <a:off x="7820141" y="209291"/>
            <a:ext cx="444523" cy="393720"/>
          </a:xfrm>
          <a:prstGeom prst="rect">
            <a:avLst/>
          </a:prstGeom>
        </p:spPr>
      </p:pic>
      <p:pic>
        <p:nvPicPr>
          <p:cNvPr id="10" name="Picture 9">
            <a:extLst>
              <a:ext uri="{FF2B5EF4-FFF2-40B4-BE49-F238E27FC236}">
                <a16:creationId xmlns:a16="http://schemas.microsoft.com/office/drawing/2014/main" id="{5BB20AF1-A83B-9B0A-E791-59FEF457EC00}"/>
              </a:ext>
            </a:extLst>
          </p:cNvPr>
          <p:cNvPicPr>
            <a:picLocks noChangeAspect="1"/>
          </p:cNvPicPr>
          <p:nvPr/>
        </p:nvPicPr>
        <p:blipFill>
          <a:blip r:embed="rId4"/>
          <a:stretch>
            <a:fillRect/>
          </a:stretch>
        </p:blipFill>
        <p:spPr>
          <a:xfrm>
            <a:off x="4079748" y="4891182"/>
            <a:ext cx="4946904" cy="317516"/>
          </a:xfrm>
          <a:prstGeom prst="rect">
            <a:avLst/>
          </a:prstGeom>
        </p:spPr>
      </p:pic>
      <p:sp>
        <p:nvSpPr>
          <p:cNvPr id="12" name="TextBox 11">
            <a:extLst>
              <a:ext uri="{FF2B5EF4-FFF2-40B4-BE49-F238E27FC236}">
                <a16:creationId xmlns:a16="http://schemas.microsoft.com/office/drawing/2014/main" id="{EB514701-2397-2C61-B3E7-DB25F3653F7D}"/>
              </a:ext>
            </a:extLst>
          </p:cNvPr>
          <p:cNvSpPr txBox="1"/>
          <p:nvPr/>
        </p:nvSpPr>
        <p:spPr>
          <a:xfrm>
            <a:off x="117348" y="666780"/>
            <a:ext cx="8775700" cy="4478149"/>
          </a:xfrm>
          <a:prstGeom prst="rect">
            <a:avLst/>
          </a:prstGeom>
          <a:noFill/>
        </p:spPr>
        <p:txBody>
          <a:bodyPr wrap="square">
            <a:spAutoFit/>
          </a:bodyPr>
          <a:lstStyle/>
          <a:p>
            <a:pPr marL="342900" indent="-342900">
              <a:buFont typeface="+mj-lt"/>
              <a:buAutoNum type="arabicPeriod"/>
            </a:pPr>
            <a:r>
              <a:rPr lang="en-GB" sz="1500" b="1" dirty="0">
                <a:solidFill>
                  <a:schemeClr val="accent3">
                    <a:lumMod val="50000"/>
                  </a:schemeClr>
                </a:solidFill>
              </a:rPr>
              <a:t>Individual care management : </a:t>
            </a:r>
            <a:r>
              <a:rPr lang="en-GB" sz="1500" b="1" dirty="0"/>
              <a:t>Clinicians can create records for patients, edit the information in the system, view patient history, etc. The system supports data summaries so that doctors can quickly learn about the key problems and treatments that have been prescribed.</a:t>
            </a:r>
          </a:p>
          <a:p>
            <a:pPr marL="342900" indent="-342900">
              <a:buFont typeface="+mj-lt"/>
              <a:buAutoNum type="arabicPeriod"/>
            </a:pPr>
            <a:endParaRPr lang="en-GB" sz="1500" b="1" dirty="0"/>
          </a:p>
          <a:p>
            <a:pPr marL="342900" indent="-342900">
              <a:buFont typeface="+mj-lt"/>
              <a:buAutoNum type="arabicPeriod"/>
            </a:pPr>
            <a:r>
              <a:rPr lang="en-GB" sz="1500" b="1" dirty="0">
                <a:solidFill>
                  <a:schemeClr val="accent3">
                    <a:lumMod val="50000"/>
                  </a:schemeClr>
                </a:solidFill>
              </a:rPr>
              <a:t>Patient monitoring : </a:t>
            </a:r>
            <a:r>
              <a:rPr lang="en-GB" sz="1500" b="1" dirty="0"/>
              <a:t>The system monitors the records of patients that are involved in treatment and issues warnings if possible problems are detected. </a:t>
            </a:r>
          </a:p>
          <a:p>
            <a:pPr marL="342900" indent="-342900">
              <a:buFont typeface="+mj-lt"/>
              <a:buAutoNum type="arabicPeriod"/>
            </a:pPr>
            <a:endParaRPr lang="en-GB" sz="1500" b="1" dirty="0"/>
          </a:p>
          <a:p>
            <a:pPr marL="342900" indent="-342900">
              <a:buFont typeface="+mj-lt"/>
              <a:buAutoNum type="arabicPeriod"/>
            </a:pPr>
            <a:r>
              <a:rPr lang="en-US" sz="1500" b="1" dirty="0">
                <a:solidFill>
                  <a:schemeClr val="accent3">
                    <a:lumMod val="50000"/>
                  </a:schemeClr>
                </a:solidFill>
              </a:rPr>
              <a:t>Managing involuntary detention : </a:t>
            </a:r>
            <a:r>
              <a:rPr lang="en-US" sz="1500" b="1" dirty="0"/>
              <a:t>in a minority of cases, patients may be a danger to themselves or to other people. They may regularly change address and may be homeless on a long-term or short-term basis. Where patients are dangerous, they may need to be 'sectioned' – confined to a secure hospital for treatment and observation. The system must make provision for managing patients who have been detained and for ensuring that all required legal processes are followed and documented. </a:t>
            </a:r>
          </a:p>
          <a:p>
            <a:pPr marL="342900" indent="-342900">
              <a:buFont typeface="+mj-lt"/>
              <a:buAutoNum type="arabicPeriod"/>
            </a:pPr>
            <a:endParaRPr lang="en-US" sz="1500" b="1" dirty="0"/>
          </a:p>
          <a:p>
            <a:pPr marL="342900" indent="-342900">
              <a:buFont typeface="+mj-lt"/>
              <a:buAutoNum type="arabicPeriod"/>
            </a:pPr>
            <a:r>
              <a:rPr lang="en-US" sz="1500" b="1" dirty="0"/>
              <a:t> </a:t>
            </a:r>
            <a:r>
              <a:rPr lang="en-US" sz="1500" b="1" dirty="0">
                <a:solidFill>
                  <a:schemeClr val="accent3">
                    <a:lumMod val="50000"/>
                  </a:schemeClr>
                </a:solidFill>
              </a:rPr>
              <a:t>Administrative reporting : </a:t>
            </a:r>
            <a:r>
              <a:rPr lang="en-US" sz="1500" b="1" dirty="0"/>
              <a:t>The system generates monthly management reports showing the number of patients treated at each clinic, the number of patients who have entered and left the care system, number of patients sectioned, the prescribed drugs and their costs, </a:t>
            </a:r>
            <a:r>
              <a:rPr lang="en-US" sz="1500" b="1" dirty="0" err="1"/>
              <a:t>etc</a:t>
            </a:r>
            <a:endParaRPr lang="en-GB" sz="1500" b="1" dirty="0"/>
          </a:p>
        </p:txBody>
      </p:sp>
    </p:spTree>
    <p:extLst>
      <p:ext uri="{BB962C8B-B14F-4D97-AF65-F5344CB8AC3E}">
        <p14:creationId xmlns:p14="http://schemas.microsoft.com/office/powerpoint/2010/main" val="53774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CB4E640-8155-440D-5278-FDCDD30FB30B}"/>
              </a:ext>
            </a:extLst>
          </p:cNvPr>
          <p:cNvSpPr txBox="1"/>
          <p:nvPr/>
        </p:nvSpPr>
        <p:spPr>
          <a:xfrm>
            <a:off x="424308" y="480224"/>
            <a:ext cx="4364780" cy="4375237"/>
          </a:xfrm>
          <a:prstGeom prst="rect">
            <a:avLst/>
          </a:prstGeom>
          <a:noFill/>
        </p:spPr>
        <p:txBody>
          <a:bodyPr wrap="square">
            <a:spAutoFit/>
          </a:bodyPr>
          <a:lstStyle/>
          <a:p>
            <a:pPr marL="0" marR="0">
              <a:lnSpc>
                <a:spcPct val="107000"/>
              </a:lnSpc>
              <a:spcBef>
                <a:spcPts val="0"/>
              </a:spcBef>
              <a:spcAft>
                <a:spcPts val="800"/>
              </a:spcAft>
            </a:pPr>
            <a:r>
              <a:rPr lang="en-US" sz="20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rPr>
              <a:t>6) System usability :</a:t>
            </a:r>
          </a:p>
          <a:p>
            <a:pPr marL="0" marR="0">
              <a:lnSpc>
                <a:spcPct val="107000"/>
              </a:lnSpc>
              <a:spcBef>
                <a:spcPts val="0"/>
              </a:spcBef>
              <a:spcAft>
                <a:spcPts val="800"/>
              </a:spcAft>
            </a:pPr>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The </a:t>
            </a:r>
            <a:r>
              <a:rPr lang="en-US" sz="1800" b="1" dirty="0" err="1">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Mentcare</a:t>
            </a:r>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 system will be used by a range of professional and administrative staff including senior doctors and consultants. For acceptance of the system by these staff, it is essential that close attention is paid to system usability so that users </a:t>
            </a:r>
          </a:p>
          <a:p>
            <a:pPr marL="342900" marR="0" indent="-342900">
              <a:lnSpc>
                <a:spcPct val="107000"/>
              </a:lnSpc>
              <a:spcBef>
                <a:spcPts val="0"/>
              </a:spcBef>
              <a:spcAft>
                <a:spcPts val="800"/>
              </a:spcAft>
              <a:buAutoNum type="alphaLcParenBoth"/>
            </a:pPr>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can learn to use the system quickly; </a:t>
            </a:r>
          </a:p>
          <a:p>
            <a:pPr marR="0">
              <a:lnSpc>
                <a:spcPct val="107000"/>
              </a:lnSpc>
              <a:spcBef>
                <a:spcPts val="0"/>
              </a:spcBef>
              <a:spcAft>
                <a:spcPts val="800"/>
              </a:spcAft>
            </a:pPr>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(b) can use the system without undue effort during a patient consultation and </a:t>
            </a:r>
          </a:p>
          <a:p>
            <a:pPr marR="0">
              <a:lnSpc>
                <a:spcPct val="107000"/>
              </a:lnSpc>
              <a:spcBef>
                <a:spcPts val="0"/>
              </a:spcBef>
              <a:spcAft>
                <a:spcPts val="800"/>
              </a:spcAft>
            </a:pPr>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(c) make as few errors as possible when using the system. </a:t>
            </a:r>
          </a:p>
        </p:txBody>
      </p:sp>
      <p:sp>
        <p:nvSpPr>
          <p:cNvPr id="24" name="TextBox 23">
            <a:extLst>
              <a:ext uri="{FF2B5EF4-FFF2-40B4-BE49-F238E27FC236}">
                <a16:creationId xmlns:a16="http://schemas.microsoft.com/office/drawing/2014/main" id="{F9C77806-9AA0-6B03-3067-B19886F99875}"/>
              </a:ext>
            </a:extLst>
          </p:cNvPr>
          <p:cNvSpPr txBox="1"/>
          <p:nvPr/>
        </p:nvSpPr>
        <p:spPr>
          <a:xfrm>
            <a:off x="5210105" y="382258"/>
            <a:ext cx="3831927" cy="3643177"/>
          </a:xfrm>
          <a:prstGeom prst="rect">
            <a:avLst/>
          </a:prstGeom>
          <a:noFill/>
        </p:spPr>
        <p:txBody>
          <a:bodyPr wrap="square">
            <a:spAutoFit/>
          </a:bodyPr>
          <a:lstStyle/>
          <a:p>
            <a:pPr marL="0" marR="0" algn="ctr">
              <a:lnSpc>
                <a:spcPct val="107000"/>
              </a:lnSpc>
              <a:spcBef>
                <a:spcPts val="0"/>
              </a:spcBef>
              <a:spcAft>
                <a:spcPts val="800"/>
              </a:spcAft>
            </a:pPr>
            <a:r>
              <a:rPr lang="en-US" sz="24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rPr>
              <a:t>5)Users:</a:t>
            </a:r>
            <a:endParaRPr lang="en-US" sz="1100"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Users of the system include clinical staff such as doctors, nurses, and health visitors (nurses who visit  people at home to check on their treatment). Nonmedical users include receptionists who make appointments, medical records staff who maintain the records system, and administrative staff who generate reports.</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44B47341-D703-54D4-BDC8-AC76585CC877}"/>
              </a:ext>
            </a:extLst>
          </p:cNvPr>
          <p:cNvCxnSpPr>
            <a:cxnSpLocks/>
          </p:cNvCxnSpPr>
          <p:nvPr/>
        </p:nvCxnSpPr>
        <p:spPr>
          <a:xfrm>
            <a:off x="4983151" y="124990"/>
            <a:ext cx="0" cy="4532529"/>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2493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3" name="Rectangle 2">
            <a:extLst>
              <a:ext uri="{FF2B5EF4-FFF2-40B4-BE49-F238E27FC236}">
                <a16:creationId xmlns:a16="http://schemas.microsoft.com/office/drawing/2014/main" id="{8D6388F4-F14B-1469-5DC5-4224BE6C48AA}"/>
              </a:ext>
            </a:extLst>
          </p:cNvPr>
          <p:cNvSpPr>
            <a:spLocks noChangeArrowheads="1"/>
          </p:cNvSpPr>
          <p:nvPr/>
        </p:nvSpPr>
        <p:spPr bwMode="auto">
          <a:xfrm>
            <a:off x="0" y="349533"/>
            <a:ext cx="94532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ar-EG" sz="2800" b="1" dirty="0">
                <a:ln>
                  <a:solidFill>
                    <a:sysClr val="windowText" lastClr="000000"/>
                  </a:solidFill>
                </a:ln>
                <a:solidFill>
                  <a:srgbClr val="FFCA45"/>
                </a:solidFill>
                <a:latin typeface="Calibri" panose="020F0502020204030204" pitchFamily="34" charset="0"/>
                <a:ea typeface="Calibri" panose="020F0502020204030204" pitchFamily="34" charset="0"/>
                <a:cs typeface="Arial" panose="020B0604020202020204" pitchFamily="34" charset="0"/>
              </a:rPr>
              <a:t>8</a:t>
            </a:r>
            <a:r>
              <a:rPr kumimoji="0" lang="en-US" altLang="ar-EG" sz="2800" b="1" i="0" u="none" strike="noStrike" cap="none" normalizeH="0" baseline="0" dirty="0">
                <a:ln>
                  <a:solidFill>
                    <a:sysClr val="windowText" lastClr="000000"/>
                  </a:solidFill>
                </a:ln>
                <a:solidFill>
                  <a:srgbClr val="FFCA45"/>
                </a:solidFill>
                <a:effectLst/>
                <a:latin typeface="Calibri" panose="020F0502020204030204" pitchFamily="34" charset="0"/>
                <a:ea typeface="Calibri" panose="020F0502020204030204" pitchFamily="34" charset="0"/>
                <a:cs typeface="Arial" panose="020B0604020202020204" pitchFamily="34" charset="0"/>
              </a:rPr>
              <a:t>)In the system, we have identified the principal concerns as:</a:t>
            </a:r>
            <a:endParaRPr kumimoji="0" lang="en-US" altLang="ar-EG" sz="900" b="0" i="0" u="none" strike="noStrike" cap="none" normalizeH="0" baseline="0" dirty="0">
              <a:ln>
                <a:solidFill>
                  <a:sysClr val="windowText" lastClr="000000"/>
                </a:solidFill>
              </a:ln>
              <a:solidFill>
                <a:srgbClr val="FFCA45"/>
              </a:solidFill>
              <a:effectLst/>
            </a:endParaRPr>
          </a:p>
        </p:txBody>
      </p:sp>
      <p:pic>
        <p:nvPicPr>
          <p:cNvPr id="3073" name="Picture 2">
            <a:extLst>
              <a:ext uri="{FF2B5EF4-FFF2-40B4-BE49-F238E27FC236}">
                <a16:creationId xmlns:a16="http://schemas.microsoft.com/office/drawing/2014/main" id="{6769780A-FABB-33E4-3755-8D89388A11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97" t="12884" r="10547" b="9610"/>
          <a:stretch/>
        </p:blipFill>
        <p:spPr bwMode="auto">
          <a:xfrm>
            <a:off x="5677174" y="2010334"/>
            <a:ext cx="3466826" cy="31331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761DDD-A512-B3D4-DB6C-D4E045FA2587}"/>
              </a:ext>
            </a:extLst>
          </p:cNvPr>
          <p:cNvSpPr txBox="1"/>
          <p:nvPr/>
        </p:nvSpPr>
        <p:spPr>
          <a:xfrm>
            <a:off x="506538" y="3388289"/>
            <a:ext cx="5029200" cy="1569660"/>
          </a:xfrm>
          <a:prstGeom prst="rect">
            <a:avLst/>
          </a:prstGeom>
          <a:noFill/>
        </p:spPr>
        <p:txBody>
          <a:bodyPr wrap="square">
            <a:spAutoFit/>
          </a:bodyPr>
          <a:lstStyle/>
          <a:p>
            <a:r>
              <a:rPr lang="en-US" sz="1600" b="1" dirty="0"/>
              <a:t>3. </a:t>
            </a:r>
            <a:r>
              <a:rPr lang="en-US" sz="1600" b="1" dirty="0">
                <a:solidFill>
                  <a:schemeClr val="accent3">
                    <a:lumMod val="50000"/>
                  </a:schemeClr>
                </a:solidFill>
              </a:rPr>
              <a:t>Operational costs</a:t>
            </a:r>
            <a:r>
              <a:rPr lang="en-US" sz="1600" b="1" dirty="0"/>
              <a:t> – the operational costs of the system must be ‘reasonable’. </a:t>
            </a:r>
          </a:p>
          <a:p>
            <a:endParaRPr lang="en-US" sz="1600" b="1" dirty="0"/>
          </a:p>
          <a:p>
            <a:r>
              <a:rPr lang="en-US" sz="1600" b="1" dirty="0"/>
              <a:t>4. </a:t>
            </a:r>
            <a:r>
              <a:rPr lang="en-US" sz="1600" b="1" dirty="0">
                <a:solidFill>
                  <a:schemeClr val="accent3">
                    <a:lumMod val="50000"/>
                  </a:schemeClr>
                </a:solidFill>
              </a:rPr>
              <a:t>Information quality and cost</a:t>
            </a:r>
            <a:r>
              <a:rPr lang="en-US" sz="1600" b="1" dirty="0"/>
              <a:t>– the information maintained by the system must be accurate and up-to-date.</a:t>
            </a:r>
          </a:p>
        </p:txBody>
      </p:sp>
      <p:sp>
        <p:nvSpPr>
          <p:cNvPr id="7" name="TextBox 6">
            <a:extLst>
              <a:ext uri="{FF2B5EF4-FFF2-40B4-BE49-F238E27FC236}">
                <a16:creationId xmlns:a16="http://schemas.microsoft.com/office/drawing/2014/main" id="{978C55EA-9D17-A874-8611-3F486A082C2F}"/>
              </a:ext>
            </a:extLst>
          </p:cNvPr>
          <p:cNvSpPr txBox="1"/>
          <p:nvPr/>
        </p:nvSpPr>
        <p:spPr>
          <a:xfrm>
            <a:off x="184196" y="1102234"/>
            <a:ext cx="8522340" cy="1077218"/>
          </a:xfrm>
          <a:prstGeom prst="rect">
            <a:avLst/>
          </a:prstGeom>
          <a:noFill/>
        </p:spPr>
        <p:txBody>
          <a:bodyPr wrap="square">
            <a:spAutoFit/>
          </a:bodyPr>
          <a:lstStyle/>
          <a:p>
            <a:r>
              <a:rPr lang="en-US" sz="1600" b="1" dirty="0">
                <a:solidFill>
                  <a:schemeClr val="tx1"/>
                </a:solidFill>
              </a:rPr>
              <a:t>1. </a:t>
            </a:r>
            <a:r>
              <a:rPr lang="en-US" sz="1600" b="1" dirty="0">
                <a:solidFill>
                  <a:schemeClr val="accent3">
                    <a:lumMod val="50000"/>
                  </a:schemeClr>
                </a:solidFill>
              </a:rPr>
              <a:t>Safety – </a:t>
            </a:r>
            <a:r>
              <a:rPr lang="en-US" sz="1600" b="1" dirty="0">
                <a:solidFill>
                  <a:schemeClr val="tx1"/>
                </a:solidFill>
              </a:rPr>
              <a:t>the system should help to reduce the number of occasions where patients cause harm to themselves or others. The system must be available when needed otherwise safety may be compromised and it may be impossible to prescribe the correct medication to patients.</a:t>
            </a:r>
          </a:p>
        </p:txBody>
      </p:sp>
      <p:sp>
        <p:nvSpPr>
          <p:cNvPr id="9" name="TextBox 8">
            <a:extLst>
              <a:ext uri="{FF2B5EF4-FFF2-40B4-BE49-F238E27FC236}">
                <a16:creationId xmlns:a16="http://schemas.microsoft.com/office/drawing/2014/main" id="{7406C66E-7F4E-AD83-6DA5-FBB9F89D4886}"/>
              </a:ext>
            </a:extLst>
          </p:cNvPr>
          <p:cNvSpPr txBox="1"/>
          <p:nvPr/>
        </p:nvSpPr>
        <p:spPr>
          <a:xfrm>
            <a:off x="253269" y="2301349"/>
            <a:ext cx="5535738" cy="1077218"/>
          </a:xfrm>
          <a:prstGeom prst="rect">
            <a:avLst/>
          </a:prstGeom>
          <a:noFill/>
        </p:spPr>
        <p:txBody>
          <a:bodyPr wrap="square">
            <a:spAutoFit/>
          </a:bodyPr>
          <a:lstStyle/>
          <a:p>
            <a:r>
              <a:rPr lang="en-US" sz="1600" b="1" dirty="0">
                <a:solidFill>
                  <a:schemeClr val="tx1"/>
                </a:solidFill>
              </a:rPr>
              <a:t>2. </a:t>
            </a:r>
            <a:r>
              <a:rPr lang="en-US" sz="1600" b="1" dirty="0" err="1">
                <a:solidFill>
                  <a:schemeClr val="accent3">
                    <a:lumMod val="50000"/>
                  </a:schemeClr>
                </a:solidFill>
              </a:rPr>
              <a:t>PrivacyIt</a:t>
            </a:r>
            <a:r>
              <a:rPr lang="en-US" sz="1600" b="1" dirty="0">
                <a:solidFill>
                  <a:schemeClr val="accent3">
                    <a:lumMod val="50000"/>
                  </a:schemeClr>
                </a:solidFill>
              </a:rPr>
              <a:t> -</a:t>
            </a:r>
            <a:r>
              <a:rPr lang="en-US" sz="1600" b="1" dirty="0">
                <a:solidFill>
                  <a:schemeClr val="accent3">
                    <a:lumMod val="75000"/>
                  </a:schemeClr>
                </a:solidFill>
              </a:rPr>
              <a:t> </a:t>
            </a:r>
            <a:r>
              <a:rPr lang="en-US" sz="1600" b="1" dirty="0"/>
              <a:t>is essential that patient information is confidential and is never disclosed to anyone apart from </a:t>
            </a:r>
            <a:r>
              <a:rPr lang="en-US" sz="1600" b="1" dirty="0" err="1"/>
              <a:t>authorised</a:t>
            </a:r>
            <a:r>
              <a:rPr lang="en-US" sz="1600" b="1" dirty="0"/>
              <a:t> medical staff and the patient themselves. </a:t>
            </a:r>
          </a:p>
        </p:txBody>
      </p:sp>
    </p:spTree>
    <p:extLst>
      <p:ext uri="{BB962C8B-B14F-4D97-AF65-F5344CB8AC3E}">
        <p14:creationId xmlns:p14="http://schemas.microsoft.com/office/powerpoint/2010/main" val="42425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3" name="Picture 2">
            <a:extLst>
              <a:ext uri="{FF2B5EF4-FFF2-40B4-BE49-F238E27FC236}">
                <a16:creationId xmlns:a16="http://schemas.microsoft.com/office/drawing/2014/main" id="{8678965F-46B1-3AC4-6E3F-36CAB0100978}"/>
              </a:ext>
            </a:extLst>
          </p:cNvPr>
          <p:cNvPicPr>
            <a:picLocks noChangeAspect="1"/>
          </p:cNvPicPr>
          <p:nvPr/>
        </p:nvPicPr>
        <p:blipFill rotWithShape="1">
          <a:blip r:embed="rId3">
            <a:extLst>
              <a:ext uri="{28A0092B-C50C-407E-A947-70E740481C1C}">
                <a14:useLocalDpi xmlns:a14="http://schemas.microsoft.com/office/drawing/2010/main" val="0"/>
              </a:ext>
            </a:extLst>
          </a:blip>
          <a:srcRect b="31734"/>
          <a:stretch/>
        </p:blipFill>
        <p:spPr bwMode="auto">
          <a:xfrm>
            <a:off x="854439" y="1150715"/>
            <a:ext cx="7547548" cy="2722037"/>
          </a:xfrm>
          <a:prstGeom prst="rect">
            <a:avLst/>
          </a:prstGeom>
          <a:noFill/>
          <a:ln>
            <a:noFill/>
          </a:ln>
        </p:spPr>
      </p:pic>
    </p:spTree>
    <p:extLst>
      <p:ext uri="{BB962C8B-B14F-4D97-AF65-F5344CB8AC3E}">
        <p14:creationId xmlns:p14="http://schemas.microsoft.com/office/powerpoint/2010/main" val="1673018"/>
      </p:ext>
    </p:extLst>
  </p:cSld>
  <p:clrMapOvr>
    <a:masterClrMapping/>
  </p:clrMapOvr>
</p:sld>
</file>

<file path=ppt/theme/theme1.xml><?xml version="1.0" encoding="utf-8"?>
<a:theme xmlns:a="http://schemas.openxmlformats.org/drawingml/2006/main" name="Hospital Staff Job Descriptions by Slidesgo">
  <a:themeElements>
    <a:clrScheme name="Simple Light">
      <a:dk1>
        <a:srgbClr val="000000"/>
      </a:dk1>
      <a:lt1>
        <a:srgbClr val="FFFFFF"/>
      </a:lt1>
      <a:dk2>
        <a:srgbClr val="5DBB8E"/>
      </a:dk2>
      <a:lt2>
        <a:srgbClr val="C6E7D3"/>
      </a:lt2>
      <a:accent1>
        <a:srgbClr val="F1F9F4"/>
      </a:accent1>
      <a:accent2>
        <a:srgbClr val="FF9028"/>
      </a:accent2>
      <a:accent3>
        <a:srgbClr val="FFCA45"/>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977</Words>
  <Application>Microsoft Office PowerPoint</Application>
  <PresentationFormat>On-screen Show (16:9)</PresentationFormat>
  <Paragraphs>71</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Work Sans Medium</vt:lpstr>
      <vt:lpstr>Swis721 Cn BT</vt:lpstr>
      <vt:lpstr>Arial</vt:lpstr>
      <vt:lpstr>Calibri</vt:lpstr>
      <vt:lpstr>Syncopate</vt:lpstr>
      <vt:lpstr>Hospital Staff Job Descriptions by Slidesgo</vt:lpstr>
      <vt:lpstr>The Mental Health Care Patient Management System (Mentcare)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Mental Health Care Patient Management System (Mentcare) </dc:title>
  <cp:lastModifiedBy>Kamel Family</cp:lastModifiedBy>
  <cp:revision>13</cp:revision>
  <dcterms:modified xsi:type="dcterms:W3CDTF">2023-05-25T01:29:00Z</dcterms:modified>
</cp:coreProperties>
</file>