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6"/>
  </p:notesMasterIdLst>
  <p:handoutMasterIdLst>
    <p:handoutMasterId r:id="rId97"/>
  </p:handoutMasterIdLst>
  <p:sldIdLst>
    <p:sldId id="256" r:id="rId2"/>
    <p:sldId id="351" r:id="rId3"/>
    <p:sldId id="352" r:id="rId4"/>
    <p:sldId id="407" r:id="rId5"/>
    <p:sldId id="408" r:id="rId6"/>
    <p:sldId id="278" r:id="rId7"/>
    <p:sldId id="404" r:id="rId8"/>
    <p:sldId id="413" r:id="rId9"/>
    <p:sldId id="414" r:id="rId10"/>
    <p:sldId id="415" r:id="rId11"/>
    <p:sldId id="416" r:id="rId12"/>
    <p:sldId id="379" r:id="rId13"/>
    <p:sldId id="381" r:id="rId14"/>
    <p:sldId id="382" r:id="rId15"/>
    <p:sldId id="383" r:id="rId16"/>
    <p:sldId id="384" r:id="rId17"/>
    <p:sldId id="385"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3" r:id="rId33"/>
    <p:sldId id="312" r:id="rId34"/>
    <p:sldId id="400" r:id="rId35"/>
    <p:sldId id="357" r:id="rId36"/>
    <p:sldId id="402" r:id="rId37"/>
    <p:sldId id="434" r:id="rId38"/>
    <p:sldId id="392" r:id="rId39"/>
    <p:sldId id="393" r:id="rId40"/>
    <p:sldId id="358" r:id="rId41"/>
    <p:sldId id="359" r:id="rId42"/>
    <p:sldId id="360" r:id="rId43"/>
    <p:sldId id="365" r:id="rId44"/>
    <p:sldId id="362" r:id="rId45"/>
    <p:sldId id="366" r:id="rId46"/>
    <p:sldId id="369" r:id="rId47"/>
    <p:sldId id="370" r:id="rId48"/>
    <p:sldId id="371" r:id="rId49"/>
    <p:sldId id="372" r:id="rId50"/>
    <p:sldId id="373" r:id="rId51"/>
    <p:sldId id="374" r:id="rId52"/>
    <p:sldId id="375" r:id="rId53"/>
    <p:sldId id="364" r:id="rId54"/>
    <p:sldId id="377"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61" r:id="rId82"/>
    <p:sldId id="462" r:id="rId83"/>
    <p:sldId id="463" r:id="rId84"/>
    <p:sldId id="464" r:id="rId85"/>
    <p:sldId id="465" r:id="rId86"/>
    <p:sldId id="466" r:id="rId87"/>
    <p:sldId id="467" r:id="rId88"/>
    <p:sldId id="468" r:id="rId89"/>
    <p:sldId id="469" r:id="rId90"/>
    <p:sldId id="470" r:id="rId91"/>
    <p:sldId id="471" r:id="rId92"/>
    <p:sldId id="472" r:id="rId93"/>
    <p:sldId id="473" r:id="rId94"/>
    <p:sldId id="403" r:id="rId9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snapToObjects="1">
      <p:cViewPr varScale="1">
        <p:scale>
          <a:sx n="70" d="100"/>
          <a:sy n="70" d="100"/>
        </p:scale>
        <p:origin x="-1374" y="-90"/>
      </p:cViewPr>
      <p:guideLst>
        <p:guide orient="horz" pos="2160"/>
        <p:guide pos="2880"/>
      </p:guideLst>
    </p:cSldViewPr>
  </p:slideViewPr>
  <p:outlineViewPr>
    <p:cViewPr>
      <p:scale>
        <a:sx n="33" d="100"/>
        <a:sy n="33" d="100"/>
      </p:scale>
      <p:origin x="0" y="462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dirty="0"/>
          </a:p>
        </p:txBody>
      </p:sp>
    </p:spTree>
    <p:extLst>
      <p:ext uri="{BB962C8B-B14F-4D97-AF65-F5344CB8AC3E}">
        <p14:creationId xmlns:p14="http://schemas.microsoft.com/office/powerpoint/2010/main" val="1097290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dirty="0"/>
          </a:p>
        </p:txBody>
      </p:sp>
    </p:spTree>
    <p:extLst>
      <p:ext uri="{BB962C8B-B14F-4D97-AF65-F5344CB8AC3E}">
        <p14:creationId xmlns:p14="http://schemas.microsoft.com/office/powerpoint/2010/main" val="309109684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3/8/2017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3/8/2017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3/8/2017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3/8/2017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3/8/2017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3/8/2017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3/8/2017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3/8/2017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r>
              <a:rPr lang="en-US" dirty="0" smtClean="0"/>
              <a:t>System Analysis </a:t>
            </a:r>
            <a:br>
              <a:rPr lang="en-US" dirty="0" smtClean="0"/>
            </a:br>
            <a:r>
              <a:rPr lang="en-US" dirty="0" smtClean="0"/>
              <a:t/>
            </a:r>
            <a:br>
              <a:rPr lang="en-US" dirty="0" smtClean="0"/>
            </a:br>
            <a:r>
              <a:rPr lang="en-US" dirty="0" smtClean="0"/>
              <a:t>Beginning Analysis and Investigating Requirements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13309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842806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dirty="0" smtClean="0"/>
              <a:t>System Analyst</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a:xfrm>
            <a:off x="457200" y="1417638"/>
            <a:ext cx="8229600" cy="4708525"/>
          </a:xfrm>
        </p:spPr>
        <p:txBody>
          <a:bodyPr/>
          <a:lstStyle/>
          <a:p>
            <a:r>
              <a:rPr lang="en-US" altLang="en-US" dirty="0">
                <a:solidFill>
                  <a:schemeClr val="tx1"/>
                </a:solidFill>
              </a:rPr>
              <a:t>Systems </a:t>
            </a:r>
            <a:r>
              <a:rPr lang="en-US" altLang="en-US" dirty="0" smtClean="0">
                <a:solidFill>
                  <a:schemeClr val="tx1"/>
                </a:solidFill>
              </a:rPr>
              <a:t>analyst</a:t>
            </a:r>
            <a:r>
              <a:rPr lang="tr-TR" altLang="en-US" dirty="0" smtClean="0">
                <a:solidFill>
                  <a:schemeClr val="tx1"/>
                </a:solidFill>
              </a:rPr>
              <a:t>*</a:t>
            </a:r>
            <a:r>
              <a:rPr lang="en-US" altLang="en-US" dirty="0" smtClean="0">
                <a:solidFill>
                  <a:schemeClr val="tx1"/>
                </a:solidFill>
              </a:rPr>
              <a:t> </a:t>
            </a:r>
            <a:r>
              <a:rPr lang="en-US" altLang="en-US" dirty="0"/>
              <a:t>– uses analysis and design techniques to solve business problems using information </a:t>
            </a:r>
            <a:r>
              <a:rPr lang="en-US" altLang="en-US" dirty="0" smtClean="0"/>
              <a:t>technology</a:t>
            </a:r>
            <a:endParaRPr lang="tr-TR" altLang="en-US" dirty="0" smtClean="0"/>
          </a:p>
          <a:p>
            <a:pPr>
              <a:spcBef>
                <a:spcPct val="60000"/>
              </a:spcBef>
            </a:pPr>
            <a:r>
              <a:rPr lang="en-US" altLang="en-US" dirty="0"/>
              <a:t>Has computer technology knowledge and programming expertise</a:t>
            </a:r>
          </a:p>
          <a:p>
            <a:pPr>
              <a:spcBef>
                <a:spcPct val="60000"/>
              </a:spcBef>
            </a:pPr>
            <a:r>
              <a:rPr lang="en-US" altLang="en-US" dirty="0"/>
              <a:t>Understands business problems</a:t>
            </a:r>
          </a:p>
          <a:p>
            <a:pPr>
              <a:spcBef>
                <a:spcPct val="60000"/>
              </a:spcBef>
            </a:pPr>
            <a:r>
              <a:rPr lang="en-US" altLang="en-US" dirty="0"/>
              <a:t>Uses logical methods for solving problems</a:t>
            </a:r>
          </a:p>
          <a:p>
            <a:pPr>
              <a:spcBef>
                <a:spcPct val="60000"/>
              </a:spcBef>
            </a:pPr>
            <a:r>
              <a:rPr lang="en-US" altLang="en-US" dirty="0" smtClean="0">
                <a:solidFill>
                  <a:schemeClr val="tx1"/>
                </a:solidFill>
              </a:rPr>
              <a:t>Is </a:t>
            </a:r>
            <a:r>
              <a:rPr lang="en-US" altLang="en-US" dirty="0">
                <a:solidFill>
                  <a:schemeClr val="tx1"/>
                </a:solidFill>
              </a:rPr>
              <a:t>more of a business problem solver than a technical </a:t>
            </a:r>
            <a:r>
              <a:rPr lang="en-US" altLang="en-US" dirty="0" smtClean="0">
                <a:solidFill>
                  <a:schemeClr val="tx1"/>
                </a:solidFill>
              </a:rPr>
              <a:t>programmer</a:t>
            </a:r>
            <a:endParaRPr lang="tr-TR" altLang="en-US" dirty="0" smtClean="0">
              <a:solidFill>
                <a:schemeClr val="tx1"/>
              </a:solidFill>
            </a:endParaRPr>
          </a:p>
          <a:p>
            <a:pPr marL="0" indent="0">
              <a:buNone/>
            </a:pPr>
            <a:r>
              <a:rPr lang="tr-TR" altLang="en-US" dirty="0" smtClean="0">
                <a:solidFill>
                  <a:schemeClr val="tx1"/>
                </a:solidFill>
              </a:rPr>
              <a:t>* </a:t>
            </a:r>
            <a:r>
              <a:rPr lang="tr-TR" altLang="en-US" sz="1600" dirty="0" err="1" smtClean="0">
                <a:solidFill>
                  <a:schemeClr val="tx1"/>
                </a:solidFill>
              </a:rPr>
              <a:t>Requirement</a:t>
            </a:r>
            <a:r>
              <a:rPr lang="tr-TR" altLang="en-US" sz="1600" dirty="0" smtClean="0">
                <a:solidFill>
                  <a:schemeClr val="tx1"/>
                </a:solidFill>
              </a:rPr>
              <a:t> </a:t>
            </a:r>
            <a:r>
              <a:rPr lang="tr-TR" altLang="en-US" sz="1600" dirty="0" err="1">
                <a:solidFill>
                  <a:schemeClr val="tx1"/>
                </a:solidFill>
              </a:rPr>
              <a:t>E</a:t>
            </a:r>
            <a:r>
              <a:rPr lang="tr-TR" altLang="en-US" sz="1600" dirty="0" err="1" smtClean="0">
                <a:solidFill>
                  <a:schemeClr val="tx1"/>
                </a:solidFill>
              </a:rPr>
              <a:t>ngineer</a:t>
            </a:r>
            <a:r>
              <a:rPr lang="tr-TR" altLang="en-US" sz="1600" dirty="0" smtClean="0">
                <a:solidFill>
                  <a:schemeClr val="tx1"/>
                </a:solidFill>
              </a:rPr>
              <a:t>, </a:t>
            </a:r>
            <a:r>
              <a:rPr lang="en-US" sz="1600" dirty="0">
                <a:solidFill>
                  <a:schemeClr val="tx1"/>
                </a:solidFill>
              </a:rPr>
              <a:t>Requirements Analyst, Functional Architect, Business Systems Analyst, Business Analyst (generic term), etc. </a:t>
            </a:r>
          </a:p>
          <a:p>
            <a:pPr marL="0" indent="0">
              <a:buNone/>
            </a:pPr>
            <a:endParaRPr lang="en-US" dirty="0"/>
          </a:p>
          <a:p>
            <a:pPr marL="0" indent="0">
              <a:spcBef>
                <a:spcPct val="60000"/>
              </a:spcBef>
              <a:buNone/>
            </a:pPr>
            <a:endParaRPr lang="en-US" altLang="en-US" dirty="0">
              <a:solidFill>
                <a:srgbClr val="FF0000"/>
              </a:solidFill>
            </a:endParaRPr>
          </a:p>
          <a:p>
            <a:endParaRPr lang="en-US" altLang="en-US" dirty="0"/>
          </a:p>
        </p:txBody>
      </p:sp>
    </p:spTree>
    <p:extLst>
      <p:ext uri="{BB962C8B-B14F-4D97-AF65-F5344CB8AC3E}">
        <p14:creationId xmlns:p14="http://schemas.microsoft.com/office/powerpoint/2010/main" val="1646883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altLang="en-US" dirty="0"/>
              <a:t>Analyst’s Approach to Problem Solving</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pic>
        <p:nvPicPr>
          <p:cNvPr id="7" name="Picture 103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87920"/>
            <a:ext cx="8229600" cy="4349391"/>
          </a:xfrm>
          <a:ln/>
        </p:spPr>
      </p:pic>
    </p:spTree>
    <p:extLst>
      <p:ext uri="{BB962C8B-B14F-4D97-AF65-F5344CB8AC3E}">
        <p14:creationId xmlns:p14="http://schemas.microsoft.com/office/powerpoint/2010/main" val="303565144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altLang="en-US" dirty="0"/>
              <a:t>Technical Knowledge and Skills</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p:txBody>
          <a:bodyPr/>
          <a:lstStyle/>
          <a:p>
            <a:r>
              <a:rPr lang="en-US" altLang="en-US" dirty="0"/>
              <a:t>An analyst should have fundamental technology knowledge of</a:t>
            </a:r>
          </a:p>
          <a:p>
            <a:pPr lvl="1"/>
            <a:r>
              <a:rPr lang="en-US" altLang="en-US" dirty="0"/>
              <a:t>Computers / peripheral devices (hardware)</a:t>
            </a:r>
          </a:p>
          <a:p>
            <a:pPr lvl="1"/>
            <a:r>
              <a:rPr lang="en-US" altLang="en-US" dirty="0"/>
              <a:t>Communication networks and connectivity</a:t>
            </a:r>
          </a:p>
          <a:p>
            <a:pPr lvl="1"/>
            <a:r>
              <a:rPr lang="en-US" altLang="en-US" dirty="0"/>
              <a:t>Database and database management systems (DBMS)</a:t>
            </a:r>
          </a:p>
          <a:p>
            <a:pPr lvl="1"/>
            <a:r>
              <a:rPr lang="en-US" altLang="en-US" dirty="0"/>
              <a:t>Programming languages (for example, VB.NET or Java)</a:t>
            </a:r>
          </a:p>
          <a:p>
            <a:pPr lvl="1"/>
            <a:r>
              <a:rPr lang="en-US" altLang="en-US" dirty="0"/>
              <a:t>Operating systems and utilities</a:t>
            </a:r>
          </a:p>
          <a:p>
            <a:endParaRPr lang="en-GB" dirty="0"/>
          </a:p>
        </p:txBody>
      </p:sp>
    </p:spTree>
    <p:extLst>
      <p:ext uri="{BB962C8B-B14F-4D97-AF65-F5344CB8AC3E}">
        <p14:creationId xmlns:p14="http://schemas.microsoft.com/office/powerpoint/2010/main" val="12775107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altLang="en-US" dirty="0"/>
              <a:t>Technical Knowledge and Skills</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p:txBody>
          <a:bodyPr/>
          <a:lstStyle/>
          <a:p>
            <a:r>
              <a:rPr lang="en-US" altLang="en-US" dirty="0"/>
              <a:t>Analyst uses </a:t>
            </a:r>
            <a:r>
              <a:rPr lang="en-US" altLang="en-US" dirty="0">
                <a:solidFill>
                  <a:srgbClr val="0099CC"/>
                </a:solidFill>
              </a:rPr>
              <a:t>tools</a:t>
            </a:r>
            <a:endParaRPr lang="en-US" altLang="en-US" dirty="0"/>
          </a:p>
          <a:p>
            <a:pPr lvl="1"/>
            <a:r>
              <a:rPr lang="en-US" altLang="en-US" sz="2200" dirty="0"/>
              <a:t>Software productivity packages</a:t>
            </a:r>
          </a:p>
          <a:p>
            <a:pPr lvl="1"/>
            <a:r>
              <a:rPr lang="en-US" altLang="en-US" sz="2200" dirty="0"/>
              <a:t>Integrated development environments (IDEs) for programming languages</a:t>
            </a:r>
          </a:p>
          <a:p>
            <a:pPr lvl="1"/>
            <a:r>
              <a:rPr lang="en-US" altLang="en-US" sz="2200" dirty="0"/>
              <a:t>CASE tools, testing, documentation support, reverse engineering, configuration management </a:t>
            </a:r>
          </a:p>
          <a:p>
            <a:r>
              <a:rPr lang="en-US" altLang="en-US" dirty="0"/>
              <a:t>Analyst understands SDLC </a:t>
            </a:r>
            <a:r>
              <a:rPr lang="en-US" altLang="en-US" dirty="0">
                <a:solidFill>
                  <a:srgbClr val="0099CC"/>
                </a:solidFill>
              </a:rPr>
              <a:t>techniques</a:t>
            </a:r>
            <a:endParaRPr lang="en-US" altLang="en-US" dirty="0"/>
          </a:p>
          <a:p>
            <a:pPr lvl="1"/>
            <a:r>
              <a:rPr lang="en-US" altLang="en-US" sz="2200" dirty="0"/>
              <a:t>Project planning, systems analysis </a:t>
            </a:r>
          </a:p>
          <a:p>
            <a:pPr lvl="1"/>
            <a:r>
              <a:rPr lang="en-US" altLang="en-US" sz="2200" dirty="0"/>
              <a:t>Systems design, database design, network design</a:t>
            </a:r>
          </a:p>
          <a:p>
            <a:pPr lvl="1"/>
            <a:r>
              <a:rPr lang="en-US" altLang="en-US" sz="2200" dirty="0"/>
              <a:t>Construction, implementation, systems support</a:t>
            </a:r>
            <a:endParaRPr lang="en-US" altLang="en-US" b="1" dirty="0"/>
          </a:p>
          <a:p>
            <a:endParaRPr lang="en-GB" dirty="0"/>
          </a:p>
        </p:txBody>
      </p:sp>
    </p:spTree>
    <p:extLst>
      <p:ext uri="{BB962C8B-B14F-4D97-AF65-F5344CB8AC3E}">
        <p14:creationId xmlns:p14="http://schemas.microsoft.com/office/powerpoint/2010/main" val="37255539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altLang="en-US" dirty="0"/>
              <a:t>Business Knowledge and Skills</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a:xfrm>
            <a:off x="457200" y="1268760"/>
            <a:ext cx="8229600" cy="4857403"/>
          </a:xfrm>
        </p:spPr>
        <p:txBody>
          <a:bodyPr/>
          <a:lstStyle/>
          <a:p>
            <a:pPr>
              <a:spcBef>
                <a:spcPct val="80000"/>
              </a:spcBef>
            </a:pPr>
            <a:r>
              <a:rPr lang="en-US" altLang="en-US" dirty="0"/>
              <a:t>Analyst must understand</a:t>
            </a:r>
          </a:p>
          <a:p>
            <a:pPr lvl="1">
              <a:spcBef>
                <a:spcPct val="80000"/>
              </a:spcBef>
            </a:pPr>
            <a:r>
              <a:rPr lang="en-US" altLang="en-US" sz="2200" dirty="0"/>
              <a:t>Business functions performed by organization</a:t>
            </a:r>
          </a:p>
          <a:p>
            <a:pPr lvl="1">
              <a:spcBef>
                <a:spcPct val="80000"/>
              </a:spcBef>
            </a:pPr>
            <a:r>
              <a:rPr lang="en-US" altLang="en-US" sz="2200" dirty="0"/>
              <a:t>Strategies, plans, traditions, and values of the organization</a:t>
            </a:r>
          </a:p>
          <a:p>
            <a:pPr lvl="1">
              <a:spcBef>
                <a:spcPct val="80000"/>
              </a:spcBef>
            </a:pPr>
            <a:r>
              <a:rPr lang="en-US" altLang="en-US" sz="2200" dirty="0"/>
              <a:t>Organizational structure</a:t>
            </a:r>
          </a:p>
          <a:p>
            <a:pPr lvl="1">
              <a:spcBef>
                <a:spcPct val="80000"/>
              </a:spcBef>
            </a:pPr>
            <a:r>
              <a:rPr lang="en-US" altLang="en-US" sz="2200" dirty="0"/>
              <a:t>Organization management techniques</a:t>
            </a:r>
          </a:p>
          <a:p>
            <a:pPr lvl="1">
              <a:spcBef>
                <a:spcPct val="80000"/>
              </a:spcBef>
            </a:pPr>
            <a:r>
              <a:rPr lang="en-US" altLang="en-US" sz="2200" dirty="0"/>
              <a:t>Functional work processes </a:t>
            </a:r>
          </a:p>
          <a:p>
            <a:pPr>
              <a:spcBef>
                <a:spcPct val="80000"/>
              </a:spcBef>
            </a:pPr>
            <a:r>
              <a:rPr lang="en-US" altLang="en-US" dirty="0"/>
              <a:t>Systems analysts typically study business administration/management in college with a major in CIS or MIS</a:t>
            </a:r>
          </a:p>
          <a:p>
            <a:endParaRPr lang="en-GB" dirty="0"/>
          </a:p>
        </p:txBody>
      </p:sp>
    </p:spTree>
    <p:extLst>
      <p:ext uri="{BB962C8B-B14F-4D97-AF65-F5344CB8AC3E}">
        <p14:creationId xmlns:p14="http://schemas.microsoft.com/office/powerpoint/2010/main" val="230351910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altLang="en-US" dirty="0"/>
              <a:t>People Knowledge and Skills</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a:xfrm>
            <a:off x="457200" y="1268760"/>
            <a:ext cx="8229600" cy="4857403"/>
          </a:xfrm>
        </p:spPr>
        <p:txBody>
          <a:bodyPr/>
          <a:lstStyle/>
          <a:p>
            <a:pPr>
              <a:spcBef>
                <a:spcPct val="80000"/>
              </a:spcBef>
            </a:pPr>
            <a:endParaRPr lang="tr-TR" altLang="en-US" dirty="0" smtClean="0"/>
          </a:p>
          <a:p>
            <a:pPr>
              <a:spcBef>
                <a:spcPct val="100000"/>
              </a:spcBef>
            </a:pPr>
            <a:r>
              <a:rPr lang="en-US" altLang="en-US" dirty="0"/>
              <a:t>Interpersonal and communication skills are crucial to</a:t>
            </a:r>
          </a:p>
          <a:p>
            <a:pPr lvl="1">
              <a:spcBef>
                <a:spcPct val="100000"/>
              </a:spcBef>
            </a:pPr>
            <a:r>
              <a:rPr lang="en-US" altLang="en-US" dirty="0"/>
              <a:t>Obtaining information</a:t>
            </a:r>
          </a:p>
          <a:p>
            <a:pPr lvl="1">
              <a:spcBef>
                <a:spcPct val="100000"/>
              </a:spcBef>
            </a:pPr>
            <a:r>
              <a:rPr lang="en-US" altLang="en-US" dirty="0"/>
              <a:t>Motivating people</a:t>
            </a:r>
          </a:p>
          <a:p>
            <a:pPr lvl="1">
              <a:spcBef>
                <a:spcPct val="100000"/>
              </a:spcBef>
            </a:pPr>
            <a:r>
              <a:rPr lang="en-US" altLang="en-US" dirty="0"/>
              <a:t>Getting cooperation</a:t>
            </a:r>
          </a:p>
          <a:p>
            <a:pPr lvl="1">
              <a:spcBef>
                <a:spcPct val="100000"/>
              </a:spcBef>
            </a:pPr>
            <a:r>
              <a:rPr lang="en-US" altLang="en-US" dirty="0"/>
              <a:t>Understanding the complexity and workings of an organization in order to provide necessary support</a:t>
            </a:r>
          </a:p>
          <a:p>
            <a:endParaRPr lang="en-GB" dirty="0"/>
          </a:p>
        </p:txBody>
      </p:sp>
    </p:spTree>
    <p:extLst>
      <p:ext uri="{BB962C8B-B14F-4D97-AF65-F5344CB8AC3E}">
        <p14:creationId xmlns:p14="http://schemas.microsoft.com/office/powerpoint/2010/main" val="24389598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US" dirty="0" smtClean="0"/>
              <a:t>The </a:t>
            </a:r>
            <a:r>
              <a:rPr lang="en-US" dirty="0"/>
              <a:t>system requirements are the descriptions of the system services and constraints that are generated during the requirements engineering process.</a:t>
            </a:r>
          </a:p>
          <a:p>
            <a:pPr>
              <a:lnSpc>
                <a:spcPct val="90000"/>
              </a:lnSpc>
            </a:pPr>
            <a:r>
              <a:rPr lang="en-GB" dirty="0" smtClean="0"/>
              <a:t>It </a:t>
            </a:r>
            <a:r>
              <a:rPr lang="en-GB" dirty="0"/>
              <a:t>may range from a high-level abstract statement of a service or of a system constraint to a detailed mathematical functional specification</a:t>
            </a:r>
            <a:r>
              <a:rPr lang="en-GB" dirty="0" smtClean="0"/>
              <a: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963954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1832448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pPr>
              <a:spcBef>
                <a:spcPct val="60000"/>
              </a:spcBef>
            </a:pPr>
            <a:r>
              <a:rPr lang="en-US" altLang="en-US" dirty="0"/>
              <a:t>Describe the activities of the systems analysis life cycle phase</a:t>
            </a:r>
          </a:p>
          <a:p>
            <a:pPr>
              <a:spcBef>
                <a:spcPct val="60000"/>
              </a:spcBef>
            </a:pPr>
            <a:r>
              <a:rPr lang="en-US" altLang="en-US" dirty="0"/>
              <a:t>Describe the difference between </a:t>
            </a:r>
            <a:r>
              <a:rPr lang="en-US" altLang="en-US" b="1" dirty="0"/>
              <a:t>functional</a:t>
            </a:r>
            <a:r>
              <a:rPr lang="en-US" altLang="en-US" dirty="0"/>
              <a:t> and </a:t>
            </a:r>
            <a:r>
              <a:rPr lang="en-US" altLang="en-US" b="1" dirty="0"/>
              <a:t>nonfunctional</a:t>
            </a:r>
            <a:r>
              <a:rPr lang="en-US" altLang="en-US" dirty="0"/>
              <a:t> system requirements</a:t>
            </a:r>
          </a:p>
          <a:p>
            <a:pPr>
              <a:spcBef>
                <a:spcPct val="60000"/>
              </a:spcBef>
            </a:pPr>
            <a:r>
              <a:rPr lang="en-US" altLang="en-US" dirty="0"/>
              <a:t>Identify and understand the different types of users who will be involved in investigating system requirements </a:t>
            </a:r>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extLst>
      <p:ext uri="{BB962C8B-B14F-4D97-AF65-F5344CB8AC3E}">
        <p14:creationId xmlns:p14="http://schemas.microsoft.com/office/powerpoint/2010/main" val="2836215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789830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46813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r>
              <a:rPr lang="en-GB" dirty="0" smtClean="0"/>
              <a:t>.</a:t>
            </a:r>
            <a:endParaRPr lang="en-GB"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02071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79921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Mentcare system: functional requirements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36335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a:t>
            </a:r>
            <a:r>
              <a:rPr lang="en-GB" dirty="0" smtClean="0"/>
              <a:t>functional requirements </a:t>
            </a:r>
            <a:r>
              <a:rPr lang="en-GB" dirty="0"/>
              <a:t>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198233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27187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9106158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61758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0088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pPr>
              <a:spcBef>
                <a:spcPct val="60000"/>
              </a:spcBef>
            </a:pPr>
            <a:r>
              <a:rPr lang="en-US" altLang="en-US" dirty="0"/>
              <a:t>Describe the kind of information that is required to develop system requirements</a:t>
            </a:r>
          </a:p>
          <a:p>
            <a:pPr>
              <a:spcBef>
                <a:spcPct val="60000"/>
              </a:spcBef>
            </a:pPr>
            <a:r>
              <a:rPr lang="en-US" altLang="en-US" dirty="0"/>
              <a:t>Determine system requirements through review of documentation, interviews, observation, prototypes, questionnaires, vendor research, and joint application design sessions</a:t>
            </a:r>
          </a:p>
          <a:p>
            <a:pPr>
              <a:spcBef>
                <a:spcPct val="60000"/>
              </a:spcBef>
            </a:pPr>
            <a:r>
              <a:rPr lang="en-US" altLang="en-US" dirty="0"/>
              <a:t>Discuss the need for validation of system requirements to ensure accuracy and completeness and the use of a structured walkthrough</a:t>
            </a:r>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extLst>
      <p:ext uri="{BB962C8B-B14F-4D97-AF65-F5344CB8AC3E}">
        <p14:creationId xmlns:p14="http://schemas.microsoft.com/office/powerpoint/2010/main" val="3425802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7781883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71012124"/>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53658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24483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of requirements analysis</a:t>
            </a:r>
            <a:endParaRPr lang="en-US" dirty="0"/>
          </a:p>
        </p:txBody>
      </p:sp>
      <p:sp>
        <p:nvSpPr>
          <p:cNvPr id="3" name="Content Placeholder 2"/>
          <p:cNvSpPr>
            <a:spLocks noGrp="1"/>
          </p:cNvSpPr>
          <p:nvPr>
            <p:ph idx="1"/>
          </p:nvPr>
        </p:nvSpPr>
        <p:spPr/>
        <p:txBody>
          <a:bodyPr/>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may change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extLst>
      <p:ext uri="{BB962C8B-B14F-4D97-AF65-F5344CB8AC3E}">
        <p14:creationId xmlns:p14="http://schemas.microsoft.com/office/powerpoint/2010/main" val="897451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GB" dirty="0"/>
          </a:p>
        </p:txBody>
      </p:sp>
      <p:sp>
        <p:nvSpPr>
          <p:cNvPr id="3" name="İçerik Yer Tutucusu 2"/>
          <p:cNvSpPr>
            <a:spLocks noGrp="1"/>
          </p:cNvSpPr>
          <p:nvPr>
            <p:ph idx="1"/>
          </p:nvPr>
        </p:nvSpPr>
        <p:spPr/>
        <p:txBody>
          <a:bodyPr/>
          <a:lstStyle/>
          <a:p>
            <a:pPr marL="0" indent="0">
              <a:buNone/>
            </a:pPr>
            <a:endParaRPr lang="tr-TR" dirty="0" smtClean="0"/>
          </a:p>
          <a:p>
            <a:pPr marL="0" indent="0">
              <a:buNone/>
            </a:pPr>
            <a:endParaRPr lang="tr-TR" dirty="0" smtClean="0"/>
          </a:p>
          <a:p>
            <a:pPr marL="0" indent="0">
              <a:buNone/>
            </a:pPr>
            <a:endParaRPr lang="tr-TR" dirty="0" smtClean="0"/>
          </a:p>
          <a:p>
            <a:pPr marL="0" indent="0">
              <a:buNone/>
            </a:pPr>
            <a:r>
              <a:rPr lang="tr-TR" b="1" dirty="0" smtClean="0"/>
              <a:t>GATHERING INFORMATION</a:t>
            </a:r>
            <a:r>
              <a:rPr lang="tr-TR" b="1" dirty="0"/>
              <a:t> </a:t>
            </a:r>
            <a:r>
              <a:rPr lang="tr-TR" b="1" dirty="0" smtClean="0"/>
              <a:t>FOR REQUIREMENTS DISCOVERY</a:t>
            </a:r>
            <a:endParaRPr lang="en-GB" b="1"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35</a:t>
            </a:fld>
            <a:endParaRPr lang="en-US" dirty="0"/>
          </a:p>
        </p:txBody>
      </p:sp>
    </p:spTree>
    <p:extLst>
      <p:ext uri="{BB962C8B-B14F-4D97-AF65-F5344CB8AC3E}">
        <p14:creationId xmlns:p14="http://schemas.microsoft.com/office/powerpoint/2010/main" val="954307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Gathering</a:t>
            </a:r>
            <a:endParaRPr lang="en-GB" dirty="0"/>
          </a:p>
        </p:txBody>
      </p:sp>
      <p:sp>
        <p:nvSpPr>
          <p:cNvPr id="3" name="İçerik Yer Tutucusu 2"/>
          <p:cNvSpPr>
            <a:spLocks noGrp="1"/>
          </p:cNvSpPr>
          <p:nvPr>
            <p:ph idx="1"/>
          </p:nvPr>
        </p:nvSpPr>
        <p:spPr/>
        <p:txBody>
          <a:bodyPr/>
          <a:lstStyle/>
          <a:p>
            <a:r>
              <a:rPr lang="en-US" dirty="0" smtClean="0"/>
              <a:t>The </a:t>
            </a:r>
            <a:r>
              <a:rPr lang="en-US" dirty="0"/>
              <a:t>process of gathering information about the required and existing systems and distilling the user and system requirements from this information.</a:t>
            </a:r>
          </a:p>
          <a:p>
            <a:r>
              <a:rPr lang="en-US" dirty="0" smtClean="0"/>
              <a:t>Systems </a:t>
            </a:r>
            <a:r>
              <a:rPr lang="en-US" dirty="0"/>
              <a:t>normally have a range of stakeholders</a:t>
            </a:r>
            <a:r>
              <a:rPr lang="en-US" dirty="0" smtClean="0"/>
              <a:t>.</a:t>
            </a:r>
            <a:endParaRPr lang="tr-TR" dirty="0" smtClean="0"/>
          </a:p>
          <a:p>
            <a:r>
              <a:rPr lang="en-US" dirty="0"/>
              <a:t>Involves technical staff working with customers to find out about the application domain, the services that the system should provide and the system’s operational constraints.</a:t>
            </a:r>
          </a:p>
          <a:p>
            <a:r>
              <a:rPr lang="en-US" dirty="0"/>
              <a:t>May involve end-users, managers, engineers involved in maintenance, domain experts, trade unions, etc. These are called stakeholders.</a:t>
            </a:r>
          </a:p>
          <a:p>
            <a:endParaRPr lang="en-US" dirty="0"/>
          </a:p>
          <a:p>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36</a:t>
            </a:fld>
            <a:endParaRPr lang="en-US" dirty="0"/>
          </a:p>
        </p:txBody>
      </p:sp>
    </p:spTree>
    <p:extLst>
      <p:ext uri="{BB962C8B-B14F-4D97-AF65-F5344CB8AC3E}">
        <p14:creationId xmlns:p14="http://schemas.microsoft.com/office/powerpoint/2010/main" val="2965279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Gathering</a:t>
            </a:r>
            <a:endParaRPr lang="en-GB" dirty="0"/>
          </a:p>
        </p:txBody>
      </p:sp>
      <p:sp>
        <p:nvSpPr>
          <p:cNvPr id="3" name="İçerik Yer Tutucusu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endParaRPr lang="en-US" dirty="0"/>
          </a:p>
          <a:p>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37</a:t>
            </a:fld>
            <a:endParaRPr lang="en-US" dirty="0"/>
          </a:p>
        </p:txBody>
      </p:sp>
    </p:spTree>
    <p:extLst>
      <p:ext uri="{BB962C8B-B14F-4D97-AF65-F5344CB8AC3E}">
        <p14:creationId xmlns:p14="http://schemas.microsoft.com/office/powerpoint/2010/main" val="2811991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a:r>
            <a:br>
              <a:rPr lang="tr-TR" altLang="en-US" dirty="0" smtClean="0"/>
            </a:br>
            <a:r>
              <a:rPr lang="tr-TR" altLang="en-US" dirty="0"/>
              <a:t> </a:t>
            </a:r>
            <a:r>
              <a:rPr lang="en-US" dirty="0"/>
              <a:t>Stakeholders in the MHC-PMS</a:t>
            </a:r>
            <a:endParaRPr lang="en-GB" dirty="0"/>
          </a:p>
        </p:txBody>
      </p:sp>
      <p:sp>
        <p:nvSpPr>
          <p:cNvPr id="3" name="İçerik Yer Tutucusu 2"/>
          <p:cNvSpPr>
            <a:spLocks noGrp="1"/>
          </p:cNvSpPr>
          <p:nvPr>
            <p:ph idx="1"/>
          </p:nvPr>
        </p:nvSpPr>
        <p:spPr/>
        <p:txBody>
          <a:bodyPr/>
          <a:lstStyle/>
          <a:p>
            <a:r>
              <a:rPr lang="en-US" b="1" dirty="0"/>
              <a:t>Patients</a:t>
            </a:r>
            <a:r>
              <a:rPr lang="en-US" i="1" dirty="0"/>
              <a:t> </a:t>
            </a:r>
            <a:r>
              <a:rPr lang="en-US" dirty="0"/>
              <a:t>whose information is recorded in the system.</a:t>
            </a:r>
            <a:endParaRPr lang="en-GB" dirty="0"/>
          </a:p>
          <a:p>
            <a:r>
              <a:rPr lang="en-US" b="1" dirty="0"/>
              <a:t>Doctors</a:t>
            </a:r>
            <a:r>
              <a:rPr lang="en-US" i="1" dirty="0"/>
              <a:t> </a:t>
            </a:r>
            <a:r>
              <a:rPr lang="en-US" dirty="0"/>
              <a:t>who are responsible for assessing and treating patients.</a:t>
            </a:r>
            <a:endParaRPr lang="en-GB" dirty="0"/>
          </a:p>
          <a:p>
            <a:r>
              <a:rPr lang="en-US" b="1" dirty="0"/>
              <a:t>Nurses</a:t>
            </a:r>
            <a:r>
              <a:rPr lang="en-US" dirty="0"/>
              <a:t> who coordinate the consultations with doctors and administer some treatments.</a:t>
            </a:r>
            <a:endParaRPr lang="en-GB" dirty="0"/>
          </a:p>
          <a:p>
            <a:r>
              <a:rPr lang="en-US" b="1" dirty="0"/>
              <a:t>Medical receptionists</a:t>
            </a:r>
            <a:r>
              <a:rPr lang="en-US" b="1" i="1" dirty="0"/>
              <a:t> </a:t>
            </a:r>
            <a:r>
              <a:rPr lang="en-US" dirty="0"/>
              <a:t>who manage patients’ appointments.</a:t>
            </a:r>
            <a:endParaRPr lang="en-GB" dirty="0"/>
          </a:p>
          <a:p>
            <a:r>
              <a:rPr lang="en-US" b="1" dirty="0"/>
              <a:t>IT staff </a:t>
            </a:r>
            <a:r>
              <a:rPr lang="en-US" dirty="0"/>
              <a:t>who are responsible for installing and maintaining the system.</a:t>
            </a:r>
            <a:endParaRPr lang="en-GB" dirty="0"/>
          </a:p>
          <a:p>
            <a:pPr>
              <a:buNone/>
            </a:pPr>
            <a:r>
              <a:rPr lang="en-US" dirty="0"/>
              <a:t>	</a:t>
            </a:r>
          </a:p>
          <a:p>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Tree>
    <p:extLst>
      <p:ext uri="{BB962C8B-B14F-4D97-AF65-F5344CB8AC3E}">
        <p14:creationId xmlns:p14="http://schemas.microsoft.com/office/powerpoint/2010/main" val="1255908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a:r>
            <a:br>
              <a:rPr lang="tr-TR" altLang="en-US" dirty="0" smtClean="0"/>
            </a:br>
            <a:r>
              <a:rPr lang="tr-TR" altLang="en-US" dirty="0"/>
              <a:t> </a:t>
            </a:r>
            <a:r>
              <a:rPr lang="en-US" dirty="0"/>
              <a:t>Stakeholders in the MHC-PMS</a:t>
            </a:r>
            <a:endParaRPr lang="en-GB" dirty="0"/>
          </a:p>
        </p:txBody>
      </p:sp>
      <p:sp>
        <p:nvSpPr>
          <p:cNvPr id="3" name="İçerik Yer Tutucusu 2"/>
          <p:cNvSpPr>
            <a:spLocks noGrp="1"/>
          </p:cNvSpPr>
          <p:nvPr>
            <p:ph idx="1"/>
          </p:nvPr>
        </p:nvSpPr>
        <p:spPr/>
        <p:txBody>
          <a:bodyPr/>
          <a:lstStyle/>
          <a:p>
            <a:r>
              <a:rPr lang="en-US" b="1" dirty="0"/>
              <a:t>A medical ethics manager </a:t>
            </a:r>
            <a:r>
              <a:rPr lang="en-US" dirty="0"/>
              <a:t>who must ensure that the system meets current ethical guidelines for patient care.</a:t>
            </a:r>
            <a:endParaRPr lang="en-GB" dirty="0"/>
          </a:p>
          <a:p>
            <a:r>
              <a:rPr lang="en-US" b="1" dirty="0"/>
              <a:t>Health care managers</a:t>
            </a:r>
            <a:r>
              <a:rPr lang="en-US" b="1" i="1" dirty="0"/>
              <a:t> </a:t>
            </a:r>
            <a:r>
              <a:rPr lang="en-US" dirty="0"/>
              <a:t>who obtain management information from the system.</a:t>
            </a:r>
            <a:endParaRPr lang="en-GB" dirty="0"/>
          </a:p>
          <a:p>
            <a:r>
              <a:rPr lang="en-US" b="1" dirty="0"/>
              <a:t>Medical records staff</a:t>
            </a:r>
            <a:r>
              <a:rPr lang="en-US" b="1" i="1" dirty="0"/>
              <a:t> </a:t>
            </a:r>
            <a:r>
              <a:rPr lang="en-US" dirty="0"/>
              <a:t>who are responsible for ensuring that system information can be maintained and preserved, and that record keeping procedures have been properly implemented.</a:t>
            </a:r>
            <a:endParaRPr lang="en-GB" dirty="0"/>
          </a:p>
          <a:p>
            <a:pPr>
              <a:buNone/>
            </a:pPr>
            <a:endParaRPr lang="en-US" dirty="0"/>
          </a:p>
          <a:p>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39</a:t>
            </a:fld>
            <a:endParaRPr lang="en-US" dirty="0"/>
          </a:p>
        </p:txBody>
      </p:sp>
    </p:spTree>
    <p:extLst>
      <p:ext uri="{BB962C8B-B14F-4D97-AF65-F5344CB8AC3E}">
        <p14:creationId xmlns:p14="http://schemas.microsoft.com/office/powerpoint/2010/main" val="319313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dirty="0"/>
              <a:t>Requirement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p:txBody>
          <a:bodyPr/>
          <a:lstStyle/>
          <a:p>
            <a:pPr marL="0" indent="0">
              <a:buNone/>
            </a:pPr>
            <a:r>
              <a:rPr lang="en-US" dirty="0">
                <a:solidFill>
                  <a:schemeClr val="tx1"/>
                </a:solidFill>
              </a:rPr>
              <a:t>Requirements </a:t>
            </a:r>
            <a:r>
              <a:rPr lang="en-US" dirty="0" smtClean="0">
                <a:solidFill>
                  <a:schemeClr val="tx1"/>
                </a:solidFill>
              </a:rPr>
              <a:t>engineering</a:t>
            </a:r>
            <a:r>
              <a:rPr lang="tr-TR" dirty="0" smtClean="0">
                <a:solidFill>
                  <a:schemeClr val="tx1"/>
                </a:solidFill>
              </a:rPr>
              <a:t> </a:t>
            </a:r>
            <a:r>
              <a:rPr lang="en-US" dirty="0" smtClean="0"/>
              <a:t>refers </a:t>
            </a:r>
            <a:r>
              <a:rPr lang="en-US" dirty="0"/>
              <a:t>to the process of defining, documenting and maintaining </a:t>
            </a:r>
            <a:r>
              <a:rPr lang="en-US" dirty="0" smtClean="0"/>
              <a:t>requirements </a:t>
            </a:r>
            <a:r>
              <a:rPr lang="en-US" dirty="0"/>
              <a:t>to the sub-fields of </a:t>
            </a:r>
            <a:r>
              <a:rPr lang="en-US" dirty="0" smtClean="0"/>
              <a:t>software </a:t>
            </a:r>
            <a:r>
              <a:rPr lang="en-US" dirty="0"/>
              <a:t>engineering concerned with this process.</a:t>
            </a:r>
          </a:p>
          <a:p>
            <a:pPr marL="0" indent="0">
              <a:buNone/>
            </a:pPr>
            <a:r>
              <a:rPr lang="en-US" dirty="0" smtClean="0"/>
              <a:t>In </a:t>
            </a:r>
            <a:r>
              <a:rPr lang="en-US" dirty="0"/>
              <a:t>the waterfall </a:t>
            </a:r>
            <a:r>
              <a:rPr lang="en-US" dirty="0" smtClean="0"/>
              <a:t>model, </a:t>
            </a:r>
            <a:r>
              <a:rPr lang="en-US" dirty="0"/>
              <a:t>requirements engineering is presented as the </a:t>
            </a:r>
            <a:r>
              <a:rPr lang="tr-TR" dirty="0" err="1" smtClean="0"/>
              <a:t>system</a:t>
            </a:r>
            <a:r>
              <a:rPr lang="tr-TR" dirty="0" smtClean="0"/>
              <a:t> </a:t>
            </a:r>
            <a:r>
              <a:rPr lang="tr-TR" dirty="0" err="1" smtClean="0"/>
              <a:t>analysis</a:t>
            </a:r>
            <a:r>
              <a:rPr lang="en-US" dirty="0" smtClean="0"/>
              <a:t> </a:t>
            </a:r>
            <a:r>
              <a:rPr lang="en-US" dirty="0"/>
              <a:t>phase of the development process. </a:t>
            </a:r>
            <a:endParaRPr lang="tr-TR" dirty="0" smtClean="0"/>
          </a:p>
          <a:p>
            <a:pPr marL="0" indent="0">
              <a:buNone/>
            </a:pPr>
            <a:r>
              <a:rPr lang="en-US" dirty="0" smtClean="0"/>
              <a:t>Later </a:t>
            </a:r>
            <a:r>
              <a:rPr lang="en-US" dirty="0"/>
              <a:t>software development methods, including the Rational Unified Process (RUP), assume that requirements engineering continues through the lifetime of a system.</a:t>
            </a:r>
          </a:p>
        </p:txBody>
      </p:sp>
    </p:spTree>
    <p:extLst>
      <p:ext uri="{BB962C8B-B14F-4D97-AF65-F5344CB8AC3E}">
        <p14:creationId xmlns:p14="http://schemas.microsoft.com/office/powerpoint/2010/main" val="22410856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r>
              <a:rPr lang="en-US" altLang="en-US" dirty="0"/>
              <a:t>Relationship Between Information Gathering and Model Building </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40</a:t>
            </a:fld>
            <a:endParaRPr lang="en-US" dirty="0"/>
          </a:p>
        </p:txBody>
      </p:sp>
      <p:pic>
        <p:nvPicPr>
          <p:cNvPr id="6" name="Picture 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3438" y="1600200"/>
            <a:ext cx="6037123" cy="4525963"/>
          </a:xfrm>
        </p:spPr>
      </p:pic>
    </p:spTree>
    <p:extLst>
      <p:ext uri="{BB962C8B-B14F-4D97-AF65-F5344CB8AC3E}">
        <p14:creationId xmlns:p14="http://schemas.microsoft.com/office/powerpoint/2010/main" val="1186932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r>
              <a:rPr lang="en-US" altLang="en-US" dirty="0"/>
              <a:t>Themes for Information-Gathering Questions </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41</a:t>
            </a:fld>
            <a:endParaRPr lang="en-US" dirty="0"/>
          </a:p>
        </p:txBody>
      </p:sp>
      <p:pic>
        <p:nvPicPr>
          <p:cNvPr id="7"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16832"/>
            <a:ext cx="7919562" cy="3888432"/>
          </a:xfrm>
          <a:noFill/>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400575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a:t>
            </a:r>
            <a:r>
              <a:rPr lang="en-US" altLang="en-US" dirty="0"/>
              <a:t>Methods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42</a:t>
            </a:fld>
            <a:endParaRPr lang="en-US" dirty="0"/>
          </a:p>
        </p:txBody>
      </p:sp>
      <p:sp>
        <p:nvSpPr>
          <p:cNvPr id="3" name="İçerik Yer Tutucusu 2"/>
          <p:cNvSpPr>
            <a:spLocks noGrp="1"/>
          </p:cNvSpPr>
          <p:nvPr>
            <p:ph idx="1"/>
          </p:nvPr>
        </p:nvSpPr>
        <p:spPr/>
        <p:txBody>
          <a:bodyPr/>
          <a:lstStyle/>
          <a:p>
            <a:r>
              <a:rPr lang="en-US" altLang="en-US" dirty="0"/>
              <a:t>Review existing reports, forms, and procedure descriptions</a:t>
            </a:r>
          </a:p>
          <a:p>
            <a:r>
              <a:rPr lang="en-US" altLang="en-US" dirty="0"/>
              <a:t>Interview and discuss processes with users</a:t>
            </a:r>
          </a:p>
          <a:p>
            <a:r>
              <a:rPr lang="en-US" altLang="en-US" dirty="0"/>
              <a:t>Observe and document business processes</a:t>
            </a:r>
          </a:p>
          <a:p>
            <a:r>
              <a:rPr lang="en-US" altLang="en-US" dirty="0"/>
              <a:t>Build prototypes</a:t>
            </a:r>
          </a:p>
          <a:p>
            <a:r>
              <a:rPr lang="en-US" altLang="en-US" dirty="0"/>
              <a:t>Distribute and collect questionnaires</a:t>
            </a:r>
          </a:p>
          <a:p>
            <a:r>
              <a:rPr lang="en-US" altLang="en-US" dirty="0"/>
              <a:t>Conduct joint application design (JAD) sessions</a:t>
            </a:r>
          </a:p>
          <a:p>
            <a:r>
              <a:rPr lang="en-US" altLang="en-US" dirty="0"/>
              <a:t>Research vendor solutions</a:t>
            </a:r>
          </a:p>
          <a:p>
            <a:endParaRPr lang="en-GB" dirty="0"/>
          </a:p>
        </p:txBody>
      </p:sp>
    </p:spTree>
    <p:extLst>
      <p:ext uri="{BB962C8B-B14F-4D97-AF65-F5344CB8AC3E}">
        <p14:creationId xmlns:p14="http://schemas.microsoft.com/office/powerpoint/2010/main" val="474228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Review Existing Reports, Forms, </a:t>
            </a:r>
            <a:r>
              <a:rPr lang="en-US" altLang="en-US" dirty="0" smtClean="0"/>
              <a:t>and </a:t>
            </a:r>
            <a:r>
              <a:rPr lang="en-US" altLang="en-US" dirty="0"/>
              <a:t>Procedure Descriptions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43</a:t>
            </a:fld>
            <a:endParaRPr lang="en-US" dirty="0"/>
          </a:p>
        </p:txBody>
      </p:sp>
      <p:pic>
        <p:nvPicPr>
          <p:cNvPr id="6"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46150" y="1600200"/>
            <a:ext cx="7451700" cy="4525963"/>
          </a:xfrm>
          <a:noFill/>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344105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Conduct Interviews </a:t>
            </a:r>
            <a:r>
              <a:rPr lang="en-US" altLang="en-US" dirty="0" smtClean="0"/>
              <a:t>and</a:t>
            </a:r>
            <a:r>
              <a:rPr lang="tr-TR" altLang="en-US" dirty="0" smtClean="0"/>
              <a:t/>
            </a:r>
            <a:br>
              <a:rPr lang="tr-TR" altLang="en-US" dirty="0" smtClean="0"/>
            </a:br>
            <a:r>
              <a:rPr lang="tr-TR" altLang="en-US" dirty="0" smtClean="0"/>
              <a:t> </a:t>
            </a:r>
            <a:r>
              <a:rPr lang="en-US" altLang="en-US" dirty="0" smtClean="0"/>
              <a:t>Discussions </a:t>
            </a:r>
            <a:r>
              <a:rPr lang="en-US" altLang="en-US" dirty="0"/>
              <a:t>with Users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44</a:t>
            </a:fld>
            <a:endParaRPr lang="en-US" dirty="0"/>
          </a:p>
        </p:txBody>
      </p:sp>
      <p:sp>
        <p:nvSpPr>
          <p:cNvPr id="7" name="İçerik Yer Tutucusu 6"/>
          <p:cNvSpPr>
            <a:spLocks noGrp="1"/>
          </p:cNvSpPr>
          <p:nvPr>
            <p:ph idx="1"/>
          </p:nvPr>
        </p:nvSpPr>
        <p:spPr/>
        <p:txBody>
          <a:bodyPr/>
          <a:lstStyle/>
          <a:p>
            <a:r>
              <a:rPr lang="en-US" altLang="en-US" dirty="0"/>
              <a:t>Effective way to understand business functions and rules</a:t>
            </a:r>
          </a:p>
          <a:p>
            <a:r>
              <a:rPr lang="en-US" altLang="en-US" dirty="0"/>
              <a:t>Time consuming and resource expensive</a:t>
            </a:r>
          </a:p>
          <a:p>
            <a:r>
              <a:rPr lang="en-US" altLang="en-US" dirty="0"/>
              <a:t>May require multiple sessions to </a:t>
            </a:r>
          </a:p>
          <a:p>
            <a:pPr lvl="1"/>
            <a:r>
              <a:rPr lang="en-US" altLang="en-US" dirty="0"/>
              <a:t>Meet all users</a:t>
            </a:r>
          </a:p>
          <a:p>
            <a:pPr lvl="1"/>
            <a:r>
              <a:rPr lang="en-US" altLang="en-US" dirty="0"/>
              <a:t>Understand all processing requirements</a:t>
            </a:r>
          </a:p>
          <a:p>
            <a:r>
              <a:rPr lang="en-US" altLang="en-US" dirty="0"/>
              <a:t>Can meet with individuals or groups of users</a:t>
            </a:r>
          </a:p>
          <a:p>
            <a:r>
              <a:rPr lang="en-US" altLang="en-US" dirty="0"/>
              <a:t>List of detailed questions prepared</a:t>
            </a:r>
            <a:endParaRPr lang="en-GB" dirty="0"/>
          </a:p>
        </p:txBody>
      </p:sp>
    </p:spTree>
    <p:extLst>
      <p:ext uri="{BB962C8B-B14F-4D97-AF65-F5344CB8AC3E}">
        <p14:creationId xmlns:p14="http://schemas.microsoft.com/office/powerpoint/2010/main" val="2184652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Conduct Interviews and </a:t>
            </a:r>
            <a:r>
              <a:rPr lang="tr-TR" altLang="en-US" dirty="0" smtClean="0"/>
              <a:t/>
            </a:r>
            <a:br>
              <a:rPr lang="tr-TR" altLang="en-US" dirty="0" smtClean="0"/>
            </a:br>
            <a:r>
              <a:rPr lang="tr-TR" altLang="en-US" dirty="0"/>
              <a:t> </a:t>
            </a:r>
            <a:r>
              <a:rPr lang="en-US" altLang="en-US" dirty="0" smtClean="0"/>
              <a:t>Discussions </a:t>
            </a:r>
            <a:r>
              <a:rPr lang="en-US" altLang="en-US" dirty="0"/>
              <a:t>with Users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45</a:t>
            </a:fld>
            <a:endParaRPr lang="en-US" dirty="0"/>
          </a:p>
        </p:txBody>
      </p:sp>
      <p:pic>
        <p:nvPicPr>
          <p:cNvPr id="6" name="Picture 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7664" y="1844824"/>
            <a:ext cx="5737546" cy="4137323"/>
          </a:xfrm>
          <a:noFill/>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612184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Observe and Document </a:t>
            </a:r>
            <a:r>
              <a:rPr lang="tr-TR" altLang="en-US" dirty="0" smtClean="0"/>
              <a:t/>
            </a:r>
            <a:br>
              <a:rPr lang="tr-TR" altLang="en-US" dirty="0" smtClean="0"/>
            </a:br>
            <a:r>
              <a:rPr lang="tr-TR" altLang="en-US" dirty="0"/>
              <a:t> </a:t>
            </a:r>
            <a:r>
              <a:rPr lang="en-US" altLang="en-US" dirty="0" smtClean="0"/>
              <a:t>Business </a:t>
            </a:r>
            <a:r>
              <a:rPr lang="en-US" altLang="en-US" dirty="0"/>
              <a:t>Processes </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46</a:t>
            </a:fld>
            <a:endParaRPr lang="en-US" dirty="0"/>
          </a:p>
        </p:txBody>
      </p:sp>
      <p:sp>
        <p:nvSpPr>
          <p:cNvPr id="3" name="İçerik Yer Tutucusu 2"/>
          <p:cNvSpPr>
            <a:spLocks noGrp="1"/>
          </p:cNvSpPr>
          <p:nvPr>
            <p:ph idx="1"/>
          </p:nvPr>
        </p:nvSpPr>
        <p:spPr/>
        <p:txBody>
          <a:bodyPr/>
          <a:lstStyle/>
          <a:p>
            <a:pPr>
              <a:spcBef>
                <a:spcPct val="120000"/>
              </a:spcBef>
            </a:pPr>
            <a:r>
              <a:rPr lang="en-US" altLang="en-US" dirty="0"/>
              <a:t>Varies from office walkthroughs to performing actual tasks</a:t>
            </a:r>
          </a:p>
          <a:p>
            <a:pPr>
              <a:spcBef>
                <a:spcPct val="120000"/>
              </a:spcBef>
            </a:pPr>
            <a:r>
              <a:rPr lang="en-US" altLang="en-US" dirty="0"/>
              <a:t>Not necessary to observe all processes at same level of detail </a:t>
            </a:r>
          </a:p>
          <a:p>
            <a:pPr>
              <a:spcBef>
                <a:spcPct val="120000"/>
              </a:spcBef>
            </a:pPr>
            <a:r>
              <a:rPr lang="en-US" altLang="en-US" dirty="0"/>
              <a:t>May make users nervous, so use common sense</a:t>
            </a:r>
          </a:p>
          <a:p>
            <a:pPr>
              <a:spcBef>
                <a:spcPct val="120000"/>
              </a:spcBef>
            </a:pPr>
            <a:r>
              <a:rPr lang="en-US" altLang="en-US" dirty="0"/>
              <a:t>Can document workflows with UML activity diagrams</a:t>
            </a:r>
          </a:p>
          <a:p>
            <a:pPr>
              <a:lnSpc>
                <a:spcPct val="90000"/>
              </a:lnSpc>
            </a:pPr>
            <a:endParaRPr lang="en-GB" dirty="0"/>
          </a:p>
        </p:txBody>
      </p:sp>
    </p:spTree>
    <p:extLst>
      <p:ext uri="{BB962C8B-B14F-4D97-AF65-F5344CB8AC3E}">
        <p14:creationId xmlns:p14="http://schemas.microsoft.com/office/powerpoint/2010/main" val="5829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Build Prototypes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47</a:t>
            </a:fld>
            <a:endParaRPr lang="en-US" dirty="0"/>
          </a:p>
        </p:txBody>
      </p:sp>
      <p:sp>
        <p:nvSpPr>
          <p:cNvPr id="3" name="İçerik Yer Tutucusu 2"/>
          <p:cNvSpPr>
            <a:spLocks noGrp="1"/>
          </p:cNvSpPr>
          <p:nvPr>
            <p:ph idx="1"/>
          </p:nvPr>
        </p:nvSpPr>
        <p:spPr/>
        <p:txBody>
          <a:bodyPr/>
          <a:lstStyle/>
          <a:p>
            <a:pPr>
              <a:lnSpc>
                <a:spcPct val="90000"/>
              </a:lnSpc>
            </a:pPr>
            <a:r>
              <a:rPr lang="en-US" altLang="en-US" dirty="0"/>
              <a:t>Preliminary working model of a larger, more complex system component</a:t>
            </a:r>
          </a:p>
          <a:p>
            <a:pPr lvl="1">
              <a:lnSpc>
                <a:spcPct val="90000"/>
              </a:lnSpc>
            </a:pPr>
            <a:r>
              <a:rPr lang="en-US" altLang="en-US" dirty="0"/>
              <a:t>Discovery, design, evolving prototypes</a:t>
            </a:r>
          </a:p>
          <a:p>
            <a:pPr>
              <a:lnSpc>
                <a:spcPct val="90000"/>
              </a:lnSpc>
            </a:pPr>
            <a:r>
              <a:rPr lang="en-US" altLang="en-US" dirty="0"/>
              <a:t>Prototype should be</a:t>
            </a:r>
          </a:p>
          <a:p>
            <a:pPr lvl="1">
              <a:lnSpc>
                <a:spcPct val="90000"/>
              </a:lnSpc>
            </a:pPr>
            <a:r>
              <a:rPr lang="en-US" altLang="en-US" dirty="0"/>
              <a:t>Operative </a:t>
            </a:r>
          </a:p>
          <a:p>
            <a:pPr lvl="2">
              <a:lnSpc>
                <a:spcPct val="90000"/>
              </a:lnSpc>
            </a:pPr>
            <a:r>
              <a:rPr lang="en-US" altLang="en-US" dirty="0"/>
              <a:t>Working model to provide “look and feel”</a:t>
            </a:r>
          </a:p>
          <a:p>
            <a:pPr lvl="1">
              <a:lnSpc>
                <a:spcPct val="90000"/>
              </a:lnSpc>
            </a:pPr>
            <a:r>
              <a:rPr lang="en-US" altLang="en-US" dirty="0"/>
              <a:t>Focused to accomplish single objective</a:t>
            </a:r>
          </a:p>
          <a:p>
            <a:pPr lvl="1">
              <a:lnSpc>
                <a:spcPct val="90000"/>
              </a:lnSpc>
            </a:pPr>
            <a:r>
              <a:rPr lang="en-US" altLang="en-US" dirty="0"/>
              <a:t>Quick</a:t>
            </a:r>
          </a:p>
          <a:p>
            <a:pPr lvl="2">
              <a:lnSpc>
                <a:spcPct val="90000"/>
              </a:lnSpc>
            </a:pPr>
            <a:r>
              <a:rPr lang="en-US" altLang="en-US" dirty="0"/>
              <a:t>Built and modified rapidly with CASE tools</a:t>
            </a:r>
          </a:p>
          <a:p>
            <a:endParaRPr lang="en-GB" dirty="0"/>
          </a:p>
        </p:txBody>
      </p:sp>
    </p:spTree>
    <p:extLst>
      <p:ext uri="{BB962C8B-B14F-4D97-AF65-F5344CB8AC3E}">
        <p14:creationId xmlns:p14="http://schemas.microsoft.com/office/powerpoint/2010/main" val="2499318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Distribute and Collect Questionnaires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48</a:t>
            </a:fld>
            <a:endParaRPr lang="en-US" dirty="0"/>
          </a:p>
        </p:txBody>
      </p:sp>
      <p:sp>
        <p:nvSpPr>
          <p:cNvPr id="3" name="İçerik Yer Tutucusu 2"/>
          <p:cNvSpPr>
            <a:spLocks noGrp="1"/>
          </p:cNvSpPr>
          <p:nvPr>
            <p:ph idx="1"/>
          </p:nvPr>
        </p:nvSpPr>
        <p:spPr/>
        <p:txBody>
          <a:bodyPr/>
          <a:lstStyle/>
          <a:p>
            <a:pPr>
              <a:spcBef>
                <a:spcPct val="70000"/>
              </a:spcBef>
            </a:pPr>
            <a:r>
              <a:rPr lang="en-US" altLang="en-US" dirty="0"/>
              <a:t>Limited and specific information from a large number of stakeholders</a:t>
            </a:r>
          </a:p>
          <a:p>
            <a:pPr>
              <a:spcBef>
                <a:spcPct val="70000"/>
              </a:spcBef>
            </a:pPr>
            <a:r>
              <a:rPr lang="en-US" altLang="en-US" dirty="0"/>
              <a:t>Preliminary insight into business</a:t>
            </a:r>
          </a:p>
          <a:p>
            <a:pPr>
              <a:spcBef>
                <a:spcPct val="70000"/>
              </a:spcBef>
            </a:pPr>
            <a:r>
              <a:rPr lang="en-US" altLang="en-US" dirty="0"/>
              <a:t>Not well suited for gathering detailed information</a:t>
            </a:r>
          </a:p>
          <a:p>
            <a:pPr>
              <a:spcBef>
                <a:spcPct val="70000"/>
              </a:spcBef>
            </a:pPr>
            <a:r>
              <a:rPr lang="en-US" altLang="en-US" dirty="0">
                <a:solidFill>
                  <a:srgbClr val="0099CC"/>
                </a:solidFill>
              </a:rPr>
              <a:t>Closed-ended questions</a:t>
            </a:r>
            <a:r>
              <a:rPr lang="en-US" altLang="en-US" dirty="0"/>
              <a:t> direct person answering question</a:t>
            </a:r>
          </a:p>
          <a:p>
            <a:pPr>
              <a:spcBef>
                <a:spcPct val="70000"/>
              </a:spcBef>
            </a:pPr>
            <a:r>
              <a:rPr lang="en-US" altLang="en-US" dirty="0">
                <a:solidFill>
                  <a:srgbClr val="0099CC"/>
                </a:solidFill>
              </a:rPr>
              <a:t>Open-ended questions</a:t>
            </a:r>
            <a:r>
              <a:rPr lang="en-US" altLang="en-US" dirty="0"/>
              <a:t> encourage discussion and elaboration</a:t>
            </a:r>
          </a:p>
          <a:p>
            <a:endParaRPr lang="en-GB" dirty="0"/>
          </a:p>
        </p:txBody>
      </p:sp>
    </p:spTree>
    <p:extLst>
      <p:ext uri="{BB962C8B-B14F-4D97-AF65-F5344CB8AC3E}">
        <p14:creationId xmlns:p14="http://schemas.microsoft.com/office/powerpoint/2010/main" val="707466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smtClean="0"/>
              <a:t>Conduct </a:t>
            </a:r>
            <a:r>
              <a:rPr lang="en-US" altLang="en-US" dirty="0"/>
              <a:t>Joint Application Design Sessions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49</a:t>
            </a:fld>
            <a:endParaRPr lang="en-US" dirty="0"/>
          </a:p>
        </p:txBody>
      </p:sp>
      <p:sp>
        <p:nvSpPr>
          <p:cNvPr id="3" name="İçerik Yer Tutucusu 2"/>
          <p:cNvSpPr>
            <a:spLocks noGrp="1"/>
          </p:cNvSpPr>
          <p:nvPr>
            <p:ph idx="1"/>
          </p:nvPr>
        </p:nvSpPr>
        <p:spPr/>
        <p:txBody>
          <a:bodyPr/>
          <a:lstStyle/>
          <a:p>
            <a:pPr>
              <a:spcBef>
                <a:spcPct val="200000"/>
              </a:spcBef>
            </a:pPr>
            <a:r>
              <a:rPr lang="en-US" altLang="en-US" dirty="0" smtClean="0"/>
              <a:t>Fast and efficient  investigation of system requirements</a:t>
            </a:r>
          </a:p>
          <a:p>
            <a:pPr>
              <a:spcBef>
                <a:spcPct val="200000"/>
              </a:spcBef>
            </a:pPr>
            <a:r>
              <a:rPr lang="en-US" altLang="en-US" dirty="0" smtClean="0"/>
              <a:t>Seeks </a:t>
            </a:r>
            <a:r>
              <a:rPr lang="en-US" altLang="en-US" dirty="0"/>
              <a:t>to compress fact-finding, modeling, policy formation, and verification activities into shorter time frame</a:t>
            </a:r>
          </a:p>
          <a:p>
            <a:pPr>
              <a:spcBef>
                <a:spcPct val="200000"/>
              </a:spcBef>
            </a:pPr>
            <a:r>
              <a:rPr lang="en-US" altLang="en-US" dirty="0"/>
              <a:t>Critical factor is to have all important stakeholders present</a:t>
            </a:r>
          </a:p>
          <a:p>
            <a:endParaRPr lang="en-GB" dirty="0"/>
          </a:p>
        </p:txBody>
      </p:sp>
    </p:spTree>
    <p:extLst>
      <p:ext uri="{BB962C8B-B14F-4D97-AF65-F5344CB8AC3E}">
        <p14:creationId xmlns:p14="http://schemas.microsoft.com/office/powerpoint/2010/main" val="91567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a:t>
            </a:r>
            <a:r>
              <a:rPr lang="tr-TR" dirty="0" smtClean="0"/>
              <a:t> </a:t>
            </a:r>
            <a:r>
              <a:rPr lang="en-GB" dirty="0" smtClean="0"/>
              <a:t>customer </a:t>
            </a:r>
            <a:r>
              <a:rPr lang="en-GB" dirty="0"/>
              <a:t>requires from a system and the constraints under which it operates and is developed</a:t>
            </a:r>
            <a:r>
              <a:rPr lang="en-GB" dirty="0" smtClean="0"/>
              <a: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7641684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smtClean="0"/>
              <a:t>Joint </a:t>
            </a:r>
            <a:r>
              <a:rPr lang="en-US" altLang="en-US" dirty="0"/>
              <a:t>Application </a:t>
            </a:r>
            <a:r>
              <a:rPr lang="en-US" altLang="en-US" dirty="0" smtClean="0"/>
              <a:t>Design</a:t>
            </a:r>
            <a:r>
              <a:rPr lang="tr-TR" altLang="en-US" dirty="0" smtClean="0"/>
              <a:t/>
            </a:r>
            <a:br>
              <a:rPr lang="tr-TR" altLang="en-US" dirty="0" smtClean="0"/>
            </a:br>
            <a:r>
              <a:rPr lang="tr-TR" altLang="en-US" dirty="0" smtClean="0"/>
              <a:t> </a:t>
            </a:r>
            <a:r>
              <a:rPr lang="en-US" altLang="en-US" dirty="0"/>
              <a:t>Participants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50</a:t>
            </a:fld>
            <a:endParaRPr lang="en-US" dirty="0"/>
          </a:p>
        </p:txBody>
      </p:sp>
      <p:sp>
        <p:nvSpPr>
          <p:cNvPr id="3" name="İçerik Yer Tutucusu 2"/>
          <p:cNvSpPr>
            <a:spLocks noGrp="1"/>
          </p:cNvSpPr>
          <p:nvPr>
            <p:ph idx="1"/>
          </p:nvPr>
        </p:nvSpPr>
        <p:spPr/>
        <p:txBody>
          <a:bodyPr/>
          <a:lstStyle/>
          <a:p>
            <a:pPr>
              <a:lnSpc>
                <a:spcPct val="90000"/>
              </a:lnSpc>
            </a:pPr>
            <a:r>
              <a:rPr lang="en-US" altLang="en-US" dirty="0"/>
              <a:t>Session leader trained in group dynamics and JAD group facilitation</a:t>
            </a:r>
          </a:p>
          <a:p>
            <a:pPr>
              <a:lnSpc>
                <a:spcPct val="90000"/>
              </a:lnSpc>
            </a:pPr>
            <a:r>
              <a:rPr lang="en-US" altLang="en-US" dirty="0"/>
              <a:t>Knowledgeable business and system users and policy makers </a:t>
            </a:r>
          </a:p>
          <a:p>
            <a:pPr>
              <a:lnSpc>
                <a:spcPct val="90000"/>
              </a:lnSpc>
            </a:pPr>
            <a:r>
              <a:rPr lang="en-US" altLang="en-US" dirty="0"/>
              <a:t>Technical staff representatives to handle</a:t>
            </a:r>
          </a:p>
          <a:p>
            <a:pPr lvl="1">
              <a:lnSpc>
                <a:spcPct val="90000"/>
              </a:lnSpc>
            </a:pPr>
            <a:r>
              <a:rPr lang="en-US" altLang="en-US" dirty="0"/>
              <a:t>Computer and network configurations</a:t>
            </a:r>
          </a:p>
          <a:p>
            <a:pPr lvl="1">
              <a:lnSpc>
                <a:spcPct val="90000"/>
              </a:lnSpc>
            </a:pPr>
            <a:r>
              <a:rPr lang="en-US" altLang="en-US" dirty="0"/>
              <a:t>Operating environments</a:t>
            </a:r>
          </a:p>
          <a:p>
            <a:pPr lvl="1">
              <a:lnSpc>
                <a:spcPct val="90000"/>
              </a:lnSpc>
            </a:pPr>
            <a:r>
              <a:rPr lang="en-US" altLang="en-US" dirty="0"/>
              <a:t>Security issues</a:t>
            </a:r>
          </a:p>
          <a:p>
            <a:pPr>
              <a:lnSpc>
                <a:spcPct val="90000"/>
              </a:lnSpc>
            </a:pPr>
            <a:r>
              <a:rPr lang="en-US" altLang="en-US" dirty="0"/>
              <a:t>Project team members</a:t>
            </a:r>
          </a:p>
          <a:p>
            <a:endParaRPr lang="en-GB" dirty="0"/>
          </a:p>
        </p:txBody>
      </p:sp>
    </p:spTree>
    <p:extLst>
      <p:ext uri="{BB962C8B-B14F-4D97-AF65-F5344CB8AC3E}">
        <p14:creationId xmlns:p14="http://schemas.microsoft.com/office/powerpoint/2010/main" val="353926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smtClean="0"/>
              <a:t>Techniques for Information Gathering – </a:t>
            </a:r>
            <a:br>
              <a:rPr lang="en-US" altLang="en-US" dirty="0" smtClean="0"/>
            </a:br>
            <a:r>
              <a:rPr lang="en-US" altLang="en-US" dirty="0" smtClean="0"/>
              <a:t> Fact-Finding Methods - Joint Application Design</a:t>
            </a:r>
            <a:br>
              <a:rPr lang="en-US" altLang="en-US" dirty="0" smtClean="0"/>
            </a:br>
            <a:r>
              <a:rPr lang="en-US" altLang="en-US" dirty="0" smtClean="0"/>
              <a:t> Facility</a:t>
            </a:r>
            <a:endParaRPr lang="en-US"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51</a:t>
            </a:fld>
            <a:endParaRPr lang="en-US" dirty="0"/>
          </a:p>
        </p:txBody>
      </p:sp>
      <p:sp>
        <p:nvSpPr>
          <p:cNvPr id="3" name="İçerik Yer Tutucusu 2"/>
          <p:cNvSpPr>
            <a:spLocks noGrp="1"/>
          </p:cNvSpPr>
          <p:nvPr>
            <p:ph idx="1"/>
          </p:nvPr>
        </p:nvSpPr>
        <p:spPr/>
        <p:txBody>
          <a:bodyPr/>
          <a:lstStyle/>
          <a:p>
            <a:pPr>
              <a:lnSpc>
                <a:spcPct val="90000"/>
              </a:lnSpc>
            </a:pPr>
            <a:r>
              <a:rPr lang="en-US" altLang="en-US" dirty="0"/>
              <a:t>Conducted in special room </a:t>
            </a:r>
          </a:p>
          <a:p>
            <a:pPr lvl="1">
              <a:lnSpc>
                <a:spcPct val="90000"/>
              </a:lnSpc>
            </a:pPr>
            <a:r>
              <a:rPr lang="en-US" altLang="en-US" dirty="0"/>
              <a:t>Limit interruptions </a:t>
            </a:r>
          </a:p>
          <a:p>
            <a:pPr lvl="1">
              <a:lnSpc>
                <a:spcPct val="90000"/>
              </a:lnSpc>
            </a:pPr>
            <a:r>
              <a:rPr lang="en-US" altLang="en-US" dirty="0"/>
              <a:t>May be off-site</a:t>
            </a:r>
          </a:p>
          <a:p>
            <a:pPr>
              <a:lnSpc>
                <a:spcPct val="90000"/>
              </a:lnSpc>
            </a:pPr>
            <a:r>
              <a:rPr lang="en-US" altLang="en-US" dirty="0"/>
              <a:t>Resources </a:t>
            </a:r>
          </a:p>
          <a:p>
            <a:pPr lvl="1">
              <a:lnSpc>
                <a:spcPct val="90000"/>
              </a:lnSpc>
              <a:spcBef>
                <a:spcPct val="40000"/>
              </a:spcBef>
            </a:pPr>
            <a:r>
              <a:rPr lang="en-US" altLang="en-US" dirty="0"/>
              <a:t>Overhead projector, white board, flip charts, work material</a:t>
            </a:r>
          </a:p>
          <a:p>
            <a:pPr lvl="1">
              <a:lnSpc>
                <a:spcPct val="90000"/>
              </a:lnSpc>
              <a:spcBef>
                <a:spcPct val="40000"/>
              </a:spcBef>
            </a:pPr>
            <a:r>
              <a:rPr lang="en-US" altLang="en-US" dirty="0"/>
              <a:t>Electronic support (laptops)</a:t>
            </a:r>
          </a:p>
          <a:p>
            <a:pPr lvl="1">
              <a:lnSpc>
                <a:spcPct val="90000"/>
              </a:lnSpc>
              <a:spcBef>
                <a:spcPct val="40000"/>
              </a:spcBef>
            </a:pPr>
            <a:r>
              <a:rPr lang="en-US" altLang="en-US" dirty="0"/>
              <a:t>CASE tools</a:t>
            </a:r>
          </a:p>
          <a:p>
            <a:pPr lvl="1">
              <a:lnSpc>
                <a:spcPct val="90000"/>
              </a:lnSpc>
              <a:spcBef>
                <a:spcPct val="40000"/>
              </a:spcBef>
            </a:pPr>
            <a:r>
              <a:rPr lang="en-US" altLang="en-US" dirty="0"/>
              <a:t>Group support systems (GSS)</a:t>
            </a:r>
          </a:p>
          <a:p>
            <a:endParaRPr lang="en-GB" dirty="0"/>
          </a:p>
        </p:txBody>
      </p:sp>
    </p:spTree>
    <p:extLst>
      <p:ext uri="{BB962C8B-B14F-4D97-AF65-F5344CB8AC3E}">
        <p14:creationId xmlns:p14="http://schemas.microsoft.com/office/powerpoint/2010/main" val="2772567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smtClean="0"/>
              <a:t>Techniques for Information Gathering – </a:t>
            </a:r>
            <a:br>
              <a:rPr lang="en-US" altLang="en-US" dirty="0" smtClean="0"/>
            </a:br>
            <a:r>
              <a:rPr lang="en-US" altLang="en-US" dirty="0" smtClean="0"/>
              <a:t> Fact-Finding Methods - A Joint Application Design  Facility</a:t>
            </a:r>
            <a:endParaRPr lang="en-US"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52</a:t>
            </a:fld>
            <a:endParaRPr lang="en-US" dirty="0"/>
          </a:p>
        </p:txBody>
      </p:sp>
      <p:pic>
        <p:nvPicPr>
          <p:cNvPr id="6"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14857" y="1619730"/>
            <a:ext cx="7114286" cy="4486902"/>
          </a:xfrm>
          <a:noFill/>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070493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Research Vendor </a:t>
            </a:r>
            <a:r>
              <a:rPr lang="tr-TR" altLang="en-US" dirty="0" smtClean="0"/>
              <a:t/>
            </a:r>
            <a:br>
              <a:rPr lang="tr-TR" altLang="en-US" dirty="0" smtClean="0"/>
            </a:br>
            <a:r>
              <a:rPr lang="tr-TR" altLang="en-US" dirty="0"/>
              <a:t> </a:t>
            </a:r>
            <a:r>
              <a:rPr lang="en-US" altLang="en-US" dirty="0" smtClean="0"/>
              <a:t>Solutions</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53</a:t>
            </a:fld>
            <a:endParaRPr lang="en-US" dirty="0"/>
          </a:p>
        </p:txBody>
      </p:sp>
      <p:sp>
        <p:nvSpPr>
          <p:cNvPr id="3" name="İçerik Yer Tutucusu 2"/>
          <p:cNvSpPr>
            <a:spLocks noGrp="1"/>
          </p:cNvSpPr>
          <p:nvPr>
            <p:ph idx="1"/>
          </p:nvPr>
        </p:nvSpPr>
        <p:spPr/>
        <p:txBody>
          <a:bodyPr/>
          <a:lstStyle/>
          <a:p>
            <a:r>
              <a:rPr lang="en-US" altLang="en-US" dirty="0"/>
              <a:t>Many problems have been solved by other companies</a:t>
            </a:r>
          </a:p>
          <a:p>
            <a:r>
              <a:rPr lang="en-US" altLang="en-US" dirty="0"/>
              <a:t>Positive contributions of vendor solutions</a:t>
            </a:r>
          </a:p>
          <a:p>
            <a:pPr lvl="1"/>
            <a:r>
              <a:rPr lang="en-US" altLang="en-US" dirty="0"/>
              <a:t>Frequently provide new ideas</a:t>
            </a:r>
          </a:p>
          <a:p>
            <a:pPr lvl="1"/>
            <a:r>
              <a:rPr lang="en-US" altLang="en-US" dirty="0"/>
              <a:t>May be state of the art</a:t>
            </a:r>
          </a:p>
          <a:p>
            <a:pPr lvl="1"/>
            <a:r>
              <a:rPr lang="en-US" altLang="en-US" dirty="0"/>
              <a:t>Cheaper and less risky</a:t>
            </a:r>
          </a:p>
          <a:p>
            <a:r>
              <a:rPr lang="en-US" altLang="en-US" dirty="0"/>
              <a:t>Danger</a:t>
            </a:r>
          </a:p>
          <a:p>
            <a:pPr lvl="1"/>
            <a:r>
              <a:rPr lang="en-US" altLang="en-US" dirty="0"/>
              <a:t>May purchase solution before understanding problem</a:t>
            </a:r>
          </a:p>
          <a:p>
            <a:endParaRPr lang="en-GB" dirty="0"/>
          </a:p>
        </p:txBody>
      </p:sp>
    </p:spTree>
    <p:extLst>
      <p:ext uri="{BB962C8B-B14F-4D97-AF65-F5344CB8AC3E}">
        <p14:creationId xmlns:p14="http://schemas.microsoft.com/office/powerpoint/2010/main" val="3953234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Techniques for Information </a:t>
            </a:r>
            <a:r>
              <a:rPr lang="en-US" altLang="en-US" dirty="0" smtClean="0"/>
              <a:t>Gathering</a:t>
            </a:r>
            <a:r>
              <a:rPr lang="tr-TR" altLang="en-US" dirty="0" smtClean="0"/>
              <a:t> – </a:t>
            </a:r>
            <a:br>
              <a:rPr lang="tr-TR" altLang="en-US" dirty="0" smtClean="0"/>
            </a:br>
            <a:r>
              <a:rPr lang="tr-TR" altLang="en-US" dirty="0"/>
              <a:t> </a:t>
            </a:r>
            <a:r>
              <a:rPr lang="en-US" altLang="en-US" dirty="0" smtClean="0"/>
              <a:t>Fact-Finding Methods</a:t>
            </a:r>
            <a:r>
              <a:rPr lang="tr-TR" altLang="en-US" dirty="0" smtClean="0"/>
              <a:t> - </a:t>
            </a:r>
            <a:r>
              <a:rPr lang="en-US" altLang="en-US" dirty="0"/>
              <a:t>Useful Techniques in </a:t>
            </a:r>
            <a:r>
              <a:rPr lang="tr-TR" altLang="en-US" dirty="0" smtClean="0"/>
              <a:t> </a:t>
            </a:r>
            <a:br>
              <a:rPr lang="tr-TR" altLang="en-US" dirty="0" smtClean="0"/>
            </a:br>
            <a:r>
              <a:rPr lang="tr-TR" altLang="en-US" dirty="0"/>
              <a:t> </a:t>
            </a:r>
            <a:r>
              <a:rPr lang="en-US" altLang="en-US" dirty="0" smtClean="0"/>
              <a:t>Vendor </a:t>
            </a:r>
            <a:r>
              <a:rPr lang="en-US" altLang="en-US" dirty="0"/>
              <a:t>Research</a:t>
            </a:r>
            <a:endParaRPr lang="en-GB" dirty="0"/>
          </a:p>
        </p:txBody>
      </p:sp>
      <p:sp>
        <p:nvSpPr>
          <p:cNvPr id="4" name="Altbilgi Yer Tutucusu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54</a:t>
            </a:fld>
            <a:endParaRPr lang="en-US" dirty="0"/>
          </a:p>
        </p:txBody>
      </p:sp>
      <p:sp>
        <p:nvSpPr>
          <p:cNvPr id="3" name="İçerik Yer Tutucusu 2"/>
          <p:cNvSpPr>
            <a:spLocks noGrp="1"/>
          </p:cNvSpPr>
          <p:nvPr>
            <p:ph idx="1"/>
          </p:nvPr>
        </p:nvSpPr>
        <p:spPr/>
        <p:txBody>
          <a:bodyPr/>
          <a:lstStyle/>
          <a:p>
            <a:pPr>
              <a:spcBef>
                <a:spcPct val="150000"/>
              </a:spcBef>
            </a:pPr>
            <a:r>
              <a:rPr lang="en-US" altLang="en-US" dirty="0"/>
              <a:t>Technical specifications from vendor</a:t>
            </a:r>
          </a:p>
          <a:p>
            <a:pPr>
              <a:spcBef>
                <a:spcPct val="150000"/>
              </a:spcBef>
            </a:pPr>
            <a:r>
              <a:rPr lang="en-US" altLang="en-US" dirty="0"/>
              <a:t>Demo or trial system</a:t>
            </a:r>
          </a:p>
          <a:p>
            <a:pPr>
              <a:spcBef>
                <a:spcPct val="150000"/>
              </a:spcBef>
            </a:pPr>
            <a:r>
              <a:rPr lang="en-US" altLang="en-US" dirty="0"/>
              <a:t>References of existing clients</a:t>
            </a:r>
          </a:p>
          <a:p>
            <a:pPr>
              <a:spcBef>
                <a:spcPct val="150000"/>
              </a:spcBef>
            </a:pPr>
            <a:r>
              <a:rPr lang="en-US" altLang="en-US" dirty="0"/>
              <a:t>On-site visits</a:t>
            </a:r>
          </a:p>
          <a:p>
            <a:pPr>
              <a:spcBef>
                <a:spcPct val="150000"/>
              </a:spcBef>
            </a:pPr>
            <a:r>
              <a:rPr lang="en-US" altLang="en-US" dirty="0"/>
              <a:t>Printout of screens and reports</a:t>
            </a:r>
          </a:p>
          <a:p>
            <a:endParaRPr lang="en-GB" dirty="0"/>
          </a:p>
        </p:txBody>
      </p:sp>
    </p:spTree>
    <p:extLst>
      <p:ext uri="{BB962C8B-B14F-4D97-AF65-F5344CB8AC3E}">
        <p14:creationId xmlns:p14="http://schemas.microsoft.com/office/powerpoint/2010/main" val="3733929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303120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a:t>
            </a:r>
            <a:r>
              <a:rPr lang="en-US" dirty="0" smtClean="0"/>
              <a:t>do</a:t>
            </a:r>
            <a:r>
              <a:rPr lang="tr-TR" dirty="0" err="1" smtClean="0"/>
              <a:t>wn</a:t>
            </a:r>
            <a:r>
              <a:rPr lang="en-US" dirty="0" smtClean="0"/>
              <a:t> </a:t>
            </a:r>
            <a:r>
              <a:rPr lang="en-US" dirty="0" smtClean="0"/>
              <a:t>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52160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661945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extLst>
      <p:ext uri="{BB962C8B-B14F-4D97-AF65-F5344CB8AC3E}">
        <p14:creationId xmlns:p14="http://schemas.microsoft.com/office/powerpoint/2010/main" val="1175534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52441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dirty="0"/>
              <a:t>Requirement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p:txBody>
          <a:bodyPr/>
          <a:lstStyle/>
          <a:p>
            <a:pPr marL="0" indent="0">
              <a:buNone/>
            </a:pPr>
            <a:r>
              <a:rPr lang="en-US" dirty="0"/>
              <a:t>The activities involved in requirements engineering vary widely, depending on the type of system being developed and the specific practices of the organization(s) </a:t>
            </a:r>
            <a:r>
              <a:rPr lang="en-US" dirty="0" smtClean="0"/>
              <a:t>involved.</a:t>
            </a:r>
            <a:r>
              <a:rPr lang="tr-TR" dirty="0" smtClean="0"/>
              <a:t> </a:t>
            </a:r>
            <a:r>
              <a:rPr lang="en-US" dirty="0" smtClean="0"/>
              <a:t>These </a:t>
            </a:r>
            <a:r>
              <a:rPr lang="en-US" dirty="0"/>
              <a:t>may include</a:t>
            </a:r>
            <a:r>
              <a:rPr lang="en-US" dirty="0" smtClean="0"/>
              <a:t>:</a:t>
            </a:r>
            <a:endParaRPr lang="en-US" dirty="0"/>
          </a:p>
          <a:p>
            <a:r>
              <a:rPr lang="tr-TR" dirty="0" err="1" smtClean="0"/>
              <a:t>Gathering</a:t>
            </a:r>
            <a:r>
              <a:rPr lang="tr-TR" dirty="0" smtClean="0"/>
              <a:t> </a:t>
            </a:r>
            <a:r>
              <a:rPr lang="tr-TR" dirty="0" err="1" smtClean="0"/>
              <a:t>information</a:t>
            </a:r>
            <a:r>
              <a:rPr lang="tr-TR" dirty="0" smtClean="0"/>
              <a:t> </a:t>
            </a:r>
            <a:r>
              <a:rPr lang="tr-TR" dirty="0" err="1" smtClean="0"/>
              <a:t>for</a:t>
            </a:r>
            <a:r>
              <a:rPr lang="tr-TR" dirty="0" smtClean="0"/>
              <a:t> r</a:t>
            </a:r>
            <a:r>
              <a:rPr lang="en-US" dirty="0" err="1" smtClean="0"/>
              <a:t>equirements</a:t>
            </a:r>
            <a:r>
              <a:rPr lang="en-US" dirty="0" smtClean="0"/>
              <a:t> </a:t>
            </a:r>
            <a:r>
              <a:rPr lang="en-US" dirty="0"/>
              <a:t>inception or requirements elicitation </a:t>
            </a:r>
            <a:endParaRPr lang="tr-TR" dirty="0" smtClean="0"/>
          </a:p>
          <a:p>
            <a:r>
              <a:rPr lang="en-US" dirty="0" smtClean="0"/>
              <a:t>Requirements </a:t>
            </a:r>
            <a:r>
              <a:rPr lang="en-US" dirty="0"/>
              <a:t>analysis and negotiation - checking requirements and resolving stakeholder </a:t>
            </a:r>
            <a:r>
              <a:rPr lang="en-US" dirty="0" smtClean="0"/>
              <a:t>conflicts</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extLst>
      <p:ext uri="{BB962C8B-B14F-4D97-AF65-F5344CB8AC3E}">
        <p14:creationId xmlns:p14="http://schemas.microsoft.com/office/powerpoint/2010/main" val="1816881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extLst>
      <p:ext uri="{BB962C8B-B14F-4D97-AF65-F5344CB8AC3E}">
        <p14:creationId xmlns:p14="http://schemas.microsoft.com/office/powerpoint/2010/main" val="979623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39956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50744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Tree>
    <p:extLst>
      <p:ext uri="{BB962C8B-B14F-4D97-AF65-F5344CB8AC3E}">
        <p14:creationId xmlns:p14="http://schemas.microsoft.com/office/powerpoint/2010/main" val="126696556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26"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30707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2050"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80266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Tree>
    <p:extLst>
      <p:ext uri="{BB962C8B-B14F-4D97-AF65-F5344CB8AC3E}">
        <p14:creationId xmlns:p14="http://schemas.microsoft.com/office/powerpoint/2010/main" val="2442502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35901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smtClean="0"/>
              <a:t>UML sequence </a:t>
            </a:r>
            <a:r>
              <a:rPr lang="en-GB" dirty="0"/>
              <a:t>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25570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tr-TR" dirty="0" err="1" smtClean="0"/>
              <a:t>Requirement</a:t>
            </a:r>
            <a:r>
              <a:rPr lang="tr-TR" dirty="0" smtClean="0"/>
              <a:t> </a:t>
            </a:r>
            <a:r>
              <a:rPr lang="tr-TR" dirty="0" err="1" smtClean="0"/>
              <a:t>Engineering</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a:xfrm>
            <a:off x="457200" y="1417638"/>
            <a:ext cx="8229600" cy="4708525"/>
          </a:xfrm>
        </p:spPr>
        <p:txBody>
          <a:bodyPr/>
          <a:lstStyle/>
          <a:p>
            <a:r>
              <a:rPr lang="en-US" dirty="0" smtClean="0"/>
              <a:t>Requirements </a:t>
            </a:r>
            <a:r>
              <a:rPr lang="en-US" dirty="0"/>
              <a:t>specification (e.g., software requirements specification; SRS) - documenting the requirements in a requirements document</a:t>
            </a:r>
          </a:p>
          <a:p>
            <a:r>
              <a:rPr lang="en-US" dirty="0"/>
              <a:t>Systems modeling - deriving models of the system, often using a notation such as the Unified Modeling Language (UML) or the Lifecycle Modeling Language (LML)</a:t>
            </a:r>
          </a:p>
          <a:p>
            <a:r>
              <a:rPr lang="en-US" dirty="0"/>
              <a:t>Requirements validation - checking that the documented requirements and models are consistent and meet stakeholder needs</a:t>
            </a:r>
          </a:p>
          <a:p>
            <a:r>
              <a:rPr lang="en-US" dirty="0"/>
              <a:t>Requirements management - managing changes to the requirements as the system is developed and put into </a:t>
            </a:r>
            <a:r>
              <a:rPr lang="en-US" dirty="0" smtClean="0"/>
              <a:t>use</a:t>
            </a:r>
            <a:endParaRPr lang="en-US" dirty="0"/>
          </a:p>
        </p:txBody>
      </p:sp>
    </p:spTree>
    <p:extLst>
      <p:ext uri="{BB962C8B-B14F-4D97-AF65-F5344CB8AC3E}">
        <p14:creationId xmlns:p14="http://schemas.microsoft.com/office/powerpoint/2010/main" val="141801723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05808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74253644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07753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9337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69412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25154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2993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294387818"/>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a:t>
            </a:r>
            <a:r>
              <a:rPr lang="en-GB" sz="2400" dirty="0" smtClean="0">
                <a:solidFill>
                  <a:srgbClr val="000000"/>
                </a:solidFill>
              </a:rPr>
              <a:t> Does </a:t>
            </a:r>
            <a:r>
              <a:rPr lang="en-GB" sz="2400" dirty="0">
                <a:solidFill>
                  <a:srgbClr val="000000"/>
                </a:solidFill>
              </a:rPr>
              <a:t>the system provide the functions which best support the customer’s needs?</a:t>
            </a:r>
          </a:p>
          <a:p>
            <a:r>
              <a:rPr lang="en-GB" sz="2400" dirty="0">
                <a:solidFill>
                  <a:srgbClr val="000000"/>
                </a:solidFill>
              </a:rPr>
              <a:t>Consistency</a:t>
            </a:r>
            <a:r>
              <a:rPr lang="en-GB" sz="2400" dirty="0" smtClean="0">
                <a:solidFill>
                  <a:srgbClr val="000000"/>
                </a:solidFill>
              </a:rPr>
              <a:t>. </a:t>
            </a:r>
            <a:r>
              <a:rPr lang="en-GB" sz="2400" dirty="0">
                <a:solidFill>
                  <a:srgbClr val="000000"/>
                </a:solidFill>
              </a:rPr>
              <a:t>Are there any requirements conflicts?</a:t>
            </a:r>
          </a:p>
          <a:p>
            <a:r>
              <a:rPr lang="en-GB" sz="2400" dirty="0" smtClean="0">
                <a:solidFill>
                  <a:srgbClr val="000000"/>
                </a:solidFill>
              </a:rPr>
              <a:t>Completeness. Are </a:t>
            </a:r>
            <a:r>
              <a:rPr lang="en-GB" sz="2400" dirty="0">
                <a:solidFill>
                  <a:srgbClr val="000000"/>
                </a:solidFill>
              </a:rPr>
              <a:t>all functions required by the customer included?</a:t>
            </a:r>
          </a:p>
          <a:p>
            <a:r>
              <a:rPr lang="en-GB" sz="2400" dirty="0" smtClean="0">
                <a:solidFill>
                  <a:srgbClr val="000000"/>
                </a:solidFill>
              </a:rPr>
              <a:t>Realism. Can </a:t>
            </a:r>
            <a:r>
              <a:rPr lang="en-GB" sz="2400" dirty="0">
                <a:solidFill>
                  <a:srgbClr val="000000"/>
                </a:solidFill>
              </a:rPr>
              <a:t>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693143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12876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US" dirty="0"/>
              <a:t>Requirement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
        <p:nvSpPr>
          <p:cNvPr id="2" name="İçerik Yer Tutucusu 1"/>
          <p:cNvSpPr>
            <a:spLocks noGrp="1"/>
          </p:cNvSpPr>
          <p:nvPr>
            <p:ph idx="1"/>
          </p:nvPr>
        </p:nvSpPr>
        <p:spPr/>
        <p:txBody>
          <a:bodyPr/>
          <a:lstStyle/>
          <a:p>
            <a:pPr marL="0" indent="0">
              <a:buNone/>
            </a:pPr>
            <a:r>
              <a:rPr lang="en-US" i="1" dirty="0" smtClean="0">
                <a:solidFill>
                  <a:schemeClr val="tx2">
                    <a:lumMod val="75000"/>
                  </a:schemeClr>
                </a:solidFill>
              </a:rPr>
              <a:t>These </a:t>
            </a:r>
            <a:r>
              <a:rPr lang="en-US" i="1" dirty="0">
                <a:solidFill>
                  <a:schemeClr val="tx2">
                    <a:lumMod val="75000"/>
                  </a:schemeClr>
                </a:solidFill>
              </a:rPr>
              <a:t>are sometimes presented as chronological stages although, in practice, there is considerable interleaving of these activities.</a:t>
            </a:r>
            <a:endParaRPr lang="tr-TR" i="1" dirty="0">
              <a:solidFill>
                <a:schemeClr val="tx2">
                  <a:lumMod val="75000"/>
                </a:schemeClr>
              </a:solidFill>
            </a:endParaRPr>
          </a:p>
        </p:txBody>
      </p:sp>
    </p:spTree>
    <p:extLst>
      <p:ext uri="{BB962C8B-B14F-4D97-AF65-F5344CB8AC3E}">
        <p14:creationId xmlns:p14="http://schemas.microsoft.com/office/powerpoint/2010/main" val="2877435608"/>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64119931"/>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83518102"/>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99286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64727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72081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853945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731850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dirty="0"/>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0010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36484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89</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73506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656565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128980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requirements engineering process is an iterative process that includes requirements elicitation, specification and validation.</a:t>
            </a:r>
            <a:endParaRPr lang="en-GB" dirty="0" smtClean="0"/>
          </a:p>
          <a:p>
            <a:r>
              <a:rPr lang="en-US" dirty="0" smtClean="0"/>
              <a:t>Requirements elicitation is an iterative process that can be represented as a spiral of activities – requirements discovery, requirements classification and organization, requirements negotiation and requirements documentation.</a:t>
            </a:r>
            <a:r>
              <a:rPr lang="en-GB" dirty="0" smtClean="0"/>
              <a:t> </a:t>
            </a:r>
          </a:p>
          <a:p>
            <a:r>
              <a:rPr lang="en-US" dirty="0"/>
              <a:t>You can use a range of techniques for requirements elicitation including </a:t>
            </a:r>
            <a:r>
              <a:rPr lang="en-US" dirty="0" smtClean="0"/>
              <a:t>interviews and ethnography. User stories and scenarios may be used to facilitate discussions.</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26850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specification is the process of formally documenting the user and system requirements and creating a software requirements document.</a:t>
            </a:r>
          </a:p>
          <a:p>
            <a:r>
              <a:rPr lang="en-US" dirty="0" smtClean="0"/>
              <a:t>The </a:t>
            </a:r>
            <a:r>
              <a:rPr lang="en-US" dirty="0"/>
              <a:t>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04036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93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65867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en-GB" dirty="0"/>
          </a:p>
        </p:txBody>
      </p:sp>
      <p:sp>
        <p:nvSpPr>
          <p:cNvPr id="5" name="Slayt Numarası Yer Tutucusu 4"/>
          <p:cNvSpPr>
            <a:spLocks noGrp="1"/>
          </p:cNvSpPr>
          <p:nvPr>
            <p:ph type="sldNum" sz="quarter" idx="12"/>
          </p:nvPr>
        </p:nvSpPr>
        <p:spPr/>
        <p:txBody>
          <a:bodyPr/>
          <a:lstStyle/>
          <a:p>
            <a:pPr>
              <a:defRPr/>
            </a:pPr>
            <a:fld id="{825F70CE-84E9-D04C-9B15-10C693AA0F2A}" type="slidenum">
              <a:rPr lang="en-US" smtClean="0"/>
              <a:pPr>
                <a:defRPr/>
              </a:pPr>
              <a:t>94</a:t>
            </a:fld>
            <a:endParaRPr lang="en-US" dirty="0"/>
          </a:p>
        </p:txBody>
      </p:sp>
      <p:sp>
        <p:nvSpPr>
          <p:cNvPr id="3" name="İçerik Yer Tutucusu 2"/>
          <p:cNvSpPr>
            <a:spLocks noGrp="1"/>
          </p:cNvSpPr>
          <p:nvPr>
            <p:ph idx="1"/>
          </p:nvPr>
        </p:nvSpPr>
        <p:spPr/>
        <p:txBody>
          <a:bodyPr/>
          <a:lstStyle/>
          <a:p>
            <a:r>
              <a:rPr lang="en-US" dirty="0" smtClean="0"/>
              <a:t>Chapter 4 of Software Engineering 9th Edition,      Sommerville</a:t>
            </a:r>
          </a:p>
          <a:p>
            <a:r>
              <a:rPr lang="en-US" dirty="0" smtClean="0"/>
              <a:t>Chapter 4 of System Analysis and Design in A Changing World, 4th </a:t>
            </a:r>
            <a:r>
              <a:rPr lang="en-US" dirty="0" smtClean="0"/>
              <a:t>Edition</a:t>
            </a:r>
            <a:endParaRPr lang="tr-TR" dirty="0" smtClean="0"/>
          </a:p>
          <a:p>
            <a:r>
              <a:rPr lang="en-US" dirty="0"/>
              <a:t>Chapter 4 of Software Engineering </a:t>
            </a:r>
            <a:r>
              <a:rPr lang="tr-TR" dirty="0" smtClean="0"/>
              <a:t>10</a:t>
            </a:r>
            <a:r>
              <a:rPr lang="en-US" dirty="0" err="1" smtClean="0"/>
              <a:t>th</a:t>
            </a:r>
            <a:r>
              <a:rPr lang="en-US" dirty="0" smtClean="0"/>
              <a:t> </a:t>
            </a:r>
            <a:r>
              <a:rPr lang="en-US" dirty="0"/>
              <a:t>Edition,      </a:t>
            </a:r>
            <a:r>
              <a:rPr lang="en-US" dirty="0" err="1"/>
              <a:t>Sommerville</a:t>
            </a:r>
            <a:endParaRPr lang="en-US" dirty="0"/>
          </a:p>
          <a:p>
            <a:endParaRPr lang="en-US" dirty="0"/>
          </a:p>
        </p:txBody>
      </p:sp>
    </p:spTree>
    <p:extLst>
      <p:ext uri="{BB962C8B-B14F-4D97-AF65-F5344CB8AC3E}">
        <p14:creationId xmlns:p14="http://schemas.microsoft.com/office/powerpoint/2010/main" val="4278825454"/>
      </p:ext>
    </p:extLst>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4432</TotalTime>
  <Words>5424</Words>
  <Application>Microsoft Office PowerPoint</Application>
  <PresentationFormat>Ekran Gösterisi (4:3)</PresentationFormat>
  <Paragraphs>722</Paragraphs>
  <Slides>94</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94</vt:i4>
      </vt:variant>
    </vt:vector>
  </HeadingPairs>
  <TitlesOfParts>
    <vt:vector size="96" baseType="lpstr">
      <vt:lpstr>SE9</vt:lpstr>
      <vt:lpstr>Document</vt:lpstr>
      <vt:lpstr>System Analysis   Beginning Analysis and Investigating Requirements</vt:lpstr>
      <vt:lpstr>Topics covered</vt:lpstr>
      <vt:lpstr>Topics covered</vt:lpstr>
      <vt:lpstr>Requirement Engineering</vt:lpstr>
      <vt:lpstr>Requirements engineering</vt:lpstr>
      <vt:lpstr>Requirement Engineering</vt:lpstr>
      <vt:lpstr>Requirement Engineering</vt:lpstr>
      <vt:lpstr>Requirement Engineering</vt:lpstr>
      <vt:lpstr>System stakeholders</vt:lpstr>
      <vt:lpstr>Stakeholders in the Mentcare system</vt:lpstr>
      <vt:lpstr>Stakeholders in the Mentcare system</vt:lpstr>
      <vt:lpstr>System Analyst</vt:lpstr>
      <vt:lpstr>Analyst’s Approach to Problem Solving</vt:lpstr>
      <vt:lpstr>Technical Knowledge and Skills</vt:lpstr>
      <vt:lpstr>Technical Knowledge and Skills</vt:lpstr>
      <vt:lpstr>Business Knowledge and Skills</vt:lpstr>
      <vt:lpstr>People Knowledge and Skills</vt:lpstr>
      <vt:lpstr>What is a requirement?</vt:lpstr>
      <vt:lpstr>Types of requirement</vt:lpstr>
      <vt:lpstr>User and system requirements </vt:lpstr>
      <vt:lpstr>Readers of different types of requirements specification </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Metrics for specifying nonfunctional requirements</vt:lpstr>
      <vt:lpstr>Problems of requirements analysis</vt:lpstr>
      <vt:lpstr>Key points</vt:lpstr>
      <vt:lpstr>PowerPoint Sunusu</vt:lpstr>
      <vt:lpstr>Techniques for Information Gathering</vt:lpstr>
      <vt:lpstr>Techniques for Information Gathering</vt:lpstr>
      <vt:lpstr>Techniques for Information Gathering  Stakeholders in the MHC-PMS</vt:lpstr>
      <vt:lpstr>Techniques for Information Gathering  Stakeholders in the MHC-PMS</vt:lpstr>
      <vt:lpstr>Techniques for Information Gathering - Relationship Between Information Gathering and Model Building </vt:lpstr>
      <vt:lpstr>Techniques for Information Gathering - Themes for Information-Gathering Questions </vt:lpstr>
      <vt:lpstr>Techniques for Information Gathering –   Fact-Finding Methods</vt:lpstr>
      <vt:lpstr>Techniques for Information Gathering –   Fact-Finding Methods - Review Existing Reports, Forms, and Procedure Descriptions</vt:lpstr>
      <vt:lpstr>Techniques for Information Gathering –   Fact-Finding Methods - Conduct Interviews and  Discussions with Users</vt:lpstr>
      <vt:lpstr>Techniques for Information Gathering –   Fact-Finding Methods - Conduct Interviews and   Discussions with Users</vt:lpstr>
      <vt:lpstr>Techniques for Information Gathering –   Fact-Finding Methods - Observe and Document   Business Processes </vt:lpstr>
      <vt:lpstr>Techniques for Information Gathering –   Fact-Finding Methods - Build Prototypes</vt:lpstr>
      <vt:lpstr>Techniques for Information Gathering –   Fact-Finding Methods - Distribute and Collect Questionnaires</vt:lpstr>
      <vt:lpstr>Techniques for Information Gathering –   Fact-Finding Methods - Conduct Joint Application Design Sessions</vt:lpstr>
      <vt:lpstr>Techniques for Information Gathering –   Fact-Finding Methods - Joint Application Design  Participants</vt:lpstr>
      <vt:lpstr>Techniques for Information Gathering –   Fact-Finding Methods - Joint Application Design  Facility</vt:lpstr>
      <vt:lpstr>Techniques for Information Gathering –   Fact-Finding Methods - A Joint Application Design  Facility</vt:lpstr>
      <vt:lpstr>Techniques for Information Gathering –   Fact-Finding Methods - Research Vendor   Solutions</vt:lpstr>
      <vt:lpstr>Techniques for Information Gathering –   Fact-Finding Methods - Useful Techniques in    Vendor Research</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lpstr>PowerPoint Sunusu</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BOZGENC</cp:lastModifiedBy>
  <cp:revision>136</cp:revision>
  <cp:lastPrinted>2010-01-11T10:54:43Z</cp:lastPrinted>
  <dcterms:created xsi:type="dcterms:W3CDTF">2010-01-08T19:43:52Z</dcterms:created>
  <dcterms:modified xsi:type="dcterms:W3CDTF">2017-03-08T20:05:25Z</dcterms:modified>
</cp:coreProperties>
</file>