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i/pzf8cNFurOLk5ThKOHye2Tgq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11" Type="http://schemas.openxmlformats.org/officeDocument/2006/relationships/image" Target="../media/image9.png"/><Relationship Id="rId10" Type="http://schemas.openxmlformats.org/officeDocument/2006/relationships/image" Target="../media/image8.png"/><Relationship Id="rId12"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rot="10800000">
            <a:off x="2133600" y="685800"/>
            <a:ext cx="10058400" cy="5486400"/>
          </a:xfrm>
          <a:prstGeom prst="rect">
            <a:avLst/>
          </a:prstGeom>
          <a:solidFill>
            <a:srgbClr val="F2F2F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86" name="Google Shape;86;p1"/>
          <p:cNvSpPr/>
          <p:nvPr/>
        </p:nvSpPr>
        <p:spPr>
          <a:xfrm>
            <a:off x="5933722" y="685797"/>
            <a:ext cx="5713502" cy="282416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100"/>
              <a:buFont typeface="Arial"/>
              <a:buNone/>
            </a:pPr>
            <a:r>
              <a:rPr b="1" i="0" lang="en-US" sz="4100" u="none" cap="none" strike="noStrike">
                <a:solidFill>
                  <a:schemeClr val="dk1"/>
                </a:solidFill>
                <a:latin typeface="Arial"/>
                <a:ea typeface="Arial"/>
                <a:cs typeface="Arial"/>
                <a:sym typeface="Arial"/>
              </a:rPr>
              <a:t>Firehawk Consulting</a:t>
            </a:r>
            <a:endParaRPr b="0" i="0" sz="500" u="none" cap="none" strike="noStrike">
              <a:solidFill>
                <a:srgbClr val="000000"/>
              </a:solidFill>
              <a:latin typeface="Arial"/>
              <a:ea typeface="Arial"/>
              <a:cs typeface="Arial"/>
              <a:sym typeface="Arial"/>
            </a:endParaRPr>
          </a:p>
        </p:txBody>
      </p:sp>
      <p:sp>
        <p:nvSpPr>
          <p:cNvPr id="87" name="Google Shape;87;p1"/>
          <p:cNvSpPr/>
          <p:nvPr/>
        </p:nvSpPr>
        <p:spPr>
          <a:xfrm flipH="1" rot="10800000">
            <a:off x="27507" y="3422160"/>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Fire" id="88" name="Google Shape;88;p1"/>
          <p:cNvPicPr preferRelativeResize="0"/>
          <p:nvPr>
            <p:ph idx="1" type="body"/>
          </p:nvPr>
        </p:nvPicPr>
        <p:blipFill rotWithShape="1">
          <a:blip r:embed="rId3">
            <a:alphaModFix/>
          </a:blip>
          <a:srcRect b="0" l="0" r="0" t="0"/>
          <a:stretch/>
        </p:blipFill>
        <p:spPr>
          <a:xfrm>
            <a:off x="-36672" y="447739"/>
            <a:ext cx="5072883" cy="5072883"/>
          </a:xfrm>
          <a:prstGeom prst="rect">
            <a:avLst/>
          </a:prstGeom>
          <a:noFill/>
          <a:ln>
            <a:noFill/>
          </a:ln>
        </p:spPr>
      </p:pic>
      <p:sp>
        <p:nvSpPr>
          <p:cNvPr id="89" name="Google Shape;89;p1"/>
          <p:cNvSpPr/>
          <p:nvPr/>
        </p:nvSpPr>
        <p:spPr>
          <a:xfrm>
            <a:off x="5577289" y="685797"/>
            <a:ext cx="118872" cy="155045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flipH="1" rot="10800000">
            <a:off x="27507" y="3425580"/>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1"/>
          <p:cNvSpPr/>
          <p:nvPr/>
        </p:nvSpPr>
        <p:spPr>
          <a:xfrm>
            <a:off x="12073128" y="6172201"/>
            <a:ext cx="118872"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
          <p:cNvSpPr txBox="1"/>
          <p:nvPr/>
        </p:nvSpPr>
        <p:spPr>
          <a:xfrm>
            <a:off x="5931322" y="1753126"/>
            <a:ext cx="5558587" cy="51706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The following report was prepared on behalf of SwiftTech.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Thank you for giving Firehawk Consulting the opportunity to review your security posture in anticipation of performing a SOC II security assessment.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We hope you find the notes below as you begin your journey.  Please do not hesitate to contact us if you have further questions.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6190593" y="5768552"/>
            <a:ext cx="6618051"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Arial"/>
              <a:buNone/>
            </a:pPr>
            <a:r>
              <a:rPr b="1" i="1" lang="en-US" sz="2800" u="none" cap="none" strike="noStrike">
                <a:solidFill>
                  <a:srgbClr val="525252"/>
                </a:solidFill>
                <a:latin typeface="Arial"/>
                <a:ea typeface="Arial"/>
                <a:cs typeface="Arial"/>
                <a:sym typeface="Arial"/>
              </a:rPr>
              <a:t>SwiftTech</a:t>
            </a:r>
            <a:endParaRPr b="1" i="1" sz="2800" u="none" cap="none" strike="noStrike">
              <a:solidFill>
                <a:srgbClr val="525252"/>
              </a:solidFill>
              <a:latin typeface="Arial"/>
              <a:ea typeface="Arial"/>
              <a:cs typeface="Arial"/>
              <a:sym typeface="Arial"/>
            </a:endParaRPr>
          </a:p>
        </p:txBody>
      </p:sp>
      <p:pic>
        <p:nvPicPr>
          <p:cNvPr descr="Rabbit" id="94" name="Google Shape;94;p1"/>
          <p:cNvPicPr preferRelativeResize="0"/>
          <p:nvPr/>
        </p:nvPicPr>
        <p:blipFill rotWithShape="1">
          <a:blip r:embed="rId4">
            <a:alphaModFix/>
          </a:blip>
          <a:srcRect b="0" l="0" r="0" t="0"/>
          <a:stretch/>
        </p:blipFill>
        <p:spPr>
          <a:xfrm>
            <a:off x="7656486" y="5544561"/>
            <a:ext cx="764749" cy="764749"/>
          </a:xfrm>
          <a:prstGeom prst="rect">
            <a:avLst/>
          </a:prstGeom>
          <a:noFill/>
          <a:ln>
            <a:noFill/>
          </a:ln>
        </p:spPr>
      </p:pic>
      <p:sp>
        <p:nvSpPr>
          <p:cNvPr id="95" name="Google Shape;95;p1"/>
          <p:cNvSpPr txBox="1"/>
          <p:nvPr/>
        </p:nvSpPr>
        <p:spPr>
          <a:xfrm>
            <a:off x="8196825" y="5265683"/>
            <a:ext cx="103421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For</a:t>
            </a: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1293003" y="162382"/>
            <a:ext cx="5713502" cy="282416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5000"/>
              <a:buFont typeface="Arial"/>
              <a:buNone/>
            </a:pPr>
            <a:r>
              <a:rPr b="1" i="0" lang="en-US" sz="4000" u="none" cap="none" strike="noStrike">
                <a:solidFill>
                  <a:schemeClr val="dk1"/>
                </a:solidFill>
                <a:latin typeface="Arial"/>
                <a:ea typeface="Arial"/>
                <a:cs typeface="Arial"/>
                <a:sym typeface="Arial"/>
              </a:rPr>
              <a:t>Firehawk Consulting</a:t>
            </a:r>
            <a:endParaRPr b="0" i="0" sz="400" u="none" cap="none" strike="noStrike">
              <a:solidFill>
                <a:srgbClr val="000000"/>
              </a:solidFill>
              <a:latin typeface="Arial"/>
              <a:ea typeface="Arial"/>
              <a:cs typeface="Arial"/>
              <a:sym typeface="Arial"/>
            </a:endParaRPr>
          </a:p>
        </p:txBody>
      </p:sp>
      <p:pic>
        <p:nvPicPr>
          <p:cNvPr descr="Fire" id="101" name="Google Shape;101;p2"/>
          <p:cNvPicPr preferRelativeResize="0"/>
          <p:nvPr>
            <p:ph idx="1" type="body"/>
          </p:nvPr>
        </p:nvPicPr>
        <p:blipFill rotWithShape="1">
          <a:blip r:embed="rId3">
            <a:alphaModFix/>
          </a:blip>
          <a:srcRect b="0" l="0" r="0" t="0"/>
          <a:stretch/>
        </p:blipFill>
        <p:spPr>
          <a:xfrm>
            <a:off x="131084" y="0"/>
            <a:ext cx="1161919" cy="1161919"/>
          </a:xfrm>
          <a:prstGeom prst="rect">
            <a:avLst/>
          </a:prstGeom>
          <a:noFill/>
          <a:ln>
            <a:noFill/>
          </a:ln>
        </p:spPr>
      </p:pic>
      <p:sp>
        <p:nvSpPr>
          <p:cNvPr id="102" name="Google Shape;102;p2"/>
          <p:cNvSpPr txBox="1"/>
          <p:nvPr/>
        </p:nvSpPr>
        <p:spPr>
          <a:xfrm>
            <a:off x="287982" y="927013"/>
            <a:ext cx="11422644" cy="64633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After review, Firehawk has noted the following areas of concern.  You may wish to consider updating policy and security controls based on your current business goals, risk management posture, and compliance considerations.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Controls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 Storage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VPC3 File storage supports only AES-128 encryption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Databases in production environment are unencrypted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End User Management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Internal Network users require a 7-character password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Passwords never expire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VPN access does not require MFA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Network Controls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TLS v1.1 is used between the cloud production environment and SwiftTech’s physical location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Application development Tiers are not logically segmented from Business Application servers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Patching and Vulnerability Management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Development Tier servers are unpatched and contain multiple vulnerabilities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Secure Software Development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Application code is not scanned for vulnerabilities before being published into production environment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5448626"/>
            <a:ext cx="6738450" cy="1409374"/>
          </a:xfrm>
          <a:custGeom>
            <a:rect b="b" l="l" r="r" t="t"/>
            <a:pathLst>
              <a:path extrusionOk="0" h="1409374" w="6738450">
                <a:moveTo>
                  <a:pt x="0" y="0"/>
                </a:moveTo>
                <a:lnTo>
                  <a:pt x="6738450" y="0"/>
                </a:lnTo>
                <a:lnTo>
                  <a:pt x="6085725" y="1409374"/>
                </a:lnTo>
                <a:lnTo>
                  <a:pt x="1524000" y="1409374"/>
                </a:lnTo>
                <a:lnTo>
                  <a:pt x="1200418" y="1409374"/>
                </a:lnTo>
                <a:lnTo>
                  <a:pt x="0" y="1409374"/>
                </a:lnTo>
                <a:close/>
              </a:path>
            </a:pathLst>
          </a:custGeom>
          <a:solidFill>
            <a:srgbClr val="7F7F7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3"/>
          <p:cNvSpPr/>
          <p:nvPr/>
        </p:nvSpPr>
        <p:spPr>
          <a:xfrm flipH="1">
            <a:off x="6102096" y="3608996"/>
            <a:ext cx="4522796" cy="3249004"/>
          </a:xfrm>
          <a:custGeom>
            <a:rect b="b" l="l" r="r" t="t"/>
            <a:pathLst>
              <a:path extrusionOk="0" h="3249004" w="4522796">
                <a:moveTo>
                  <a:pt x="3018081" y="0"/>
                </a:moveTo>
                <a:lnTo>
                  <a:pt x="0" y="0"/>
                </a:lnTo>
                <a:lnTo>
                  <a:pt x="0" y="3249004"/>
                </a:lnTo>
                <a:lnTo>
                  <a:pt x="4522796" y="324900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109" name="Google Shape;109;p3"/>
          <p:cNvSpPr txBox="1"/>
          <p:nvPr>
            <p:ph type="ctrTitle"/>
          </p:nvPr>
        </p:nvSpPr>
        <p:spPr>
          <a:xfrm>
            <a:off x="1524000" y="3011117"/>
            <a:ext cx="6618051" cy="13557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25252"/>
              </a:buClr>
              <a:buSzPts val="5400"/>
              <a:buFont typeface="Arial"/>
              <a:buNone/>
            </a:pPr>
            <a:r>
              <a:rPr b="1" i="1" lang="en-US" sz="5400">
                <a:solidFill>
                  <a:srgbClr val="525252"/>
                </a:solidFill>
                <a:latin typeface="Arial"/>
                <a:ea typeface="Arial"/>
                <a:cs typeface="Arial"/>
                <a:sym typeface="Arial"/>
              </a:rPr>
              <a:t>SwiftTech</a:t>
            </a:r>
            <a:endParaRPr b="1" i="1" sz="5400">
              <a:solidFill>
                <a:srgbClr val="525252"/>
              </a:solidFill>
              <a:latin typeface="Arial"/>
              <a:ea typeface="Arial"/>
              <a:cs typeface="Arial"/>
              <a:sym typeface="Arial"/>
            </a:endParaRPr>
          </a:p>
        </p:txBody>
      </p:sp>
      <p:sp>
        <p:nvSpPr>
          <p:cNvPr id="110" name="Google Shape;110;p3"/>
          <p:cNvSpPr txBox="1"/>
          <p:nvPr>
            <p:ph idx="1" type="subTitle"/>
          </p:nvPr>
        </p:nvSpPr>
        <p:spPr>
          <a:xfrm>
            <a:off x="1524000" y="4373823"/>
            <a:ext cx="6618051" cy="911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i="1" lang="en-US" sz="2000">
                <a:latin typeface="Arial"/>
                <a:ea typeface="Arial"/>
                <a:cs typeface="Arial"/>
                <a:sym typeface="Arial"/>
              </a:rPr>
              <a:t>Speed, Flexibility, Success</a:t>
            </a:r>
            <a:endParaRPr/>
          </a:p>
        </p:txBody>
      </p:sp>
      <p:sp>
        <p:nvSpPr>
          <p:cNvPr id="111" name="Google Shape;111;p3"/>
          <p:cNvSpPr/>
          <p:nvPr/>
        </p:nvSpPr>
        <p:spPr>
          <a:xfrm>
            <a:off x="0" y="0"/>
            <a:ext cx="5920618" cy="2896258"/>
          </a:xfrm>
          <a:custGeom>
            <a:rect b="b" l="l" r="r" t="t"/>
            <a:pathLst>
              <a:path extrusionOk="0" h="2896258" w="592061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Rabbit" id="112" name="Google Shape;112;p3"/>
          <p:cNvPicPr preferRelativeResize="0"/>
          <p:nvPr/>
        </p:nvPicPr>
        <p:blipFill rotWithShape="1">
          <a:blip r:embed="rId3">
            <a:alphaModFix/>
          </a:blip>
          <a:srcRect b="0" l="0" r="0" t="0"/>
          <a:stretch/>
        </p:blipFill>
        <p:spPr>
          <a:xfrm>
            <a:off x="3837328" y="743512"/>
            <a:ext cx="2523533" cy="2523533"/>
          </a:xfrm>
          <a:prstGeom prst="rect">
            <a:avLst/>
          </a:prstGeom>
          <a:noFill/>
          <a:ln>
            <a:noFill/>
          </a:ln>
        </p:spPr>
      </p:pic>
      <p:sp>
        <p:nvSpPr>
          <p:cNvPr id="113" name="Google Shape;113;p3"/>
          <p:cNvSpPr/>
          <p:nvPr/>
        </p:nvSpPr>
        <p:spPr>
          <a:xfrm>
            <a:off x="6266810" y="5448626"/>
            <a:ext cx="5925190" cy="1409374"/>
          </a:xfrm>
          <a:custGeom>
            <a:rect b="b" l="l" r="r" t="t"/>
            <a:pathLst>
              <a:path extrusionOk="0" h="1409374" w="5925190">
                <a:moveTo>
                  <a:pt x="652725" y="0"/>
                </a:moveTo>
                <a:lnTo>
                  <a:pt x="5925190" y="0"/>
                </a:lnTo>
                <a:lnTo>
                  <a:pt x="5925190" y="1409374"/>
                </a:lnTo>
                <a:lnTo>
                  <a:pt x="0" y="1409374"/>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Cloud" id="118" name="Google Shape;118;p4"/>
          <p:cNvPicPr preferRelativeResize="0"/>
          <p:nvPr/>
        </p:nvPicPr>
        <p:blipFill rotWithShape="1">
          <a:blip r:embed="rId3">
            <a:alphaModFix/>
          </a:blip>
          <a:srcRect b="0" l="0" r="0" t="0"/>
          <a:stretch/>
        </p:blipFill>
        <p:spPr>
          <a:xfrm>
            <a:off x="-381168" y="-1628572"/>
            <a:ext cx="7881403" cy="8286152"/>
          </a:xfrm>
          <a:prstGeom prst="rect">
            <a:avLst/>
          </a:prstGeom>
          <a:noFill/>
          <a:ln>
            <a:noFill/>
          </a:ln>
        </p:spPr>
      </p:pic>
      <p:grpSp>
        <p:nvGrpSpPr>
          <p:cNvPr id="119" name="Google Shape;119;p4"/>
          <p:cNvGrpSpPr/>
          <p:nvPr/>
        </p:nvGrpSpPr>
        <p:grpSpPr>
          <a:xfrm>
            <a:off x="2027176" y="1258001"/>
            <a:ext cx="2180034" cy="2795361"/>
            <a:chOff x="1202532" y="1892017"/>
            <a:chExt cx="2180034" cy="2795361"/>
          </a:xfrm>
        </p:grpSpPr>
        <p:pic>
          <p:nvPicPr>
            <p:cNvPr descr="Web design" id="120" name="Google Shape;120;p4"/>
            <p:cNvPicPr preferRelativeResize="0"/>
            <p:nvPr/>
          </p:nvPicPr>
          <p:blipFill rotWithShape="1">
            <a:blip r:embed="rId4">
              <a:alphaModFix/>
            </a:blip>
            <a:srcRect b="0" l="0" r="0" t="0"/>
            <a:stretch/>
          </p:blipFill>
          <p:spPr>
            <a:xfrm>
              <a:off x="2468166" y="2076683"/>
              <a:ext cx="914400" cy="914400"/>
            </a:xfrm>
            <a:prstGeom prst="rect">
              <a:avLst/>
            </a:prstGeom>
            <a:noFill/>
            <a:ln>
              <a:noFill/>
            </a:ln>
          </p:spPr>
        </p:pic>
        <p:grpSp>
          <p:nvGrpSpPr>
            <p:cNvPr id="121" name="Google Shape;121;p4"/>
            <p:cNvGrpSpPr/>
            <p:nvPr/>
          </p:nvGrpSpPr>
          <p:grpSpPr>
            <a:xfrm>
              <a:off x="1202532" y="1892017"/>
              <a:ext cx="2130026" cy="2795361"/>
              <a:chOff x="1202532" y="1892017"/>
              <a:chExt cx="2130026" cy="2795361"/>
            </a:xfrm>
          </p:grpSpPr>
          <p:pic>
            <p:nvPicPr>
              <p:cNvPr descr="Web design" id="122" name="Google Shape;122;p4"/>
              <p:cNvPicPr preferRelativeResize="0"/>
              <p:nvPr/>
            </p:nvPicPr>
            <p:blipFill rotWithShape="1">
              <a:blip r:embed="rId4">
                <a:alphaModFix/>
              </a:blip>
              <a:srcRect b="0" l="0" r="0" t="0"/>
              <a:stretch/>
            </p:blipFill>
            <p:spPr>
              <a:xfrm>
                <a:off x="1202532" y="2076683"/>
                <a:ext cx="914400" cy="914400"/>
              </a:xfrm>
              <a:prstGeom prst="rect">
                <a:avLst/>
              </a:prstGeom>
              <a:noFill/>
              <a:ln>
                <a:noFill/>
              </a:ln>
            </p:spPr>
          </p:pic>
          <p:sp>
            <p:nvSpPr>
              <p:cNvPr id="123" name="Google Shape;123;p4"/>
              <p:cNvSpPr txBox="1"/>
              <p:nvPr/>
            </p:nvSpPr>
            <p:spPr>
              <a:xfrm>
                <a:off x="1678780" y="1892017"/>
                <a:ext cx="14787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Web Servers</a:t>
                </a:r>
                <a:endParaRPr b="0" i="0" sz="1400" u="none" cap="none" strike="noStrike">
                  <a:solidFill>
                    <a:srgbClr val="000000"/>
                  </a:solidFill>
                  <a:latin typeface="Arial"/>
                  <a:ea typeface="Arial"/>
                  <a:cs typeface="Arial"/>
                  <a:sym typeface="Arial"/>
                </a:endParaRPr>
              </a:p>
            </p:txBody>
          </p:sp>
          <p:pic>
            <p:nvPicPr>
              <p:cNvPr descr="Database" id="124" name="Google Shape;124;p4"/>
              <p:cNvPicPr preferRelativeResize="0"/>
              <p:nvPr/>
            </p:nvPicPr>
            <p:blipFill rotWithShape="1">
              <a:blip r:embed="rId5">
                <a:alphaModFix/>
              </a:blip>
              <a:srcRect b="0" l="0" r="0" t="0"/>
              <a:stretch/>
            </p:blipFill>
            <p:spPr>
              <a:xfrm>
                <a:off x="1202532" y="3695463"/>
                <a:ext cx="914400" cy="914400"/>
              </a:xfrm>
              <a:prstGeom prst="rect">
                <a:avLst/>
              </a:prstGeom>
              <a:noFill/>
              <a:ln>
                <a:noFill/>
              </a:ln>
            </p:spPr>
          </p:pic>
          <p:pic>
            <p:nvPicPr>
              <p:cNvPr descr="Database" id="125" name="Google Shape;125;p4"/>
              <p:cNvPicPr preferRelativeResize="0"/>
              <p:nvPr/>
            </p:nvPicPr>
            <p:blipFill rotWithShape="1">
              <a:blip r:embed="rId5">
                <a:alphaModFix/>
              </a:blip>
              <a:srcRect b="0" l="0" r="0" t="0"/>
              <a:stretch/>
            </p:blipFill>
            <p:spPr>
              <a:xfrm>
                <a:off x="2418158" y="3695463"/>
                <a:ext cx="914400" cy="914400"/>
              </a:xfrm>
              <a:prstGeom prst="rect">
                <a:avLst/>
              </a:prstGeom>
              <a:noFill/>
              <a:ln>
                <a:noFill/>
              </a:ln>
            </p:spPr>
          </p:pic>
          <p:sp>
            <p:nvSpPr>
              <p:cNvPr id="126" name="Google Shape;126;p4"/>
              <p:cNvSpPr txBox="1"/>
              <p:nvPr/>
            </p:nvSpPr>
            <p:spPr>
              <a:xfrm>
                <a:off x="1428750" y="3429000"/>
                <a:ext cx="18002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Database Servers</a:t>
                </a:r>
                <a:endParaRPr b="0" i="0" sz="1400" u="none" cap="none" strike="noStrike">
                  <a:solidFill>
                    <a:srgbClr val="000000"/>
                  </a:solidFill>
                  <a:latin typeface="Arial"/>
                  <a:ea typeface="Arial"/>
                  <a:cs typeface="Arial"/>
                  <a:sym typeface="Arial"/>
                </a:endParaRPr>
              </a:p>
            </p:txBody>
          </p:sp>
          <p:sp>
            <p:nvSpPr>
              <p:cNvPr id="127" name="Google Shape;127;p4"/>
              <p:cNvSpPr txBox="1"/>
              <p:nvPr/>
            </p:nvSpPr>
            <p:spPr>
              <a:xfrm>
                <a:off x="2051446" y="2699266"/>
                <a:ext cx="5548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HA</a:t>
                </a:r>
                <a:endParaRPr b="0" i="0" sz="1400" u="none" cap="none" strike="noStrike">
                  <a:solidFill>
                    <a:srgbClr val="000000"/>
                  </a:solidFill>
                  <a:latin typeface="Arial"/>
                  <a:ea typeface="Arial"/>
                  <a:cs typeface="Arial"/>
                  <a:sym typeface="Arial"/>
                </a:endParaRPr>
              </a:p>
            </p:txBody>
          </p:sp>
          <p:sp>
            <p:nvSpPr>
              <p:cNvPr id="128" name="Google Shape;128;p4"/>
              <p:cNvSpPr txBox="1"/>
              <p:nvPr/>
            </p:nvSpPr>
            <p:spPr>
              <a:xfrm>
                <a:off x="1990129" y="4318046"/>
                <a:ext cx="5548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HA</a:t>
                </a:r>
                <a:endParaRPr b="0" i="0" sz="1400" u="none" cap="none" strike="noStrike">
                  <a:solidFill>
                    <a:srgbClr val="000000"/>
                  </a:solidFill>
                  <a:latin typeface="Arial"/>
                  <a:ea typeface="Arial"/>
                  <a:cs typeface="Arial"/>
                  <a:sym typeface="Arial"/>
                </a:endParaRPr>
              </a:p>
            </p:txBody>
          </p:sp>
        </p:grpSp>
      </p:grpSp>
      <p:cxnSp>
        <p:nvCxnSpPr>
          <p:cNvPr id="129" name="Google Shape;129;p4"/>
          <p:cNvCxnSpPr/>
          <p:nvPr/>
        </p:nvCxnSpPr>
        <p:spPr>
          <a:xfrm>
            <a:off x="1649286" y="1899867"/>
            <a:ext cx="0" cy="2649694"/>
          </a:xfrm>
          <a:prstGeom prst="straightConnector1">
            <a:avLst/>
          </a:prstGeom>
          <a:noFill/>
          <a:ln cap="flat" cmpd="sng" w="19050">
            <a:solidFill>
              <a:schemeClr val="accent1"/>
            </a:solidFill>
            <a:prstDash val="dash"/>
            <a:miter lim="800000"/>
            <a:headEnd len="sm" w="sm" type="none"/>
            <a:tailEnd len="sm" w="sm" type="none"/>
          </a:ln>
        </p:spPr>
      </p:cxnSp>
      <p:cxnSp>
        <p:nvCxnSpPr>
          <p:cNvPr id="130" name="Google Shape;130;p4"/>
          <p:cNvCxnSpPr/>
          <p:nvPr/>
        </p:nvCxnSpPr>
        <p:spPr>
          <a:xfrm>
            <a:off x="4340653" y="1283310"/>
            <a:ext cx="7890" cy="3316739"/>
          </a:xfrm>
          <a:prstGeom prst="straightConnector1">
            <a:avLst/>
          </a:prstGeom>
          <a:noFill/>
          <a:ln cap="flat" cmpd="sng" w="19050">
            <a:solidFill>
              <a:schemeClr val="accent1"/>
            </a:solidFill>
            <a:prstDash val="dash"/>
            <a:miter lim="800000"/>
            <a:headEnd len="sm" w="sm" type="none"/>
            <a:tailEnd len="sm" w="sm" type="none"/>
          </a:ln>
        </p:spPr>
      </p:cxnSp>
      <p:sp>
        <p:nvSpPr>
          <p:cNvPr id="131" name="Google Shape;131;p4"/>
          <p:cNvSpPr txBox="1"/>
          <p:nvPr/>
        </p:nvSpPr>
        <p:spPr>
          <a:xfrm>
            <a:off x="2754596" y="576762"/>
            <a:ext cx="68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Arial"/>
                <a:ea typeface="Arial"/>
                <a:cs typeface="Arial"/>
                <a:sym typeface="Arial"/>
              </a:rPr>
              <a:t>VPC1</a:t>
            </a:r>
            <a:endParaRPr b="0" i="0" sz="1400" u="none" cap="none" strike="noStrike">
              <a:solidFill>
                <a:srgbClr val="000000"/>
              </a:solidFill>
              <a:latin typeface="Arial"/>
              <a:ea typeface="Arial"/>
              <a:cs typeface="Arial"/>
              <a:sym typeface="Arial"/>
            </a:endParaRPr>
          </a:p>
        </p:txBody>
      </p:sp>
      <p:sp>
        <p:nvSpPr>
          <p:cNvPr id="132" name="Google Shape;132;p4"/>
          <p:cNvSpPr txBox="1"/>
          <p:nvPr/>
        </p:nvSpPr>
        <p:spPr>
          <a:xfrm>
            <a:off x="4714906" y="1529169"/>
            <a:ext cx="68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Arial"/>
                <a:ea typeface="Arial"/>
                <a:cs typeface="Arial"/>
                <a:sym typeface="Arial"/>
              </a:rPr>
              <a:t>VPC2</a:t>
            </a:r>
            <a:endParaRPr b="0" i="0" sz="1400" u="none" cap="none" strike="noStrike">
              <a:solidFill>
                <a:srgbClr val="000000"/>
              </a:solidFill>
              <a:latin typeface="Arial"/>
              <a:ea typeface="Arial"/>
              <a:cs typeface="Arial"/>
              <a:sym typeface="Arial"/>
            </a:endParaRPr>
          </a:p>
        </p:txBody>
      </p:sp>
      <p:grpSp>
        <p:nvGrpSpPr>
          <p:cNvPr id="133" name="Google Shape;133;p4"/>
          <p:cNvGrpSpPr/>
          <p:nvPr/>
        </p:nvGrpSpPr>
        <p:grpSpPr>
          <a:xfrm>
            <a:off x="2756040" y="5838478"/>
            <a:ext cx="584002" cy="557718"/>
            <a:chOff x="2800188" y="5238112"/>
            <a:chExt cx="584002" cy="557718"/>
          </a:xfrm>
        </p:grpSpPr>
        <p:sp>
          <p:nvSpPr>
            <p:cNvPr id="134" name="Google Shape;134;p4"/>
            <p:cNvSpPr/>
            <p:nvPr/>
          </p:nvSpPr>
          <p:spPr>
            <a:xfrm>
              <a:off x="2800188" y="5238112"/>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35" name="Google Shape;135;p4"/>
            <p:cNvCxnSpPr/>
            <p:nvPr/>
          </p:nvCxnSpPr>
          <p:spPr>
            <a:xfrm>
              <a:off x="3161121" y="5521164"/>
              <a:ext cx="223069" cy="0"/>
            </a:xfrm>
            <a:prstGeom prst="straightConnector1">
              <a:avLst/>
            </a:prstGeom>
            <a:noFill/>
            <a:ln cap="flat" cmpd="sng" w="38100">
              <a:solidFill>
                <a:schemeClr val="lt1"/>
              </a:solidFill>
              <a:prstDash val="solid"/>
              <a:miter lim="800000"/>
              <a:headEnd len="sm" w="sm" type="none"/>
              <a:tailEnd len="med" w="med" type="triangle"/>
            </a:ln>
          </p:spPr>
        </p:cxnSp>
        <p:cxnSp>
          <p:nvCxnSpPr>
            <p:cNvPr id="136" name="Google Shape;136;p4"/>
            <p:cNvCxnSpPr/>
            <p:nvPr/>
          </p:nvCxnSpPr>
          <p:spPr>
            <a:xfrm>
              <a:off x="3100675" y="5572788"/>
              <a:ext cx="0" cy="223042"/>
            </a:xfrm>
            <a:prstGeom prst="straightConnector1">
              <a:avLst/>
            </a:prstGeom>
            <a:noFill/>
            <a:ln cap="flat" cmpd="sng" w="38100">
              <a:solidFill>
                <a:schemeClr val="lt1"/>
              </a:solidFill>
              <a:prstDash val="solid"/>
              <a:miter lim="800000"/>
              <a:headEnd len="sm" w="sm" type="none"/>
              <a:tailEnd len="med" w="med" type="triangle"/>
            </a:ln>
          </p:spPr>
        </p:cxnSp>
        <p:cxnSp>
          <p:nvCxnSpPr>
            <p:cNvPr id="137" name="Google Shape;137;p4"/>
            <p:cNvCxnSpPr>
              <a:endCxn id="134" idx="2"/>
            </p:cNvCxnSpPr>
            <p:nvPr/>
          </p:nvCxnSpPr>
          <p:spPr>
            <a:xfrm rot="10800000">
              <a:off x="2800188" y="5516971"/>
              <a:ext cx="240300" cy="0"/>
            </a:xfrm>
            <a:prstGeom prst="straightConnector1">
              <a:avLst/>
            </a:prstGeom>
            <a:noFill/>
            <a:ln cap="flat" cmpd="sng" w="38100">
              <a:solidFill>
                <a:schemeClr val="lt1"/>
              </a:solidFill>
              <a:prstDash val="solid"/>
              <a:miter lim="800000"/>
              <a:headEnd len="sm" w="sm" type="none"/>
              <a:tailEnd len="med" w="med" type="triangle"/>
            </a:ln>
          </p:spPr>
        </p:cxnSp>
        <p:cxnSp>
          <p:nvCxnSpPr>
            <p:cNvPr id="138" name="Google Shape;138;p4"/>
            <p:cNvCxnSpPr>
              <a:endCxn id="134" idx="0"/>
            </p:cNvCxnSpPr>
            <p:nvPr/>
          </p:nvCxnSpPr>
          <p:spPr>
            <a:xfrm rot="10800000">
              <a:off x="3092189" y="5238112"/>
              <a:ext cx="8400" cy="221700"/>
            </a:xfrm>
            <a:prstGeom prst="straightConnector1">
              <a:avLst/>
            </a:prstGeom>
            <a:noFill/>
            <a:ln cap="flat" cmpd="sng" w="38100">
              <a:solidFill>
                <a:schemeClr val="lt1"/>
              </a:solidFill>
              <a:prstDash val="solid"/>
              <a:miter lim="800000"/>
              <a:headEnd len="sm" w="sm" type="none"/>
              <a:tailEnd len="med" w="med" type="triangle"/>
            </a:ln>
          </p:spPr>
        </p:cxnSp>
      </p:grpSp>
      <p:pic>
        <p:nvPicPr>
          <p:cNvPr descr="Computer" id="139" name="Google Shape;139;p4"/>
          <p:cNvPicPr preferRelativeResize="0"/>
          <p:nvPr/>
        </p:nvPicPr>
        <p:blipFill rotWithShape="1">
          <a:blip r:embed="rId6">
            <a:alphaModFix/>
          </a:blip>
          <a:srcRect b="0" l="0" r="0" t="0"/>
          <a:stretch/>
        </p:blipFill>
        <p:spPr>
          <a:xfrm>
            <a:off x="4643467" y="1977381"/>
            <a:ext cx="1117813" cy="1117813"/>
          </a:xfrm>
          <a:prstGeom prst="rect">
            <a:avLst/>
          </a:prstGeom>
          <a:noFill/>
          <a:ln>
            <a:noFill/>
          </a:ln>
        </p:spPr>
      </p:pic>
      <p:pic>
        <p:nvPicPr>
          <p:cNvPr descr="Gears" id="140" name="Google Shape;140;p4"/>
          <p:cNvPicPr preferRelativeResize="0"/>
          <p:nvPr/>
        </p:nvPicPr>
        <p:blipFill rotWithShape="1">
          <a:blip r:embed="rId7">
            <a:alphaModFix/>
          </a:blip>
          <a:srcRect b="0" l="0" r="0" t="0"/>
          <a:stretch/>
        </p:blipFill>
        <p:spPr>
          <a:xfrm>
            <a:off x="4788649" y="2249916"/>
            <a:ext cx="413724" cy="413724"/>
          </a:xfrm>
          <a:prstGeom prst="rect">
            <a:avLst/>
          </a:prstGeom>
          <a:noFill/>
          <a:ln>
            <a:noFill/>
          </a:ln>
        </p:spPr>
      </p:pic>
      <p:sp>
        <p:nvSpPr>
          <p:cNvPr id="141" name="Google Shape;141;p4"/>
          <p:cNvSpPr txBox="1"/>
          <p:nvPr/>
        </p:nvSpPr>
        <p:spPr>
          <a:xfrm>
            <a:off x="4340653" y="2872316"/>
            <a:ext cx="197365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Log Management and Monitoring</a:t>
            </a:r>
            <a:endParaRPr b="0" i="0" sz="1400" u="none" cap="none" strike="noStrike">
              <a:solidFill>
                <a:srgbClr val="000000"/>
              </a:solidFill>
              <a:latin typeface="Arial"/>
              <a:ea typeface="Arial"/>
              <a:cs typeface="Arial"/>
              <a:sym typeface="Arial"/>
            </a:endParaRPr>
          </a:p>
        </p:txBody>
      </p:sp>
      <p:pic>
        <p:nvPicPr>
          <p:cNvPr descr="Computer" id="142" name="Google Shape;142;p4"/>
          <p:cNvPicPr preferRelativeResize="0"/>
          <p:nvPr/>
        </p:nvPicPr>
        <p:blipFill rotWithShape="1">
          <a:blip r:embed="rId6">
            <a:alphaModFix/>
          </a:blip>
          <a:srcRect b="0" l="0" r="0" t="0"/>
          <a:stretch/>
        </p:blipFill>
        <p:spPr>
          <a:xfrm>
            <a:off x="413359" y="2502540"/>
            <a:ext cx="1117813" cy="1117813"/>
          </a:xfrm>
          <a:prstGeom prst="rect">
            <a:avLst/>
          </a:prstGeom>
          <a:noFill/>
          <a:ln>
            <a:noFill/>
          </a:ln>
        </p:spPr>
      </p:pic>
      <p:sp>
        <p:nvSpPr>
          <p:cNvPr id="143" name="Google Shape;143;p4"/>
          <p:cNvSpPr txBox="1"/>
          <p:nvPr/>
        </p:nvSpPr>
        <p:spPr>
          <a:xfrm>
            <a:off x="640776" y="2294308"/>
            <a:ext cx="68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Arial"/>
                <a:ea typeface="Arial"/>
                <a:cs typeface="Arial"/>
                <a:sym typeface="Arial"/>
              </a:rPr>
              <a:t>VPC3</a:t>
            </a:r>
            <a:endParaRPr b="0" i="0" sz="1400" u="none" cap="none" strike="noStrike">
              <a:solidFill>
                <a:srgbClr val="000000"/>
              </a:solidFill>
              <a:latin typeface="Arial"/>
              <a:ea typeface="Arial"/>
              <a:cs typeface="Arial"/>
              <a:sym typeface="Arial"/>
            </a:endParaRPr>
          </a:p>
        </p:txBody>
      </p:sp>
      <p:pic>
        <p:nvPicPr>
          <p:cNvPr descr="Open folder" id="144" name="Google Shape;144;p4"/>
          <p:cNvPicPr preferRelativeResize="0"/>
          <p:nvPr/>
        </p:nvPicPr>
        <p:blipFill rotWithShape="1">
          <a:blip r:embed="rId8">
            <a:alphaModFix/>
          </a:blip>
          <a:srcRect b="0" l="0" r="0" t="0"/>
          <a:stretch/>
        </p:blipFill>
        <p:spPr>
          <a:xfrm>
            <a:off x="591698" y="2810451"/>
            <a:ext cx="385030" cy="385030"/>
          </a:xfrm>
          <a:prstGeom prst="rect">
            <a:avLst/>
          </a:prstGeom>
          <a:noFill/>
          <a:ln>
            <a:noFill/>
          </a:ln>
        </p:spPr>
      </p:pic>
      <p:sp>
        <p:nvSpPr>
          <p:cNvPr id="145" name="Google Shape;145;p4"/>
          <p:cNvSpPr txBox="1"/>
          <p:nvPr/>
        </p:nvSpPr>
        <p:spPr>
          <a:xfrm>
            <a:off x="382305" y="3397832"/>
            <a:ext cx="19736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File Storage</a:t>
            </a:r>
            <a:endParaRPr b="0" i="0" sz="1400" u="none" cap="none" strike="noStrike">
              <a:solidFill>
                <a:srgbClr val="000000"/>
              </a:solidFill>
              <a:latin typeface="Arial"/>
              <a:ea typeface="Arial"/>
              <a:cs typeface="Arial"/>
              <a:sym typeface="Arial"/>
            </a:endParaRPr>
          </a:p>
        </p:txBody>
      </p:sp>
      <p:pic>
        <p:nvPicPr>
          <p:cNvPr descr="Flowchart" id="146" name="Google Shape;146;p4"/>
          <p:cNvPicPr preferRelativeResize="0"/>
          <p:nvPr/>
        </p:nvPicPr>
        <p:blipFill rotWithShape="1">
          <a:blip r:embed="rId9">
            <a:alphaModFix/>
          </a:blip>
          <a:srcRect b="0" l="0" r="0" t="0"/>
          <a:stretch/>
        </p:blipFill>
        <p:spPr>
          <a:xfrm>
            <a:off x="10442163" y="5176969"/>
            <a:ext cx="1593594" cy="1593594"/>
          </a:xfrm>
          <a:prstGeom prst="rect">
            <a:avLst/>
          </a:prstGeom>
          <a:noFill/>
          <a:ln>
            <a:noFill/>
          </a:ln>
        </p:spPr>
      </p:pic>
      <p:sp>
        <p:nvSpPr>
          <p:cNvPr id="147" name="Google Shape;147;p4"/>
          <p:cNvSpPr txBox="1"/>
          <p:nvPr/>
        </p:nvSpPr>
        <p:spPr>
          <a:xfrm>
            <a:off x="9741025" y="569955"/>
            <a:ext cx="2065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VPN Users</a:t>
            </a:r>
            <a:endParaRPr b="0" i="0" sz="1400" u="none" cap="none" strike="noStrike">
              <a:solidFill>
                <a:srgbClr val="000000"/>
              </a:solidFill>
              <a:latin typeface="Arial"/>
              <a:ea typeface="Arial"/>
              <a:cs typeface="Arial"/>
              <a:sym typeface="Arial"/>
            </a:endParaRPr>
          </a:p>
        </p:txBody>
      </p:sp>
      <p:grpSp>
        <p:nvGrpSpPr>
          <p:cNvPr id="148" name="Google Shape;148;p4"/>
          <p:cNvGrpSpPr/>
          <p:nvPr/>
        </p:nvGrpSpPr>
        <p:grpSpPr>
          <a:xfrm>
            <a:off x="6823285" y="5821262"/>
            <a:ext cx="584002" cy="574934"/>
            <a:chOff x="7553257" y="5438334"/>
            <a:chExt cx="584002" cy="574934"/>
          </a:xfrm>
        </p:grpSpPr>
        <p:sp>
          <p:nvSpPr>
            <p:cNvPr id="149" name="Google Shape;149;p4"/>
            <p:cNvSpPr/>
            <p:nvPr/>
          </p:nvSpPr>
          <p:spPr>
            <a:xfrm>
              <a:off x="7553257" y="5455550"/>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50" name="Google Shape;150;p4"/>
            <p:cNvCxnSpPr/>
            <p:nvPr/>
          </p:nvCxnSpPr>
          <p:spPr>
            <a:xfrm>
              <a:off x="7630425" y="5856412"/>
              <a:ext cx="436446" cy="0"/>
            </a:xfrm>
            <a:prstGeom prst="straightConnector1">
              <a:avLst/>
            </a:prstGeom>
            <a:noFill/>
            <a:ln cap="flat" cmpd="sng" w="38100">
              <a:solidFill>
                <a:schemeClr val="lt1"/>
              </a:solidFill>
              <a:prstDash val="solid"/>
              <a:miter lim="800000"/>
              <a:headEnd len="med" w="med" type="triangle"/>
              <a:tailEnd len="med" w="med" type="triangle"/>
            </a:ln>
          </p:spPr>
        </p:cxnSp>
        <p:pic>
          <p:nvPicPr>
            <p:cNvPr descr="Fire" id="151" name="Google Shape;151;p4"/>
            <p:cNvPicPr preferRelativeResize="0"/>
            <p:nvPr/>
          </p:nvPicPr>
          <p:blipFill rotWithShape="1">
            <a:blip r:embed="rId10">
              <a:alphaModFix/>
            </a:blip>
            <a:srcRect b="0" l="0" r="0" t="0"/>
            <a:stretch/>
          </p:blipFill>
          <p:spPr>
            <a:xfrm>
              <a:off x="7644713" y="5438334"/>
              <a:ext cx="395335" cy="395335"/>
            </a:xfrm>
            <a:prstGeom prst="rect">
              <a:avLst/>
            </a:prstGeom>
            <a:noFill/>
            <a:ln>
              <a:noFill/>
            </a:ln>
          </p:spPr>
        </p:pic>
      </p:grpSp>
      <p:cxnSp>
        <p:nvCxnSpPr>
          <p:cNvPr id="152" name="Google Shape;152;p4"/>
          <p:cNvCxnSpPr/>
          <p:nvPr/>
        </p:nvCxnSpPr>
        <p:spPr>
          <a:xfrm>
            <a:off x="3463020" y="6117337"/>
            <a:ext cx="3240478" cy="0"/>
          </a:xfrm>
          <a:prstGeom prst="straightConnector1">
            <a:avLst/>
          </a:prstGeom>
          <a:noFill/>
          <a:ln cap="flat" cmpd="sng" w="28575">
            <a:solidFill>
              <a:schemeClr val="accent1"/>
            </a:solidFill>
            <a:prstDash val="dash"/>
            <a:miter lim="800000"/>
            <a:headEnd len="med" w="med" type="triangle"/>
            <a:tailEnd len="med" w="med" type="triangle"/>
          </a:ln>
        </p:spPr>
      </p:cxnSp>
      <p:cxnSp>
        <p:nvCxnSpPr>
          <p:cNvPr id="153" name="Google Shape;153;p4"/>
          <p:cNvCxnSpPr/>
          <p:nvPr/>
        </p:nvCxnSpPr>
        <p:spPr>
          <a:xfrm rot="10800000">
            <a:off x="3046680" y="4704431"/>
            <a:ext cx="0" cy="1015298"/>
          </a:xfrm>
          <a:prstGeom prst="straightConnector1">
            <a:avLst/>
          </a:prstGeom>
          <a:noFill/>
          <a:ln cap="flat" cmpd="sng" w="28575">
            <a:solidFill>
              <a:schemeClr val="accent1"/>
            </a:solidFill>
            <a:prstDash val="dash"/>
            <a:miter lim="800000"/>
            <a:headEnd len="med" w="med" type="triangle"/>
            <a:tailEnd len="med" w="med" type="triangle"/>
          </a:ln>
        </p:spPr>
      </p:cxnSp>
      <p:grpSp>
        <p:nvGrpSpPr>
          <p:cNvPr id="154" name="Google Shape;154;p4"/>
          <p:cNvGrpSpPr/>
          <p:nvPr/>
        </p:nvGrpSpPr>
        <p:grpSpPr>
          <a:xfrm>
            <a:off x="7180332" y="1554074"/>
            <a:ext cx="584002" cy="574934"/>
            <a:chOff x="7553257" y="5438334"/>
            <a:chExt cx="584002" cy="574934"/>
          </a:xfrm>
        </p:grpSpPr>
        <p:sp>
          <p:nvSpPr>
            <p:cNvPr id="155" name="Google Shape;155;p4"/>
            <p:cNvSpPr/>
            <p:nvPr/>
          </p:nvSpPr>
          <p:spPr>
            <a:xfrm>
              <a:off x="7553257" y="5455550"/>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56" name="Google Shape;156;p4"/>
            <p:cNvCxnSpPr/>
            <p:nvPr/>
          </p:nvCxnSpPr>
          <p:spPr>
            <a:xfrm>
              <a:off x="7630425" y="5856412"/>
              <a:ext cx="436446" cy="0"/>
            </a:xfrm>
            <a:prstGeom prst="straightConnector1">
              <a:avLst/>
            </a:prstGeom>
            <a:noFill/>
            <a:ln cap="flat" cmpd="sng" w="38100">
              <a:solidFill>
                <a:schemeClr val="lt1"/>
              </a:solidFill>
              <a:prstDash val="solid"/>
              <a:miter lim="800000"/>
              <a:headEnd len="med" w="med" type="triangle"/>
              <a:tailEnd len="med" w="med" type="triangle"/>
            </a:ln>
          </p:spPr>
        </p:cxnSp>
        <p:pic>
          <p:nvPicPr>
            <p:cNvPr descr="Fire" id="157" name="Google Shape;157;p4"/>
            <p:cNvPicPr preferRelativeResize="0"/>
            <p:nvPr/>
          </p:nvPicPr>
          <p:blipFill rotWithShape="1">
            <a:blip r:embed="rId10">
              <a:alphaModFix/>
            </a:blip>
            <a:srcRect b="0" l="0" r="0" t="0"/>
            <a:stretch/>
          </p:blipFill>
          <p:spPr>
            <a:xfrm>
              <a:off x="7644713" y="5438334"/>
              <a:ext cx="395335" cy="395335"/>
            </a:xfrm>
            <a:prstGeom prst="rect">
              <a:avLst/>
            </a:prstGeom>
            <a:noFill/>
            <a:ln>
              <a:noFill/>
            </a:ln>
          </p:spPr>
        </p:pic>
      </p:grpSp>
      <p:pic>
        <p:nvPicPr>
          <p:cNvPr descr="Cloud" id="158" name="Google Shape;158;p4"/>
          <p:cNvPicPr preferRelativeResize="0"/>
          <p:nvPr/>
        </p:nvPicPr>
        <p:blipFill rotWithShape="1">
          <a:blip r:embed="rId11">
            <a:alphaModFix/>
          </a:blip>
          <a:srcRect b="0" l="0" r="0" t="0"/>
          <a:stretch/>
        </p:blipFill>
        <p:spPr>
          <a:xfrm>
            <a:off x="8281242" y="245949"/>
            <a:ext cx="1758707" cy="1758707"/>
          </a:xfrm>
          <a:prstGeom prst="rect">
            <a:avLst/>
          </a:prstGeom>
          <a:noFill/>
          <a:ln>
            <a:noFill/>
          </a:ln>
        </p:spPr>
      </p:pic>
      <p:sp>
        <p:nvSpPr>
          <p:cNvPr id="159" name="Google Shape;159;p4"/>
          <p:cNvSpPr txBox="1"/>
          <p:nvPr/>
        </p:nvSpPr>
        <p:spPr>
          <a:xfrm>
            <a:off x="8191167" y="1539508"/>
            <a:ext cx="19736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Internet</a:t>
            </a:r>
            <a:endParaRPr b="0" i="0" sz="1400" u="none" cap="none" strike="noStrike">
              <a:solidFill>
                <a:srgbClr val="000000"/>
              </a:solidFill>
              <a:latin typeface="Arial"/>
              <a:ea typeface="Arial"/>
              <a:cs typeface="Arial"/>
              <a:sym typeface="Arial"/>
            </a:endParaRPr>
          </a:p>
        </p:txBody>
      </p:sp>
      <p:cxnSp>
        <p:nvCxnSpPr>
          <p:cNvPr id="160" name="Google Shape;160;p4"/>
          <p:cNvCxnSpPr/>
          <p:nvPr/>
        </p:nvCxnSpPr>
        <p:spPr>
          <a:xfrm flipH="1" rot="10800000">
            <a:off x="7803847" y="1393673"/>
            <a:ext cx="428648" cy="160401"/>
          </a:xfrm>
          <a:prstGeom prst="straightConnector1">
            <a:avLst/>
          </a:prstGeom>
          <a:noFill/>
          <a:ln cap="flat" cmpd="sng" w="28575">
            <a:solidFill>
              <a:schemeClr val="accent1"/>
            </a:solidFill>
            <a:prstDash val="dash"/>
            <a:miter lim="800000"/>
            <a:headEnd len="med" w="med" type="triangle"/>
            <a:tailEnd len="med" w="med" type="triangle"/>
          </a:ln>
        </p:spPr>
      </p:cxnSp>
      <p:grpSp>
        <p:nvGrpSpPr>
          <p:cNvPr id="161" name="Google Shape;161;p4"/>
          <p:cNvGrpSpPr/>
          <p:nvPr/>
        </p:nvGrpSpPr>
        <p:grpSpPr>
          <a:xfrm>
            <a:off x="8616756" y="5848480"/>
            <a:ext cx="584002" cy="557718"/>
            <a:chOff x="2800188" y="5238112"/>
            <a:chExt cx="584002" cy="557718"/>
          </a:xfrm>
        </p:grpSpPr>
        <p:sp>
          <p:nvSpPr>
            <p:cNvPr id="162" name="Google Shape;162;p4"/>
            <p:cNvSpPr/>
            <p:nvPr/>
          </p:nvSpPr>
          <p:spPr>
            <a:xfrm>
              <a:off x="2800188" y="5238112"/>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63" name="Google Shape;163;p4"/>
            <p:cNvCxnSpPr/>
            <p:nvPr/>
          </p:nvCxnSpPr>
          <p:spPr>
            <a:xfrm>
              <a:off x="3161121" y="5521164"/>
              <a:ext cx="223069" cy="0"/>
            </a:xfrm>
            <a:prstGeom prst="straightConnector1">
              <a:avLst/>
            </a:prstGeom>
            <a:noFill/>
            <a:ln cap="flat" cmpd="sng" w="38100">
              <a:solidFill>
                <a:schemeClr val="lt1"/>
              </a:solidFill>
              <a:prstDash val="solid"/>
              <a:miter lim="800000"/>
              <a:headEnd len="sm" w="sm" type="none"/>
              <a:tailEnd len="med" w="med" type="triangle"/>
            </a:ln>
          </p:spPr>
        </p:cxnSp>
        <p:cxnSp>
          <p:nvCxnSpPr>
            <p:cNvPr id="164" name="Google Shape;164;p4"/>
            <p:cNvCxnSpPr/>
            <p:nvPr/>
          </p:nvCxnSpPr>
          <p:spPr>
            <a:xfrm>
              <a:off x="3100675" y="5572788"/>
              <a:ext cx="0" cy="223042"/>
            </a:xfrm>
            <a:prstGeom prst="straightConnector1">
              <a:avLst/>
            </a:prstGeom>
            <a:noFill/>
            <a:ln cap="flat" cmpd="sng" w="38100">
              <a:solidFill>
                <a:schemeClr val="lt1"/>
              </a:solidFill>
              <a:prstDash val="solid"/>
              <a:miter lim="800000"/>
              <a:headEnd len="sm" w="sm" type="none"/>
              <a:tailEnd len="med" w="med" type="triangle"/>
            </a:ln>
          </p:spPr>
        </p:cxnSp>
        <p:cxnSp>
          <p:nvCxnSpPr>
            <p:cNvPr id="165" name="Google Shape;165;p4"/>
            <p:cNvCxnSpPr>
              <a:endCxn id="162" idx="2"/>
            </p:cNvCxnSpPr>
            <p:nvPr/>
          </p:nvCxnSpPr>
          <p:spPr>
            <a:xfrm rot="10800000">
              <a:off x="2800188" y="5516971"/>
              <a:ext cx="240300" cy="0"/>
            </a:xfrm>
            <a:prstGeom prst="straightConnector1">
              <a:avLst/>
            </a:prstGeom>
            <a:noFill/>
            <a:ln cap="flat" cmpd="sng" w="38100">
              <a:solidFill>
                <a:schemeClr val="lt1"/>
              </a:solidFill>
              <a:prstDash val="solid"/>
              <a:miter lim="800000"/>
              <a:headEnd len="sm" w="sm" type="none"/>
              <a:tailEnd len="med" w="med" type="triangle"/>
            </a:ln>
          </p:spPr>
        </p:cxnSp>
        <p:cxnSp>
          <p:nvCxnSpPr>
            <p:cNvPr id="166" name="Google Shape;166;p4"/>
            <p:cNvCxnSpPr>
              <a:endCxn id="162" idx="0"/>
            </p:cNvCxnSpPr>
            <p:nvPr/>
          </p:nvCxnSpPr>
          <p:spPr>
            <a:xfrm rot="10800000">
              <a:off x="3092189" y="5238112"/>
              <a:ext cx="8400" cy="221700"/>
            </a:xfrm>
            <a:prstGeom prst="straightConnector1">
              <a:avLst/>
            </a:prstGeom>
            <a:noFill/>
            <a:ln cap="flat" cmpd="sng" w="38100">
              <a:solidFill>
                <a:schemeClr val="lt1"/>
              </a:solidFill>
              <a:prstDash val="solid"/>
              <a:miter lim="800000"/>
              <a:headEnd len="sm" w="sm" type="none"/>
              <a:tailEnd len="med" w="med" type="triangle"/>
            </a:ln>
          </p:spPr>
        </p:cxnSp>
      </p:grpSp>
      <p:cxnSp>
        <p:nvCxnSpPr>
          <p:cNvPr id="167" name="Google Shape;167;p4"/>
          <p:cNvCxnSpPr/>
          <p:nvPr/>
        </p:nvCxnSpPr>
        <p:spPr>
          <a:xfrm>
            <a:off x="9431972" y="6117337"/>
            <a:ext cx="696627" cy="0"/>
          </a:xfrm>
          <a:prstGeom prst="straightConnector1">
            <a:avLst/>
          </a:prstGeom>
          <a:noFill/>
          <a:ln cap="flat" cmpd="sng" w="28575">
            <a:solidFill>
              <a:srgbClr val="548135"/>
            </a:solidFill>
            <a:prstDash val="dash"/>
            <a:miter lim="800000"/>
            <a:headEnd len="med" w="med" type="triangle"/>
            <a:tailEnd len="med" w="med" type="triangle"/>
          </a:ln>
        </p:spPr>
      </p:cxnSp>
      <p:grpSp>
        <p:nvGrpSpPr>
          <p:cNvPr id="168" name="Google Shape;168;p4"/>
          <p:cNvGrpSpPr/>
          <p:nvPr/>
        </p:nvGrpSpPr>
        <p:grpSpPr>
          <a:xfrm>
            <a:off x="8232495" y="2616657"/>
            <a:ext cx="584002" cy="557718"/>
            <a:chOff x="2800188" y="5238112"/>
            <a:chExt cx="584002" cy="557718"/>
          </a:xfrm>
        </p:grpSpPr>
        <p:sp>
          <p:nvSpPr>
            <p:cNvPr id="169" name="Google Shape;169;p4"/>
            <p:cNvSpPr/>
            <p:nvPr/>
          </p:nvSpPr>
          <p:spPr>
            <a:xfrm>
              <a:off x="2800188" y="5238112"/>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70" name="Google Shape;170;p4"/>
            <p:cNvCxnSpPr/>
            <p:nvPr/>
          </p:nvCxnSpPr>
          <p:spPr>
            <a:xfrm>
              <a:off x="3161121" y="5521164"/>
              <a:ext cx="223069" cy="0"/>
            </a:xfrm>
            <a:prstGeom prst="straightConnector1">
              <a:avLst/>
            </a:prstGeom>
            <a:noFill/>
            <a:ln cap="flat" cmpd="sng" w="38100">
              <a:solidFill>
                <a:schemeClr val="lt1"/>
              </a:solidFill>
              <a:prstDash val="solid"/>
              <a:miter lim="800000"/>
              <a:headEnd len="sm" w="sm" type="none"/>
              <a:tailEnd len="med" w="med" type="triangle"/>
            </a:ln>
          </p:spPr>
        </p:cxnSp>
        <p:cxnSp>
          <p:nvCxnSpPr>
            <p:cNvPr id="171" name="Google Shape;171;p4"/>
            <p:cNvCxnSpPr/>
            <p:nvPr/>
          </p:nvCxnSpPr>
          <p:spPr>
            <a:xfrm>
              <a:off x="3100675" y="5572788"/>
              <a:ext cx="0" cy="223042"/>
            </a:xfrm>
            <a:prstGeom prst="straightConnector1">
              <a:avLst/>
            </a:prstGeom>
            <a:noFill/>
            <a:ln cap="flat" cmpd="sng" w="38100">
              <a:solidFill>
                <a:schemeClr val="lt1"/>
              </a:solidFill>
              <a:prstDash val="solid"/>
              <a:miter lim="800000"/>
              <a:headEnd len="sm" w="sm" type="none"/>
              <a:tailEnd len="med" w="med" type="triangle"/>
            </a:ln>
          </p:spPr>
        </p:cxnSp>
        <p:cxnSp>
          <p:nvCxnSpPr>
            <p:cNvPr id="172" name="Google Shape;172;p4"/>
            <p:cNvCxnSpPr>
              <a:endCxn id="169" idx="2"/>
            </p:cNvCxnSpPr>
            <p:nvPr/>
          </p:nvCxnSpPr>
          <p:spPr>
            <a:xfrm rot="10800000">
              <a:off x="2800188" y="5516971"/>
              <a:ext cx="240300" cy="0"/>
            </a:xfrm>
            <a:prstGeom prst="straightConnector1">
              <a:avLst/>
            </a:prstGeom>
            <a:noFill/>
            <a:ln cap="flat" cmpd="sng" w="38100">
              <a:solidFill>
                <a:schemeClr val="lt1"/>
              </a:solidFill>
              <a:prstDash val="solid"/>
              <a:miter lim="800000"/>
              <a:headEnd len="sm" w="sm" type="none"/>
              <a:tailEnd len="med" w="med" type="triangle"/>
            </a:ln>
          </p:spPr>
        </p:cxnSp>
        <p:cxnSp>
          <p:nvCxnSpPr>
            <p:cNvPr id="173" name="Google Shape;173;p4"/>
            <p:cNvCxnSpPr>
              <a:endCxn id="169" idx="0"/>
            </p:cNvCxnSpPr>
            <p:nvPr/>
          </p:nvCxnSpPr>
          <p:spPr>
            <a:xfrm rot="10800000">
              <a:off x="3092189" y="5238112"/>
              <a:ext cx="8400" cy="221700"/>
            </a:xfrm>
            <a:prstGeom prst="straightConnector1">
              <a:avLst/>
            </a:prstGeom>
            <a:noFill/>
            <a:ln cap="flat" cmpd="sng" w="38100">
              <a:solidFill>
                <a:schemeClr val="lt1"/>
              </a:solidFill>
              <a:prstDash val="solid"/>
              <a:miter lim="800000"/>
              <a:headEnd len="sm" w="sm" type="none"/>
              <a:tailEnd len="med" w="med" type="triangle"/>
            </a:ln>
          </p:spPr>
        </p:cxnSp>
      </p:grpSp>
      <p:cxnSp>
        <p:nvCxnSpPr>
          <p:cNvPr id="174" name="Google Shape;174;p4"/>
          <p:cNvCxnSpPr/>
          <p:nvPr/>
        </p:nvCxnSpPr>
        <p:spPr>
          <a:xfrm>
            <a:off x="7568502" y="2181523"/>
            <a:ext cx="583817" cy="471474"/>
          </a:xfrm>
          <a:prstGeom prst="straightConnector1">
            <a:avLst/>
          </a:prstGeom>
          <a:noFill/>
          <a:ln cap="flat" cmpd="sng" w="28575">
            <a:solidFill>
              <a:srgbClr val="548135"/>
            </a:solidFill>
            <a:prstDash val="dash"/>
            <a:miter lim="800000"/>
            <a:headEnd len="med" w="med" type="triangle"/>
            <a:tailEnd len="med" w="med" type="triangle"/>
          </a:ln>
        </p:spPr>
      </p:cxnSp>
      <p:pic>
        <p:nvPicPr>
          <p:cNvPr descr="Internet" id="175" name="Google Shape;175;p4"/>
          <p:cNvPicPr preferRelativeResize="0"/>
          <p:nvPr/>
        </p:nvPicPr>
        <p:blipFill rotWithShape="1">
          <a:blip r:embed="rId12">
            <a:alphaModFix/>
          </a:blip>
          <a:srcRect b="0" l="0" r="0" t="0"/>
          <a:stretch/>
        </p:blipFill>
        <p:spPr>
          <a:xfrm>
            <a:off x="9741024" y="109199"/>
            <a:ext cx="605714" cy="605714"/>
          </a:xfrm>
          <a:prstGeom prst="rect">
            <a:avLst/>
          </a:prstGeom>
          <a:noFill/>
          <a:ln>
            <a:noFill/>
          </a:ln>
        </p:spPr>
      </p:pic>
      <p:pic>
        <p:nvPicPr>
          <p:cNvPr descr="Internet" id="176" name="Google Shape;176;p4"/>
          <p:cNvPicPr preferRelativeResize="0"/>
          <p:nvPr/>
        </p:nvPicPr>
        <p:blipFill rotWithShape="1">
          <a:blip r:embed="rId12">
            <a:alphaModFix/>
          </a:blip>
          <a:srcRect b="0" l="0" r="0" t="0"/>
          <a:stretch/>
        </p:blipFill>
        <p:spPr>
          <a:xfrm>
            <a:off x="10470915" y="105166"/>
            <a:ext cx="605714" cy="605714"/>
          </a:xfrm>
          <a:prstGeom prst="rect">
            <a:avLst/>
          </a:prstGeom>
          <a:noFill/>
          <a:ln>
            <a:noFill/>
          </a:ln>
        </p:spPr>
      </p:pic>
      <p:pic>
        <p:nvPicPr>
          <p:cNvPr descr="Internet" id="177" name="Google Shape;177;p4"/>
          <p:cNvPicPr preferRelativeResize="0"/>
          <p:nvPr/>
        </p:nvPicPr>
        <p:blipFill rotWithShape="1">
          <a:blip r:embed="rId12">
            <a:alphaModFix/>
          </a:blip>
          <a:srcRect b="0" l="0" r="0" t="0"/>
          <a:stretch/>
        </p:blipFill>
        <p:spPr>
          <a:xfrm>
            <a:off x="11200806" y="105166"/>
            <a:ext cx="605714" cy="605714"/>
          </a:xfrm>
          <a:prstGeom prst="rect">
            <a:avLst/>
          </a:prstGeom>
          <a:noFill/>
          <a:ln>
            <a:noFill/>
          </a:ln>
        </p:spPr>
      </p:pic>
      <p:sp>
        <p:nvSpPr>
          <p:cNvPr id="178" name="Google Shape;178;p4"/>
          <p:cNvSpPr txBox="1"/>
          <p:nvPr/>
        </p:nvSpPr>
        <p:spPr>
          <a:xfrm>
            <a:off x="10172683" y="6488668"/>
            <a:ext cx="21671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Internal Users</a:t>
            </a:r>
            <a:endParaRPr b="0" i="0" sz="1400" u="none" cap="none" strike="noStrike">
              <a:solidFill>
                <a:srgbClr val="000000"/>
              </a:solidFill>
              <a:latin typeface="Arial"/>
              <a:ea typeface="Arial"/>
              <a:cs typeface="Arial"/>
              <a:sym typeface="Arial"/>
            </a:endParaRPr>
          </a:p>
        </p:txBody>
      </p:sp>
      <p:cxnSp>
        <p:nvCxnSpPr>
          <p:cNvPr id="179" name="Google Shape;179;p4"/>
          <p:cNvCxnSpPr>
            <a:endCxn id="147" idx="2"/>
          </p:cNvCxnSpPr>
          <p:nvPr/>
        </p:nvCxnSpPr>
        <p:spPr>
          <a:xfrm flipH="1" rot="10800000">
            <a:off x="9867772" y="939287"/>
            <a:ext cx="906000" cy="127500"/>
          </a:xfrm>
          <a:prstGeom prst="straightConnector1">
            <a:avLst/>
          </a:prstGeom>
          <a:noFill/>
          <a:ln cap="flat" cmpd="sng" w="28575">
            <a:solidFill>
              <a:schemeClr val="accent1"/>
            </a:solidFill>
            <a:prstDash val="dash"/>
            <a:miter lim="800000"/>
            <a:headEnd len="med" w="med" type="triangle"/>
            <a:tailEnd len="med" w="med" type="triangle"/>
          </a:ln>
        </p:spPr>
      </p:cxnSp>
      <p:grpSp>
        <p:nvGrpSpPr>
          <p:cNvPr id="180" name="Google Shape;180;p4"/>
          <p:cNvGrpSpPr/>
          <p:nvPr/>
        </p:nvGrpSpPr>
        <p:grpSpPr>
          <a:xfrm>
            <a:off x="7540553" y="3427647"/>
            <a:ext cx="955966" cy="955966"/>
            <a:chOff x="7438957" y="3904600"/>
            <a:chExt cx="955966" cy="955966"/>
          </a:xfrm>
        </p:grpSpPr>
        <p:pic>
          <p:nvPicPr>
            <p:cNvPr descr="Web design" id="181" name="Google Shape;181;p4"/>
            <p:cNvPicPr preferRelativeResize="0"/>
            <p:nvPr/>
          </p:nvPicPr>
          <p:blipFill rotWithShape="1">
            <a:blip r:embed="rId4">
              <a:alphaModFix/>
            </a:blip>
            <a:srcRect b="0" l="0" r="0" t="0"/>
            <a:stretch/>
          </p:blipFill>
          <p:spPr>
            <a:xfrm>
              <a:off x="7545135" y="4113970"/>
              <a:ext cx="410191" cy="410191"/>
            </a:xfrm>
            <a:prstGeom prst="rect">
              <a:avLst/>
            </a:prstGeom>
            <a:noFill/>
            <a:ln>
              <a:noFill/>
            </a:ln>
          </p:spPr>
        </p:pic>
        <p:pic>
          <p:nvPicPr>
            <p:cNvPr descr="Computer" id="182" name="Google Shape;182;p4"/>
            <p:cNvPicPr preferRelativeResize="0"/>
            <p:nvPr/>
          </p:nvPicPr>
          <p:blipFill rotWithShape="1">
            <a:blip r:embed="rId6">
              <a:alphaModFix/>
            </a:blip>
            <a:srcRect b="0" l="0" r="0" t="0"/>
            <a:stretch/>
          </p:blipFill>
          <p:spPr>
            <a:xfrm>
              <a:off x="7438957" y="3904600"/>
              <a:ext cx="955966" cy="955966"/>
            </a:xfrm>
            <a:prstGeom prst="rect">
              <a:avLst/>
            </a:prstGeom>
            <a:noFill/>
            <a:ln>
              <a:noFill/>
            </a:ln>
          </p:spPr>
        </p:pic>
      </p:grpSp>
      <p:grpSp>
        <p:nvGrpSpPr>
          <p:cNvPr id="183" name="Google Shape;183;p4"/>
          <p:cNvGrpSpPr/>
          <p:nvPr/>
        </p:nvGrpSpPr>
        <p:grpSpPr>
          <a:xfrm>
            <a:off x="8560396" y="3427647"/>
            <a:ext cx="955966" cy="955966"/>
            <a:chOff x="8615305" y="4170310"/>
            <a:chExt cx="955966" cy="955966"/>
          </a:xfrm>
        </p:grpSpPr>
        <p:pic>
          <p:nvPicPr>
            <p:cNvPr descr="Database" id="184" name="Google Shape;184;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185" name="Google Shape;185;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pic>
        <p:nvPicPr>
          <p:cNvPr descr="Computer" id="186" name="Google Shape;186;p4"/>
          <p:cNvPicPr preferRelativeResize="0"/>
          <p:nvPr/>
        </p:nvPicPr>
        <p:blipFill rotWithShape="1">
          <a:blip r:embed="rId6">
            <a:alphaModFix/>
          </a:blip>
          <a:srcRect b="0" l="0" r="0" t="0"/>
          <a:stretch/>
        </p:blipFill>
        <p:spPr>
          <a:xfrm>
            <a:off x="10023140" y="2204257"/>
            <a:ext cx="955966" cy="955966"/>
          </a:xfrm>
          <a:prstGeom prst="rect">
            <a:avLst/>
          </a:prstGeom>
          <a:noFill/>
          <a:ln>
            <a:noFill/>
          </a:ln>
        </p:spPr>
      </p:pic>
      <p:grpSp>
        <p:nvGrpSpPr>
          <p:cNvPr id="187" name="Google Shape;187;p4"/>
          <p:cNvGrpSpPr/>
          <p:nvPr/>
        </p:nvGrpSpPr>
        <p:grpSpPr>
          <a:xfrm>
            <a:off x="7540553" y="4377350"/>
            <a:ext cx="955966" cy="955966"/>
            <a:chOff x="7438957" y="3904600"/>
            <a:chExt cx="955966" cy="955966"/>
          </a:xfrm>
        </p:grpSpPr>
        <p:pic>
          <p:nvPicPr>
            <p:cNvPr descr="Web design" id="188" name="Google Shape;188;p4"/>
            <p:cNvPicPr preferRelativeResize="0"/>
            <p:nvPr/>
          </p:nvPicPr>
          <p:blipFill rotWithShape="1">
            <a:blip r:embed="rId4">
              <a:alphaModFix/>
            </a:blip>
            <a:srcRect b="0" l="0" r="0" t="0"/>
            <a:stretch/>
          </p:blipFill>
          <p:spPr>
            <a:xfrm>
              <a:off x="7545135" y="4113970"/>
              <a:ext cx="410191" cy="410191"/>
            </a:xfrm>
            <a:prstGeom prst="rect">
              <a:avLst/>
            </a:prstGeom>
            <a:noFill/>
            <a:ln>
              <a:noFill/>
            </a:ln>
          </p:spPr>
        </p:pic>
        <p:pic>
          <p:nvPicPr>
            <p:cNvPr descr="Computer" id="189" name="Google Shape;189;p4"/>
            <p:cNvPicPr preferRelativeResize="0"/>
            <p:nvPr/>
          </p:nvPicPr>
          <p:blipFill rotWithShape="1">
            <a:blip r:embed="rId6">
              <a:alphaModFix/>
            </a:blip>
            <a:srcRect b="0" l="0" r="0" t="0"/>
            <a:stretch/>
          </p:blipFill>
          <p:spPr>
            <a:xfrm>
              <a:off x="7438957" y="3904600"/>
              <a:ext cx="955966" cy="955966"/>
            </a:xfrm>
            <a:prstGeom prst="rect">
              <a:avLst/>
            </a:prstGeom>
            <a:noFill/>
            <a:ln>
              <a:noFill/>
            </a:ln>
          </p:spPr>
        </p:pic>
      </p:grpSp>
      <p:grpSp>
        <p:nvGrpSpPr>
          <p:cNvPr id="190" name="Google Shape;190;p4"/>
          <p:cNvGrpSpPr/>
          <p:nvPr/>
        </p:nvGrpSpPr>
        <p:grpSpPr>
          <a:xfrm>
            <a:off x="8560396" y="4377350"/>
            <a:ext cx="955966" cy="955966"/>
            <a:chOff x="8615305" y="4170310"/>
            <a:chExt cx="955966" cy="955966"/>
          </a:xfrm>
        </p:grpSpPr>
        <p:pic>
          <p:nvPicPr>
            <p:cNvPr descr="Database" id="191" name="Google Shape;191;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192" name="Google Shape;192;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cxnSp>
        <p:nvCxnSpPr>
          <p:cNvPr id="193" name="Google Shape;193;p4"/>
          <p:cNvCxnSpPr/>
          <p:nvPr/>
        </p:nvCxnSpPr>
        <p:spPr>
          <a:xfrm rot="10800000">
            <a:off x="7118317" y="2065250"/>
            <a:ext cx="0" cy="3637982"/>
          </a:xfrm>
          <a:prstGeom prst="straightConnector1">
            <a:avLst/>
          </a:prstGeom>
          <a:noFill/>
          <a:ln cap="flat" cmpd="sng" w="28575">
            <a:solidFill>
              <a:srgbClr val="548135"/>
            </a:solidFill>
            <a:prstDash val="dash"/>
            <a:miter lim="800000"/>
            <a:headEnd len="sm" w="sm" type="none"/>
            <a:tailEnd len="sm" w="sm" type="none"/>
          </a:ln>
        </p:spPr>
      </p:cxnSp>
      <p:cxnSp>
        <p:nvCxnSpPr>
          <p:cNvPr id="194" name="Google Shape;194;p4"/>
          <p:cNvCxnSpPr/>
          <p:nvPr/>
        </p:nvCxnSpPr>
        <p:spPr>
          <a:xfrm flipH="1" rot="10800000">
            <a:off x="8546861" y="3222039"/>
            <a:ext cx="1" cy="209418"/>
          </a:xfrm>
          <a:prstGeom prst="straightConnector1">
            <a:avLst/>
          </a:prstGeom>
          <a:noFill/>
          <a:ln cap="flat" cmpd="sng" w="28575">
            <a:solidFill>
              <a:srgbClr val="548135"/>
            </a:solidFill>
            <a:prstDash val="dash"/>
            <a:miter lim="800000"/>
            <a:headEnd len="med" w="med" type="triangle"/>
            <a:tailEnd len="med" w="med" type="triangle"/>
          </a:ln>
        </p:spPr>
      </p:cxnSp>
      <p:sp>
        <p:nvSpPr>
          <p:cNvPr id="195" name="Google Shape;195;p4"/>
          <p:cNvSpPr txBox="1"/>
          <p:nvPr/>
        </p:nvSpPr>
        <p:spPr>
          <a:xfrm>
            <a:off x="7522025" y="4170330"/>
            <a:ext cx="19736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Test</a:t>
            </a:r>
            <a:endParaRPr b="0" i="0" sz="1400" u="none" cap="none" strike="noStrike">
              <a:solidFill>
                <a:srgbClr val="000000"/>
              </a:solidFill>
              <a:latin typeface="Arial"/>
              <a:ea typeface="Arial"/>
              <a:cs typeface="Arial"/>
              <a:sym typeface="Arial"/>
            </a:endParaRPr>
          </a:p>
        </p:txBody>
      </p:sp>
      <p:sp>
        <p:nvSpPr>
          <p:cNvPr id="196" name="Google Shape;196;p4"/>
          <p:cNvSpPr txBox="1"/>
          <p:nvPr/>
        </p:nvSpPr>
        <p:spPr>
          <a:xfrm>
            <a:off x="7560032" y="5101475"/>
            <a:ext cx="19736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Dev</a:t>
            </a:r>
            <a:endParaRPr b="0" i="0" sz="1400" u="none" cap="none" strike="noStrike">
              <a:solidFill>
                <a:srgbClr val="000000"/>
              </a:solidFill>
              <a:latin typeface="Arial"/>
              <a:ea typeface="Arial"/>
              <a:cs typeface="Arial"/>
              <a:sym typeface="Arial"/>
            </a:endParaRPr>
          </a:p>
        </p:txBody>
      </p:sp>
      <p:pic>
        <p:nvPicPr>
          <p:cNvPr descr="Open folder" id="197" name="Google Shape;197;p4"/>
          <p:cNvPicPr preferRelativeResize="0"/>
          <p:nvPr/>
        </p:nvPicPr>
        <p:blipFill rotWithShape="1">
          <a:blip r:embed="rId8">
            <a:alphaModFix/>
          </a:blip>
          <a:srcRect b="0" l="0" r="0" t="0"/>
          <a:stretch/>
        </p:blipFill>
        <p:spPr>
          <a:xfrm>
            <a:off x="10166377" y="2424574"/>
            <a:ext cx="385030" cy="385030"/>
          </a:xfrm>
          <a:prstGeom prst="rect">
            <a:avLst/>
          </a:prstGeom>
          <a:noFill/>
          <a:ln>
            <a:noFill/>
          </a:ln>
        </p:spPr>
      </p:pic>
      <p:grpSp>
        <p:nvGrpSpPr>
          <p:cNvPr id="198" name="Google Shape;198;p4"/>
          <p:cNvGrpSpPr/>
          <p:nvPr/>
        </p:nvGrpSpPr>
        <p:grpSpPr>
          <a:xfrm>
            <a:off x="11079791" y="2204257"/>
            <a:ext cx="955966" cy="955966"/>
            <a:chOff x="11079791" y="3427647"/>
            <a:chExt cx="955966" cy="955966"/>
          </a:xfrm>
        </p:grpSpPr>
        <p:pic>
          <p:nvPicPr>
            <p:cNvPr descr="Computer" id="199" name="Google Shape;199;p4"/>
            <p:cNvPicPr preferRelativeResize="0"/>
            <p:nvPr/>
          </p:nvPicPr>
          <p:blipFill rotWithShape="1">
            <a:blip r:embed="rId6">
              <a:alphaModFix/>
            </a:blip>
            <a:srcRect b="0" l="0" r="0" t="0"/>
            <a:stretch/>
          </p:blipFill>
          <p:spPr>
            <a:xfrm>
              <a:off x="11079791" y="3427647"/>
              <a:ext cx="955966" cy="955966"/>
            </a:xfrm>
            <a:prstGeom prst="rect">
              <a:avLst/>
            </a:prstGeom>
            <a:noFill/>
            <a:ln>
              <a:noFill/>
            </a:ln>
          </p:spPr>
        </p:pic>
        <p:pic>
          <p:nvPicPr>
            <p:cNvPr descr="Gears" id="200" name="Google Shape;200;p4"/>
            <p:cNvPicPr preferRelativeResize="0"/>
            <p:nvPr/>
          </p:nvPicPr>
          <p:blipFill rotWithShape="1">
            <a:blip r:embed="rId7">
              <a:alphaModFix/>
            </a:blip>
            <a:srcRect b="0" l="0" r="0" t="0"/>
            <a:stretch/>
          </p:blipFill>
          <p:spPr>
            <a:xfrm>
              <a:off x="11215634" y="3681284"/>
              <a:ext cx="356237" cy="356237"/>
            </a:xfrm>
            <a:prstGeom prst="rect">
              <a:avLst/>
            </a:prstGeom>
            <a:noFill/>
            <a:ln>
              <a:noFill/>
            </a:ln>
          </p:spPr>
        </p:pic>
      </p:grpSp>
      <p:grpSp>
        <p:nvGrpSpPr>
          <p:cNvPr id="201" name="Google Shape;201;p4"/>
          <p:cNvGrpSpPr/>
          <p:nvPr/>
        </p:nvGrpSpPr>
        <p:grpSpPr>
          <a:xfrm>
            <a:off x="10045284" y="2973241"/>
            <a:ext cx="955966" cy="955966"/>
            <a:chOff x="11079791" y="3427647"/>
            <a:chExt cx="955966" cy="955966"/>
          </a:xfrm>
        </p:grpSpPr>
        <p:pic>
          <p:nvPicPr>
            <p:cNvPr descr="Computer" id="202" name="Google Shape;202;p4"/>
            <p:cNvPicPr preferRelativeResize="0"/>
            <p:nvPr/>
          </p:nvPicPr>
          <p:blipFill rotWithShape="1">
            <a:blip r:embed="rId6">
              <a:alphaModFix/>
            </a:blip>
            <a:srcRect b="0" l="0" r="0" t="0"/>
            <a:stretch/>
          </p:blipFill>
          <p:spPr>
            <a:xfrm>
              <a:off x="11079791" y="3427647"/>
              <a:ext cx="955966" cy="955966"/>
            </a:xfrm>
            <a:prstGeom prst="rect">
              <a:avLst/>
            </a:prstGeom>
            <a:noFill/>
            <a:ln>
              <a:noFill/>
            </a:ln>
          </p:spPr>
        </p:pic>
        <p:pic>
          <p:nvPicPr>
            <p:cNvPr descr="Gears" id="203" name="Google Shape;203;p4"/>
            <p:cNvPicPr preferRelativeResize="0"/>
            <p:nvPr/>
          </p:nvPicPr>
          <p:blipFill rotWithShape="1">
            <a:blip r:embed="rId7">
              <a:alphaModFix/>
            </a:blip>
            <a:srcRect b="0" l="0" r="0" t="0"/>
            <a:stretch/>
          </p:blipFill>
          <p:spPr>
            <a:xfrm>
              <a:off x="11215634" y="3681284"/>
              <a:ext cx="356237" cy="356237"/>
            </a:xfrm>
            <a:prstGeom prst="rect">
              <a:avLst/>
            </a:prstGeom>
            <a:noFill/>
            <a:ln>
              <a:noFill/>
            </a:ln>
          </p:spPr>
        </p:pic>
      </p:grpSp>
      <p:grpSp>
        <p:nvGrpSpPr>
          <p:cNvPr id="204" name="Google Shape;204;p4"/>
          <p:cNvGrpSpPr/>
          <p:nvPr/>
        </p:nvGrpSpPr>
        <p:grpSpPr>
          <a:xfrm>
            <a:off x="11114949" y="2979995"/>
            <a:ext cx="955966" cy="955966"/>
            <a:chOff x="11079791" y="3427647"/>
            <a:chExt cx="955966" cy="955966"/>
          </a:xfrm>
        </p:grpSpPr>
        <p:pic>
          <p:nvPicPr>
            <p:cNvPr descr="Computer" id="205" name="Google Shape;205;p4"/>
            <p:cNvPicPr preferRelativeResize="0"/>
            <p:nvPr/>
          </p:nvPicPr>
          <p:blipFill rotWithShape="1">
            <a:blip r:embed="rId6">
              <a:alphaModFix/>
            </a:blip>
            <a:srcRect b="0" l="0" r="0" t="0"/>
            <a:stretch/>
          </p:blipFill>
          <p:spPr>
            <a:xfrm>
              <a:off x="11079791" y="3427647"/>
              <a:ext cx="955966" cy="955966"/>
            </a:xfrm>
            <a:prstGeom prst="rect">
              <a:avLst/>
            </a:prstGeom>
            <a:noFill/>
            <a:ln>
              <a:noFill/>
            </a:ln>
          </p:spPr>
        </p:pic>
        <p:pic>
          <p:nvPicPr>
            <p:cNvPr descr="Gears" id="206" name="Google Shape;206;p4"/>
            <p:cNvPicPr preferRelativeResize="0"/>
            <p:nvPr/>
          </p:nvPicPr>
          <p:blipFill rotWithShape="1">
            <a:blip r:embed="rId7">
              <a:alphaModFix/>
            </a:blip>
            <a:srcRect b="0" l="0" r="0" t="0"/>
            <a:stretch/>
          </p:blipFill>
          <p:spPr>
            <a:xfrm>
              <a:off x="11215634" y="3681284"/>
              <a:ext cx="356237" cy="356237"/>
            </a:xfrm>
            <a:prstGeom prst="rect">
              <a:avLst/>
            </a:prstGeom>
            <a:noFill/>
            <a:ln>
              <a:noFill/>
            </a:ln>
          </p:spPr>
        </p:pic>
      </p:grpSp>
      <p:sp>
        <p:nvSpPr>
          <p:cNvPr id="207" name="Google Shape;207;p4"/>
          <p:cNvSpPr txBox="1"/>
          <p:nvPr/>
        </p:nvSpPr>
        <p:spPr>
          <a:xfrm>
            <a:off x="9861895" y="3743509"/>
            <a:ext cx="239316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Internal Applications</a:t>
            </a:r>
            <a:endParaRPr b="0" i="0" sz="1400" u="none" cap="none" strike="noStrike">
              <a:solidFill>
                <a:srgbClr val="000000"/>
              </a:solidFill>
              <a:latin typeface="Arial"/>
              <a:ea typeface="Arial"/>
              <a:cs typeface="Arial"/>
              <a:sym typeface="Arial"/>
            </a:endParaRPr>
          </a:p>
        </p:txBody>
      </p:sp>
      <p:cxnSp>
        <p:nvCxnSpPr>
          <p:cNvPr id="208" name="Google Shape;208;p4"/>
          <p:cNvCxnSpPr/>
          <p:nvPr/>
        </p:nvCxnSpPr>
        <p:spPr>
          <a:xfrm>
            <a:off x="7864488" y="1949409"/>
            <a:ext cx="4256042" cy="0"/>
          </a:xfrm>
          <a:prstGeom prst="straightConnector1">
            <a:avLst/>
          </a:prstGeom>
          <a:noFill/>
          <a:ln cap="flat" cmpd="sng" w="28575">
            <a:solidFill>
              <a:srgbClr val="548135"/>
            </a:solidFill>
            <a:prstDash val="dash"/>
            <a:miter lim="800000"/>
            <a:headEnd len="sm" w="sm" type="none"/>
            <a:tailEnd len="sm" w="sm" type="none"/>
          </a:ln>
        </p:spPr>
      </p:cxnSp>
      <p:cxnSp>
        <p:nvCxnSpPr>
          <p:cNvPr id="209" name="Google Shape;209;p4"/>
          <p:cNvCxnSpPr/>
          <p:nvPr/>
        </p:nvCxnSpPr>
        <p:spPr>
          <a:xfrm flipH="1" rot="10800000">
            <a:off x="8898325" y="5529859"/>
            <a:ext cx="1" cy="209418"/>
          </a:xfrm>
          <a:prstGeom prst="straightConnector1">
            <a:avLst/>
          </a:prstGeom>
          <a:noFill/>
          <a:ln cap="flat" cmpd="sng" w="28575">
            <a:solidFill>
              <a:srgbClr val="548135"/>
            </a:solidFill>
            <a:prstDash val="dash"/>
            <a:miter lim="800000"/>
            <a:headEnd len="med" w="med" type="triangle"/>
            <a:tailEnd len="med" w="med" type="triangle"/>
          </a:ln>
        </p:spPr>
      </p:cxnSp>
      <p:cxnSp>
        <p:nvCxnSpPr>
          <p:cNvPr id="210" name="Google Shape;210;p4"/>
          <p:cNvCxnSpPr/>
          <p:nvPr/>
        </p:nvCxnSpPr>
        <p:spPr>
          <a:xfrm>
            <a:off x="7653037" y="6103481"/>
            <a:ext cx="696627" cy="0"/>
          </a:xfrm>
          <a:prstGeom prst="straightConnector1">
            <a:avLst/>
          </a:prstGeom>
          <a:noFill/>
          <a:ln cap="flat" cmpd="sng" w="28575">
            <a:solidFill>
              <a:srgbClr val="548135"/>
            </a:solidFill>
            <a:prstDash val="dash"/>
            <a:miter lim="800000"/>
            <a:headEnd len="med" w="med" type="triangle"/>
            <a:tailEnd len="med" w="med" type="triangle"/>
          </a:ln>
        </p:spPr>
      </p:cxnSp>
      <p:sp>
        <p:nvSpPr>
          <p:cNvPr id="211" name="Google Shape;211;p4"/>
          <p:cNvSpPr txBox="1"/>
          <p:nvPr/>
        </p:nvSpPr>
        <p:spPr>
          <a:xfrm>
            <a:off x="8727038" y="2001657"/>
            <a:ext cx="19736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548135"/>
                </a:solidFill>
                <a:latin typeface="Arial"/>
                <a:ea typeface="Arial"/>
                <a:cs typeface="Arial"/>
                <a:sym typeface="Arial"/>
              </a:rPr>
              <a:t>192.168.1.x</a:t>
            </a:r>
            <a:endParaRPr b="0" i="0" sz="1400" u="none" cap="none" strike="noStrike">
              <a:solidFill>
                <a:srgbClr val="000000"/>
              </a:solidFill>
              <a:latin typeface="Arial"/>
              <a:ea typeface="Arial"/>
              <a:cs typeface="Arial"/>
              <a:sym typeface="Arial"/>
            </a:endParaRPr>
          </a:p>
        </p:txBody>
      </p:sp>
      <p:sp>
        <p:nvSpPr>
          <p:cNvPr id="212" name="Google Shape;212;p4"/>
          <p:cNvSpPr txBox="1"/>
          <p:nvPr/>
        </p:nvSpPr>
        <p:spPr>
          <a:xfrm>
            <a:off x="237799" y="5751739"/>
            <a:ext cx="19736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Network Diagram</a:t>
            </a:r>
            <a:endParaRPr b="0" i="0" sz="1400" u="none" cap="none" strike="noStrike">
              <a:solidFill>
                <a:srgbClr val="000000"/>
              </a:solidFill>
              <a:latin typeface="Arial"/>
              <a:ea typeface="Arial"/>
              <a:cs typeface="Arial"/>
              <a:sym typeface="Arial"/>
            </a:endParaRPr>
          </a:p>
        </p:txBody>
      </p:sp>
      <p:sp>
        <p:nvSpPr>
          <p:cNvPr id="213" name="Google Shape;213;p4"/>
          <p:cNvSpPr txBox="1"/>
          <p:nvPr/>
        </p:nvSpPr>
        <p:spPr>
          <a:xfrm>
            <a:off x="187553" y="6097111"/>
            <a:ext cx="197365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Revision:  xx/xx/xx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grpSp>
        <p:nvGrpSpPr>
          <p:cNvPr id="214" name="Google Shape;214;p4"/>
          <p:cNvGrpSpPr/>
          <p:nvPr/>
        </p:nvGrpSpPr>
        <p:grpSpPr>
          <a:xfrm>
            <a:off x="10014314" y="4158414"/>
            <a:ext cx="955966" cy="955966"/>
            <a:chOff x="8615305" y="4170310"/>
            <a:chExt cx="955966" cy="955966"/>
          </a:xfrm>
        </p:grpSpPr>
        <p:pic>
          <p:nvPicPr>
            <p:cNvPr descr="Database" id="215" name="Google Shape;215;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216" name="Google Shape;216;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sp>
        <p:nvSpPr>
          <p:cNvPr id="217" name="Google Shape;217;p4"/>
          <p:cNvSpPr txBox="1"/>
          <p:nvPr/>
        </p:nvSpPr>
        <p:spPr>
          <a:xfrm>
            <a:off x="9877324" y="4993311"/>
            <a:ext cx="239316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Backup and Analytics</a:t>
            </a:r>
            <a:endParaRPr b="0" i="0" sz="1400" u="none" cap="none" strike="noStrike">
              <a:solidFill>
                <a:srgbClr val="000000"/>
              </a:solidFill>
              <a:latin typeface="Arial"/>
              <a:ea typeface="Arial"/>
              <a:cs typeface="Arial"/>
              <a:sym typeface="Arial"/>
            </a:endParaRPr>
          </a:p>
        </p:txBody>
      </p:sp>
      <p:grpSp>
        <p:nvGrpSpPr>
          <p:cNvPr id="218" name="Google Shape;218;p4"/>
          <p:cNvGrpSpPr/>
          <p:nvPr/>
        </p:nvGrpSpPr>
        <p:grpSpPr>
          <a:xfrm>
            <a:off x="11073906" y="4185110"/>
            <a:ext cx="955966" cy="955966"/>
            <a:chOff x="8615305" y="4170310"/>
            <a:chExt cx="955966" cy="955966"/>
          </a:xfrm>
        </p:grpSpPr>
        <p:pic>
          <p:nvPicPr>
            <p:cNvPr descr="Database" id="219" name="Google Shape;219;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220" name="Google Shape;220;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5"/>
          <p:cNvGrpSpPr/>
          <p:nvPr/>
        </p:nvGrpSpPr>
        <p:grpSpPr>
          <a:xfrm>
            <a:off x="3553278" y="633639"/>
            <a:ext cx="2180034" cy="2795361"/>
            <a:chOff x="1202532" y="1892017"/>
            <a:chExt cx="2180034" cy="2795361"/>
          </a:xfrm>
        </p:grpSpPr>
        <p:pic>
          <p:nvPicPr>
            <p:cNvPr descr="Web design" id="226" name="Google Shape;226;p5"/>
            <p:cNvPicPr preferRelativeResize="0"/>
            <p:nvPr/>
          </p:nvPicPr>
          <p:blipFill rotWithShape="1">
            <a:blip r:embed="rId3">
              <a:alphaModFix/>
            </a:blip>
            <a:srcRect b="0" l="0" r="0" t="0"/>
            <a:stretch/>
          </p:blipFill>
          <p:spPr>
            <a:xfrm>
              <a:off x="2468166" y="2076683"/>
              <a:ext cx="914400" cy="914400"/>
            </a:xfrm>
            <a:prstGeom prst="rect">
              <a:avLst/>
            </a:prstGeom>
            <a:noFill/>
            <a:ln>
              <a:noFill/>
            </a:ln>
          </p:spPr>
        </p:pic>
        <p:grpSp>
          <p:nvGrpSpPr>
            <p:cNvPr id="227" name="Google Shape;227;p5"/>
            <p:cNvGrpSpPr/>
            <p:nvPr/>
          </p:nvGrpSpPr>
          <p:grpSpPr>
            <a:xfrm>
              <a:off x="1202532" y="1892017"/>
              <a:ext cx="2130026" cy="2795361"/>
              <a:chOff x="1202532" y="1892017"/>
              <a:chExt cx="2130026" cy="2795361"/>
            </a:xfrm>
          </p:grpSpPr>
          <p:pic>
            <p:nvPicPr>
              <p:cNvPr descr="Web design" id="228" name="Google Shape;228;p5"/>
              <p:cNvPicPr preferRelativeResize="0"/>
              <p:nvPr/>
            </p:nvPicPr>
            <p:blipFill rotWithShape="1">
              <a:blip r:embed="rId3">
                <a:alphaModFix/>
              </a:blip>
              <a:srcRect b="0" l="0" r="0" t="0"/>
              <a:stretch/>
            </p:blipFill>
            <p:spPr>
              <a:xfrm>
                <a:off x="1202532" y="2076683"/>
                <a:ext cx="914400" cy="914400"/>
              </a:xfrm>
              <a:prstGeom prst="rect">
                <a:avLst/>
              </a:prstGeom>
              <a:noFill/>
              <a:ln>
                <a:noFill/>
              </a:ln>
            </p:spPr>
          </p:pic>
          <p:sp>
            <p:nvSpPr>
              <p:cNvPr id="229" name="Google Shape;229;p5"/>
              <p:cNvSpPr txBox="1"/>
              <p:nvPr/>
            </p:nvSpPr>
            <p:spPr>
              <a:xfrm>
                <a:off x="1678780" y="1892017"/>
                <a:ext cx="14787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Web Servers</a:t>
                </a:r>
                <a:endParaRPr b="0" i="0" sz="1400" u="none" cap="none" strike="noStrike">
                  <a:solidFill>
                    <a:srgbClr val="000000"/>
                  </a:solidFill>
                  <a:latin typeface="Arial"/>
                  <a:ea typeface="Arial"/>
                  <a:cs typeface="Arial"/>
                  <a:sym typeface="Arial"/>
                </a:endParaRPr>
              </a:p>
            </p:txBody>
          </p:sp>
          <p:pic>
            <p:nvPicPr>
              <p:cNvPr descr="Database" id="230" name="Google Shape;230;p5"/>
              <p:cNvPicPr preferRelativeResize="0"/>
              <p:nvPr/>
            </p:nvPicPr>
            <p:blipFill rotWithShape="1">
              <a:blip r:embed="rId4">
                <a:alphaModFix/>
              </a:blip>
              <a:srcRect b="0" l="0" r="0" t="0"/>
              <a:stretch/>
            </p:blipFill>
            <p:spPr>
              <a:xfrm>
                <a:off x="1202532" y="3695463"/>
                <a:ext cx="914400" cy="914400"/>
              </a:xfrm>
              <a:prstGeom prst="rect">
                <a:avLst/>
              </a:prstGeom>
              <a:noFill/>
              <a:ln>
                <a:noFill/>
              </a:ln>
            </p:spPr>
          </p:pic>
          <p:pic>
            <p:nvPicPr>
              <p:cNvPr descr="Database" id="231" name="Google Shape;231;p5"/>
              <p:cNvPicPr preferRelativeResize="0"/>
              <p:nvPr/>
            </p:nvPicPr>
            <p:blipFill rotWithShape="1">
              <a:blip r:embed="rId4">
                <a:alphaModFix/>
              </a:blip>
              <a:srcRect b="0" l="0" r="0" t="0"/>
              <a:stretch/>
            </p:blipFill>
            <p:spPr>
              <a:xfrm>
                <a:off x="2418158" y="3695463"/>
                <a:ext cx="914400" cy="914400"/>
              </a:xfrm>
              <a:prstGeom prst="rect">
                <a:avLst/>
              </a:prstGeom>
              <a:noFill/>
              <a:ln>
                <a:noFill/>
              </a:ln>
            </p:spPr>
          </p:pic>
          <p:sp>
            <p:nvSpPr>
              <p:cNvPr id="232" name="Google Shape;232;p5"/>
              <p:cNvSpPr txBox="1"/>
              <p:nvPr/>
            </p:nvSpPr>
            <p:spPr>
              <a:xfrm>
                <a:off x="1428750" y="3429000"/>
                <a:ext cx="18002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Database Servers</a:t>
                </a:r>
                <a:endParaRPr b="0" i="0" sz="1400" u="none" cap="none" strike="noStrike">
                  <a:solidFill>
                    <a:srgbClr val="000000"/>
                  </a:solidFill>
                  <a:latin typeface="Arial"/>
                  <a:ea typeface="Arial"/>
                  <a:cs typeface="Arial"/>
                  <a:sym typeface="Arial"/>
                </a:endParaRPr>
              </a:p>
            </p:txBody>
          </p:sp>
          <p:sp>
            <p:nvSpPr>
              <p:cNvPr id="233" name="Google Shape;233;p5"/>
              <p:cNvSpPr txBox="1"/>
              <p:nvPr/>
            </p:nvSpPr>
            <p:spPr>
              <a:xfrm>
                <a:off x="2051446" y="2699266"/>
                <a:ext cx="5548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HA</a:t>
                </a:r>
                <a:endParaRPr b="0" i="0" sz="1400" u="none" cap="none" strike="noStrike">
                  <a:solidFill>
                    <a:srgbClr val="000000"/>
                  </a:solidFill>
                  <a:latin typeface="Arial"/>
                  <a:ea typeface="Arial"/>
                  <a:cs typeface="Arial"/>
                  <a:sym typeface="Arial"/>
                </a:endParaRPr>
              </a:p>
            </p:txBody>
          </p:sp>
          <p:sp>
            <p:nvSpPr>
              <p:cNvPr id="234" name="Google Shape;234;p5"/>
              <p:cNvSpPr txBox="1"/>
              <p:nvPr/>
            </p:nvSpPr>
            <p:spPr>
              <a:xfrm>
                <a:off x="1990129" y="4318046"/>
                <a:ext cx="5548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HA</a:t>
                </a:r>
                <a:endParaRPr b="0" i="0" sz="1400" u="none" cap="none" strike="noStrike">
                  <a:solidFill>
                    <a:srgbClr val="000000"/>
                  </a:solidFill>
                  <a:latin typeface="Arial"/>
                  <a:ea typeface="Arial"/>
                  <a:cs typeface="Arial"/>
                  <a:sym typeface="Arial"/>
                </a:endParaRPr>
              </a:p>
            </p:txBody>
          </p:sp>
        </p:grpSp>
      </p:grpSp>
      <p:sp>
        <p:nvSpPr>
          <p:cNvPr id="235" name="Google Shape;235;p5"/>
          <p:cNvSpPr txBox="1"/>
          <p:nvPr/>
        </p:nvSpPr>
        <p:spPr>
          <a:xfrm>
            <a:off x="231695" y="292562"/>
            <a:ext cx="3147734"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Inputs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Company Registration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Company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Company Contact Info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User Registration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User Information (Private)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Role Assignment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Project Details (Secret)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Project Timelines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Related Documentation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5"/>
          <p:cNvSpPr txBox="1"/>
          <p:nvPr/>
        </p:nvSpPr>
        <p:spPr>
          <a:xfrm>
            <a:off x="231695" y="5751739"/>
            <a:ext cx="202390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Data Flow Diagram</a:t>
            </a:r>
            <a:endParaRPr b="0" i="0" sz="1400" u="none" cap="none" strike="noStrike">
              <a:solidFill>
                <a:srgbClr val="000000"/>
              </a:solidFill>
              <a:latin typeface="Arial"/>
              <a:ea typeface="Arial"/>
              <a:cs typeface="Arial"/>
              <a:sym typeface="Arial"/>
            </a:endParaRPr>
          </a:p>
        </p:txBody>
      </p:sp>
      <p:sp>
        <p:nvSpPr>
          <p:cNvPr id="237" name="Google Shape;237;p5"/>
          <p:cNvSpPr txBox="1"/>
          <p:nvPr/>
        </p:nvSpPr>
        <p:spPr>
          <a:xfrm>
            <a:off x="187553" y="6097111"/>
            <a:ext cx="197365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Revision:  xx/xx/xx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sp>
        <p:nvSpPr>
          <p:cNvPr id="238" name="Google Shape;238;p5"/>
          <p:cNvSpPr txBox="1"/>
          <p:nvPr/>
        </p:nvSpPr>
        <p:spPr>
          <a:xfrm>
            <a:off x="3666413" y="292562"/>
            <a:ext cx="22419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Multi-tenant Service</a:t>
            </a:r>
            <a:endParaRPr b="0" i="0" sz="1400" u="none" cap="none" strike="noStrike">
              <a:solidFill>
                <a:srgbClr val="000000"/>
              </a:solidFill>
              <a:latin typeface="Arial"/>
              <a:ea typeface="Arial"/>
              <a:cs typeface="Arial"/>
              <a:sym typeface="Arial"/>
            </a:endParaRPr>
          </a:p>
        </p:txBody>
      </p:sp>
      <p:cxnSp>
        <p:nvCxnSpPr>
          <p:cNvPr id="239" name="Google Shape;239;p5"/>
          <p:cNvCxnSpPr/>
          <p:nvPr/>
        </p:nvCxnSpPr>
        <p:spPr>
          <a:xfrm>
            <a:off x="6055969" y="195492"/>
            <a:ext cx="0" cy="4231465"/>
          </a:xfrm>
          <a:prstGeom prst="straightConnector1">
            <a:avLst/>
          </a:prstGeom>
          <a:noFill/>
          <a:ln cap="flat" cmpd="sng" w="28575">
            <a:solidFill>
              <a:schemeClr val="accent1"/>
            </a:solidFill>
            <a:prstDash val="dash"/>
            <a:miter lim="800000"/>
            <a:headEnd len="sm" w="sm" type="none"/>
            <a:tailEnd len="sm" w="sm" type="none"/>
          </a:ln>
        </p:spPr>
      </p:cxnSp>
      <p:cxnSp>
        <p:nvCxnSpPr>
          <p:cNvPr id="240" name="Google Shape;240;p5"/>
          <p:cNvCxnSpPr/>
          <p:nvPr/>
        </p:nvCxnSpPr>
        <p:spPr>
          <a:xfrm>
            <a:off x="3357266" y="195492"/>
            <a:ext cx="0" cy="4231465"/>
          </a:xfrm>
          <a:prstGeom prst="straightConnector1">
            <a:avLst/>
          </a:prstGeom>
          <a:noFill/>
          <a:ln cap="flat" cmpd="sng" w="28575">
            <a:solidFill>
              <a:schemeClr val="accent1"/>
            </a:solidFill>
            <a:prstDash val="dash"/>
            <a:miter lim="800000"/>
            <a:headEnd len="sm" w="sm" type="none"/>
            <a:tailEnd len="sm" w="sm" type="none"/>
          </a:ln>
        </p:spPr>
      </p:cxnSp>
      <p:sp>
        <p:nvSpPr>
          <p:cNvPr id="241" name="Google Shape;241;p5"/>
          <p:cNvSpPr/>
          <p:nvPr/>
        </p:nvSpPr>
        <p:spPr>
          <a:xfrm>
            <a:off x="2174544" y="3595982"/>
            <a:ext cx="2303830" cy="722865"/>
          </a:xfrm>
          <a:prstGeom prst="rightArrow">
            <a:avLst>
              <a:gd fmla="val 50000" name="adj1"/>
              <a:gd fmla="val 50000" name="adj2"/>
            </a:avLst>
          </a:prstGeom>
          <a:solidFill>
            <a:schemeClr val="lt1"/>
          </a:solidFill>
          <a:ln cap="flat" cmpd="sng" w="28575">
            <a:solidFill>
              <a:srgbClr val="31538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cxnSp>
        <p:nvCxnSpPr>
          <p:cNvPr id="242" name="Google Shape;242;p5"/>
          <p:cNvCxnSpPr/>
          <p:nvPr/>
        </p:nvCxnSpPr>
        <p:spPr>
          <a:xfrm>
            <a:off x="6889439" y="195491"/>
            <a:ext cx="0" cy="4231465"/>
          </a:xfrm>
          <a:prstGeom prst="straightConnector1">
            <a:avLst/>
          </a:prstGeom>
          <a:noFill/>
          <a:ln cap="flat" cmpd="sng" w="28575">
            <a:solidFill>
              <a:srgbClr val="548135"/>
            </a:solidFill>
            <a:prstDash val="dash"/>
            <a:miter lim="800000"/>
            <a:headEnd len="sm" w="sm" type="none"/>
            <a:tailEnd len="sm" w="sm" type="none"/>
          </a:ln>
        </p:spPr>
      </p:cxnSp>
      <p:grpSp>
        <p:nvGrpSpPr>
          <p:cNvPr id="243" name="Google Shape;243;p5"/>
          <p:cNvGrpSpPr/>
          <p:nvPr/>
        </p:nvGrpSpPr>
        <p:grpSpPr>
          <a:xfrm>
            <a:off x="7059678" y="2170622"/>
            <a:ext cx="2393165" cy="1116343"/>
            <a:chOff x="7216232" y="628974"/>
            <a:chExt cx="2393165" cy="1116343"/>
          </a:xfrm>
        </p:grpSpPr>
        <p:grpSp>
          <p:nvGrpSpPr>
            <p:cNvPr id="244" name="Google Shape;244;p5"/>
            <p:cNvGrpSpPr/>
            <p:nvPr/>
          </p:nvGrpSpPr>
          <p:grpSpPr>
            <a:xfrm>
              <a:off x="7331967" y="762655"/>
              <a:ext cx="955966" cy="955966"/>
              <a:chOff x="8615305" y="4170310"/>
              <a:chExt cx="955966" cy="955966"/>
            </a:xfrm>
          </p:grpSpPr>
          <p:pic>
            <p:nvPicPr>
              <p:cNvPr descr="Database" id="245" name="Google Shape;245;p5"/>
              <p:cNvPicPr preferRelativeResize="0"/>
              <p:nvPr/>
            </p:nvPicPr>
            <p:blipFill rotWithShape="1">
              <a:blip r:embed="rId4">
                <a:alphaModFix/>
              </a:blip>
              <a:srcRect b="0" l="0" r="0" t="0"/>
              <a:stretch/>
            </p:blipFill>
            <p:spPr>
              <a:xfrm>
                <a:off x="8757806" y="4409551"/>
                <a:ext cx="356415" cy="356415"/>
              </a:xfrm>
              <a:prstGeom prst="rect">
                <a:avLst/>
              </a:prstGeom>
              <a:noFill/>
              <a:ln>
                <a:noFill/>
              </a:ln>
            </p:spPr>
          </p:pic>
          <p:pic>
            <p:nvPicPr>
              <p:cNvPr descr="Computer" id="246" name="Google Shape;246;p5"/>
              <p:cNvPicPr preferRelativeResize="0"/>
              <p:nvPr/>
            </p:nvPicPr>
            <p:blipFill rotWithShape="1">
              <a:blip r:embed="rId5">
                <a:alphaModFix/>
              </a:blip>
              <a:srcRect b="0" l="0" r="0" t="0"/>
              <a:stretch/>
            </p:blipFill>
            <p:spPr>
              <a:xfrm>
                <a:off x="8615305" y="4170310"/>
                <a:ext cx="955966" cy="955966"/>
              </a:xfrm>
              <a:prstGeom prst="rect">
                <a:avLst/>
              </a:prstGeom>
              <a:noFill/>
              <a:ln>
                <a:noFill/>
              </a:ln>
            </p:spPr>
          </p:pic>
        </p:grpSp>
        <p:sp>
          <p:nvSpPr>
            <p:cNvPr id="247" name="Google Shape;247;p5"/>
            <p:cNvSpPr txBox="1"/>
            <p:nvPr/>
          </p:nvSpPr>
          <p:spPr>
            <a:xfrm>
              <a:off x="7216232" y="628974"/>
              <a:ext cx="239316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Backup and Analytics</a:t>
              </a:r>
              <a:endParaRPr b="0" i="0" sz="1400" u="none" cap="none" strike="noStrike">
                <a:solidFill>
                  <a:srgbClr val="000000"/>
                </a:solidFill>
                <a:latin typeface="Arial"/>
                <a:ea typeface="Arial"/>
                <a:cs typeface="Arial"/>
                <a:sym typeface="Arial"/>
              </a:endParaRPr>
            </a:p>
          </p:txBody>
        </p:sp>
        <p:grpSp>
          <p:nvGrpSpPr>
            <p:cNvPr id="248" name="Google Shape;248;p5"/>
            <p:cNvGrpSpPr/>
            <p:nvPr/>
          </p:nvGrpSpPr>
          <p:grpSpPr>
            <a:xfrm>
              <a:off x="8391559" y="789351"/>
              <a:ext cx="955966" cy="955966"/>
              <a:chOff x="8615305" y="4170310"/>
              <a:chExt cx="955966" cy="955966"/>
            </a:xfrm>
          </p:grpSpPr>
          <p:pic>
            <p:nvPicPr>
              <p:cNvPr descr="Database" id="249" name="Google Shape;249;p5"/>
              <p:cNvPicPr preferRelativeResize="0"/>
              <p:nvPr/>
            </p:nvPicPr>
            <p:blipFill rotWithShape="1">
              <a:blip r:embed="rId4">
                <a:alphaModFix/>
              </a:blip>
              <a:srcRect b="0" l="0" r="0" t="0"/>
              <a:stretch/>
            </p:blipFill>
            <p:spPr>
              <a:xfrm>
                <a:off x="8757806" y="4409551"/>
                <a:ext cx="356415" cy="356415"/>
              </a:xfrm>
              <a:prstGeom prst="rect">
                <a:avLst/>
              </a:prstGeom>
              <a:noFill/>
              <a:ln>
                <a:noFill/>
              </a:ln>
            </p:spPr>
          </p:pic>
          <p:pic>
            <p:nvPicPr>
              <p:cNvPr descr="Computer" id="250" name="Google Shape;250;p5"/>
              <p:cNvPicPr preferRelativeResize="0"/>
              <p:nvPr/>
            </p:nvPicPr>
            <p:blipFill rotWithShape="1">
              <a:blip r:embed="rId5">
                <a:alphaModFix/>
              </a:blip>
              <a:srcRect b="0" l="0" r="0" t="0"/>
              <a:stretch/>
            </p:blipFill>
            <p:spPr>
              <a:xfrm>
                <a:off x="8615305" y="4170310"/>
                <a:ext cx="955966" cy="955966"/>
              </a:xfrm>
              <a:prstGeom prst="rect">
                <a:avLst/>
              </a:prstGeom>
              <a:noFill/>
              <a:ln>
                <a:noFill/>
              </a:ln>
            </p:spPr>
          </p:pic>
        </p:grpSp>
      </p:grpSp>
      <p:sp>
        <p:nvSpPr>
          <p:cNvPr id="251" name="Google Shape;251;p5"/>
          <p:cNvSpPr txBox="1"/>
          <p:nvPr/>
        </p:nvSpPr>
        <p:spPr>
          <a:xfrm>
            <a:off x="7282737" y="292562"/>
            <a:ext cx="22419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Internal Processing</a:t>
            </a:r>
            <a:endParaRPr b="0" i="0" sz="1400" u="none" cap="none" strike="noStrike">
              <a:solidFill>
                <a:srgbClr val="000000"/>
              </a:solidFill>
              <a:latin typeface="Arial"/>
              <a:ea typeface="Arial"/>
              <a:cs typeface="Arial"/>
              <a:sym typeface="Arial"/>
            </a:endParaRPr>
          </a:p>
        </p:txBody>
      </p:sp>
      <p:sp>
        <p:nvSpPr>
          <p:cNvPr id="252" name="Google Shape;252;p5"/>
          <p:cNvSpPr/>
          <p:nvPr/>
        </p:nvSpPr>
        <p:spPr>
          <a:xfrm>
            <a:off x="5741321" y="2417773"/>
            <a:ext cx="1322140" cy="766861"/>
          </a:xfrm>
          <a:prstGeom prst="rightArrow">
            <a:avLst>
              <a:gd fmla="val 50000" name="adj1"/>
              <a:gd fmla="val 50000" name="adj2"/>
            </a:avLst>
          </a:prstGeom>
          <a:solidFill>
            <a:schemeClr val="lt1"/>
          </a:solidFill>
          <a:ln cap="flat" cmpd="sng" w="28575">
            <a:solidFill>
              <a:srgbClr val="31538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53" name="Google Shape;253;p5"/>
          <p:cNvSpPr/>
          <p:nvPr/>
        </p:nvSpPr>
        <p:spPr>
          <a:xfrm flipH="1">
            <a:off x="5707714" y="965844"/>
            <a:ext cx="1322141" cy="766861"/>
          </a:xfrm>
          <a:prstGeom prst="rightArrow">
            <a:avLst>
              <a:gd fmla="val 50000" name="adj1"/>
              <a:gd fmla="val 50000" name="adj2"/>
            </a:avLst>
          </a:prstGeom>
          <a:solidFill>
            <a:schemeClr val="lt1"/>
          </a:solidFill>
          <a:ln cap="flat" cmpd="sng" w="28575">
            <a:solidFill>
              <a:srgbClr val="54813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Code</a:t>
            </a:r>
            <a:endParaRPr b="0" i="0" sz="1400" u="none" cap="none" strike="noStrike">
              <a:solidFill>
                <a:srgbClr val="000000"/>
              </a:solidFill>
              <a:latin typeface="Arial"/>
              <a:ea typeface="Arial"/>
              <a:cs typeface="Arial"/>
              <a:sym typeface="Arial"/>
            </a:endParaRPr>
          </a:p>
        </p:txBody>
      </p:sp>
      <p:grpSp>
        <p:nvGrpSpPr>
          <p:cNvPr id="254" name="Google Shape;254;p5"/>
          <p:cNvGrpSpPr/>
          <p:nvPr/>
        </p:nvGrpSpPr>
        <p:grpSpPr>
          <a:xfrm>
            <a:off x="7289675" y="744795"/>
            <a:ext cx="955966" cy="955966"/>
            <a:chOff x="7438957" y="3904600"/>
            <a:chExt cx="955966" cy="955966"/>
          </a:xfrm>
        </p:grpSpPr>
        <p:pic>
          <p:nvPicPr>
            <p:cNvPr descr="Web design" id="255" name="Google Shape;255;p5"/>
            <p:cNvPicPr preferRelativeResize="0"/>
            <p:nvPr/>
          </p:nvPicPr>
          <p:blipFill rotWithShape="1">
            <a:blip r:embed="rId3">
              <a:alphaModFix/>
            </a:blip>
            <a:srcRect b="0" l="0" r="0" t="0"/>
            <a:stretch/>
          </p:blipFill>
          <p:spPr>
            <a:xfrm>
              <a:off x="7545135" y="4113970"/>
              <a:ext cx="410191" cy="410191"/>
            </a:xfrm>
            <a:prstGeom prst="rect">
              <a:avLst/>
            </a:prstGeom>
            <a:noFill/>
            <a:ln>
              <a:noFill/>
            </a:ln>
          </p:spPr>
        </p:pic>
        <p:pic>
          <p:nvPicPr>
            <p:cNvPr descr="Computer" id="256" name="Google Shape;256;p5"/>
            <p:cNvPicPr preferRelativeResize="0"/>
            <p:nvPr/>
          </p:nvPicPr>
          <p:blipFill rotWithShape="1">
            <a:blip r:embed="rId5">
              <a:alphaModFix/>
            </a:blip>
            <a:srcRect b="0" l="0" r="0" t="0"/>
            <a:stretch/>
          </p:blipFill>
          <p:spPr>
            <a:xfrm>
              <a:off x="7438957" y="3904600"/>
              <a:ext cx="955966" cy="955966"/>
            </a:xfrm>
            <a:prstGeom prst="rect">
              <a:avLst/>
            </a:prstGeom>
            <a:noFill/>
            <a:ln>
              <a:noFill/>
            </a:ln>
          </p:spPr>
        </p:pic>
      </p:grpSp>
      <p:grpSp>
        <p:nvGrpSpPr>
          <p:cNvPr id="257" name="Google Shape;257;p5"/>
          <p:cNvGrpSpPr/>
          <p:nvPr/>
        </p:nvGrpSpPr>
        <p:grpSpPr>
          <a:xfrm>
            <a:off x="8309518" y="744795"/>
            <a:ext cx="955966" cy="955966"/>
            <a:chOff x="8615305" y="4170310"/>
            <a:chExt cx="955966" cy="955966"/>
          </a:xfrm>
        </p:grpSpPr>
        <p:pic>
          <p:nvPicPr>
            <p:cNvPr descr="Database" id="258" name="Google Shape;258;p5"/>
            <p:cNvPicPr preferRelativeResize="0"/>
            <p:nvPr/>
          </p:nvPicPr>
          <p:blipFill rotWithShape="1">
            <a:blip r:embed="rId4">
              <a:alphaModFix/>
            </a:blip>
            <a:srcRect b="0" l="0" r="0" t="0"/>
            <a:stretch/>
          </p:blipFill>
          <p:spPr>
            <a:xfrm>
              <a:off x="8757806" y="4409551"/>
              <a:ext cx="356415" cy="356415"/>
            </a:xfrm>
            <a:prstGeom prst="rect">
              <a:avLst/>
            </a:prstGeom>
            <a:noFill/>
            <a:ln>
              <a:noFill/>
            </a:ln>
          </p:spPr>
        </p:pic>
        <p:pic>
          <p:nvPicPr>
            <p:cNvPr descr="Computer" id="259" name="Google Shape;259;p5"/>
            <p:cNvPicPr preferRelativeResize="0"/>
            <p:nvPr/>
          </p:nvPicPr>
          <p:blipFill rotWithShape="1">
            <a:blip r:embed="rId5">
              <a:alphaModFix/>
            </a:blip>
            <a:srcRect b="0" l="0" r="0" t="0"/>
            <a:stretch/>
          </p:blipFill>
          <p:spPr>
            <a:xfrm>
              <a:off x="8615305" y="4170310"/>
              <a:ext cx="955966" cy="955966"/>
            </a:xfrm>
            <a:prstGeom prst="rect">
              <a:avLst/>
            </a:prstGeom>
            <a:noFill/>
            <a:ln>
              <a:noFill/>
            </a:ln>
          </p:spPr>
        </p:pic>
      </p:grpSp>
      <p:sp>
        <p:nvSpPr>
          <p:cNvPr id="260" name="Google Shape;260;p5"/>
          <p:cNvSpPr txBox="1"/>
          <p:nvPr/>
        </p:nvSpPr>
        <p:spPr>
          <a:xfrm>
            <a:off x="7302862" y="1475562"/>
            <a:ext cx="19736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Test</a:t>
            </a:r>
            <a:endParaRPr b="0" i="0" sz="1400" u="none" cap="none" strike="noStrike">
              <a:solidFill>
                <a:srgbClr val="000000"/>
              </a:solidFill>
              <a:latin typeface="Arial"/>
              <a:ea typeface="Arial"/>
              <a:cs typeface="Arial"/>
              <a:sym typeface="Arial"/>
            </a:endParaRPr>
          </a:p>
        </p:txBody>
      </p:sp>
      <p:cxnSp>
        <p:nvCxnSpPr>
          <p:cNvPr id="261" name="Google Shape;261;p5"/>
          <p:cNvCxnSpPr/>
          <p:nvPr/>
        </p:nvCxnSpPr>
        <p:spPr>
          <a:xfrm>
            <a:off x="9554770" y="188570"/>
            <a:ext cx="0" cy="4231465"/>
          </a:xfrm>
          <a:prstGeom prst="straightConnector1">
            <a:avLst/>
          </a:prstGeom>
          <a:noFill/>
          <a:ln cap="flat" cmpd="sng" w="28575">
            <a:solidFill>
              <a:srgbClr val="548135"/>
            </a:solidFill>
            <a:prstDash val="dash"/>
            <a:miter lim="800000"/>
            <a:headEnd len="sm" w="sm" type="none"/>
            <a:tailEnd len="sm" w="sm" type="none"/>
          </a:ln>
        </p:spPr>
      </p:cxnSp>
      <p:pic>
        <p:nvPicPr>
          <p:cNvPr descr="Computer" id="262" name="Google Shape;262;p5"/>
          <p:cNvPicPr preferRelativeResize="0"/>
          <p:nvPr/>
        </p:nvPicPr>
        <p:blipFill rotWithShape="1">
          <a:blip r:embed="rId5">
            <a:alphaModFix/>
          </a:blip>
          <a:srcRect b="0" l="0" r="0" t="0"/>
          <a:stretch/>
        </p:blipFill>
        <p:spPr>
          <a:xfrm>
            <a:off x="9861676" y="2626276"/>
            <a:ext cx="955966" cy="955966"/>
          </a:xfrm>
          <a:prstGeom prst="rect">
            <a:avLst/>
          </a:prstGeom>
          <a:noFill/>
          <a:ln>
            <a:noFill/>
          </a:ln>
        </p:spPr>
      </p:pic>
      <p:grpSp>
        <p:nvGrpSpPr>
          <p:cNvPr id="263" name="Google Shape;263;p5"/>
          <p:cNvGrpSpPr/>
          <p:nvPr/>
        </p:nvGrpSpPr>
        <p:grpSpPr>
          <a:xfrm>
            <a:off x="10918327" y="2626276"/>
            <a:ext cx="955966" cy="955966"/>
            <a:chOff x="11079791" y="3427647"/>
            <a:chExt cx="955966" cy="955966"/>
          </a:xfrm>
        </p:grpSpPr>
        <p:pic>
          <p:nvPicPr>
            <p:cNvPr descr="Computer" id="264" name="Google Shape;264;p5"/>
            <p:cNvPicPr preferRelativeResize="0"/>
            <p:nvPr/>
          </p:nvPicPr>
          <p:blipFill rotWithShape="1">
            <a:blip r:embed="rId5">
              <a:alphaModFix/>
            </a:blip>
            <a:srcRect b="0" l="0" r="0" t="0"/>
            <a:stretch/>
          </p:blipFill>
          <p:spPr>
            <a:xfrm>
              <a:off x="11079791" y="3427647"/>
              <a:ext cx="955966" cy="955966"/>
            </a:xfrm>
            <a:prstGeom prst="rect">
              <a:avLst/>
            </a:prstGeom>
            <a:noFill/>
            <a:ln>
              <a:noFill/>
            </a:ln>
          </p:spPr>
        </p:pic>
        <p:pic>
          <p:nvPicPr>
            <p:cNvPr descr="Gears" id="265" name="Google Shape;265;p5"/>
            <p:cNvPicPr preferRelativeResize="0"/>
            <p:nvPr/>
          </p:nvPicPr>
          <p:blipFill rotWithShape="1">
            <a:blip r:embed="rId6">
              <a:alphaModFix/>
            </a:blip>
            <a:srcRect b="0" l="0" r="0" t="0"/>
            <a:stretch/>
          </p:blipFill>
          <p:spPr>
            <a:xfrm>
              <a:off x="11215634" y="3681284"/>
              <a:ext cx="356237" cy="356237"/>
            </a:xfrm>
            <a:prstGeom prst="rect">
              <a:avLst/>
            </a:prstGeom>
            <a:noFill/>
            <a:ln>
              <a:noFill/>
            </a:ln>
          </p:spPr>
        </p:pic>
      </p:grpSp>
      <p:grpSp>
        <p:nvGrpSpPr>
          <p:cNvPr id="266" name="Google Shape;266;p5"/>
          <p:cNvGrpSpPr/>
          <p:nvPr/>
        </p:nvGrpSpPr>
        <p:grpSpPr>
          <a:xfrm>
            <a:off x="9883820" y="3395260"/>
            <a:ext cx="955966" cy="955966"/>
            <a:chOff x="11079791" y="3427647"/>
            <a:chExt cx="955966" cy="955966"/>
          </a:xfrm>
        </p:grpSpPr>
        <p:pic>
          <p:nvPicPr>
            <p:cNvPr descr="Computer" id="267" name="Google Shape;267;p5"/>
            <p:cNvPicPr preferRelativeResize="0"/>
            <p:nvPr/>
          </p:nvPicPr>
          <p:blipFill rotWithShape="1">
            <a:blip r:embed="rId5">
              <a:alphaModFix/>
            </a:blip>
            <a:srcRect b="0" l="0" r="0" t="0"/>
            <a:stretch/>
          </p:blipFill>
          <p:spPr>
            <a:xfrm>
              <a:off x="11079791" y="3427647"/>
              <a:ext cx="955966" cy="955966"/>
            </a:xfrm>
            <a:prstGeom prst="rect">
              <a:avLst/>
            </a:prstGeom>
            <a:noFill/>
            <a:ln>
              <a:noFill/>
            </a:ln>
          </p:spPr>
        </p:pic>
        <p:pic>
          <p:nvPicPr>
            <p:cNvPr descr="Gears" id="268" name="Google Shape;268;p5"/>
            <p:cNvPicPr preferRelativeResize="0"/>
            <p:nvPr/>
          </p:nvPicPr>
          <p:blipFill rotWithShape="1">
            <a:blip r:embed="rId6">
              <a:alphaModFix/>
            </a:blip>
            <a:srcRect b="0" l="0" r="0" t="0"/>
            <a:stretch/>
          </p:blipFill>
          <p:spPr>
            <a:xfrm>
              <a:off x="11215634" y="3681284"/>
              <a:ext cx="356237" cy="356237"/>
            </a:xfrm>
            <a:prstGeom prst="rect">
              <a:avLst/>
            </a:prstGeom>
            <a:noFill/>
            <a:ln>
              <a:noFill/>
            </a:ln>
          </p:spPr>
        </p:pic>
      </p:grpSp>
      <p:grpSp>
        <p:nvGrpSpPr>
          <p:cNvPr id="269" name="Google Shape;269;p5"/>
          <p:cNvGrpSpPr/>
          <p:nvPr/>
        </p:nvGrpSpPr>
        <p:grpSpPr>
          <a:xfrm>
            <a:off x="10953485" y="3402014"/>
            <a:ext cx="955966" cy="955966"/>
            <a:chOff x="11079791" y="3427647"/>
            <a:chExt cx="955966" cy="955966"/>
          </a:xfrm>
        </p:grpSpPr>
        <p:pic>
          <p:nvPicPr>
            <p:cNvPr descr="Computer" id="270" name="Google Shape;270;p5"/>
            <p:cNvPicPr preferRelativeResize="0"/>
            <p:nvPr/>
          </p:nvPicPr>
          <p:blipFill rotWithShape="1">
            <a:blip r:embed="rId5">
              <a:alphaModFix/>
            </a:blip>
            <a:srcRect b="0" l="0" r="0" t="0"/>
            <a:stretch/>
          </p:blipFill>
          <p:spPr>
            <a:xfrm>
              <a:off x="11079791" y="3427647"/>
              <a:ext cx="955966" cy="955966"/>
            </a:xfrm>
            <a:prstGeom prst="rect">
              <a:avLst/>
            </a:prstGeom>
            <a:noFill/>
            <a:ln>
              <a:noFill/>
            </a:ln>
          </p:spPr>
        </p:pic>
        <p:pic>
          <p:nvPicPr>
            <p:cNvPr descr="Gears" id="271" name="Google Shape;271;p5"/>
            <p:cNvPicPr preferRelativeResize="0"/>
            <p:nvPr/>
          </p:nvPicPr>
          <p:blipFill rotWithShape="1">
            <a:blip r:embed="rId6">
              <a:alphaModFix/>
            </a:blip>
            <a:srcRect b="0" l="0" r="0" t="0"/>
            <a:stretch/>
          </p:blipFill>
          <p:spPr>
            <a:xfrm>
              <a:off x="11215634" y="3681284"/>
              <a:ext cx="356237" cy="356237"/>
            </a:xfrm>
            <a:prstGeom prst="rect">
              <a:avLst/>
            </a:prstGeom>
            <a:noFill/>
            <a:ln>
              <a:noFill/>
            </a:ln>
          </p:spPr>
        </p:pic>
      </p:grpSp>
      <p:sp>
        <p:nvSpPr>
          <p:cNvPr id="272" name="Google Shape;272;p5"/>
          <p:cNvSpPr txBox="1"/>
          <p:nvPr/>
        </p:nvSpPr>
        <p:spPr>
          <a:xfrm>
            <a:off x="9700431" y="4165528"/>
            <a:ext cx="239316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Internal Applications</a:t>
            </a:r>
            <a:endParaRPr b="0" i="0" sz="1400" u="none" cap="none" strike="noStrike">
              <a:solidFill>
                <a:srgbClr val="000000"/>
              </a:solidFill>
              <a:latin typeface="Arial"/>
              <a:ea typeface="Arial"/>
              <a:cs typeface="Arial"/>
              <a:sym typeface="Arial"/>
            </a:endParaRPr>
          </a:p>
        </p:txBody>
      </p:sp>
      <p:sp>
        <p:nvSpPr>
          <p:cNvPr id="273" name="Google Shape;273;p5"/>
          <p:cNvSpPr txBox="1"/>
          <p:nvPr/>
        </p:nvSpPr>
        <p:spPr>
          <a:xfrm>
            <a:off x="9584867" y="2161911"/>
            <a:ext cx="250872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Customer Acquisition and Communication</a:t>
            </a:r>
            <a:endParaRPr b="0" i="0" sz="1400" u="none" cap="none" strike="noStrike">
              <a:solidFill>
                <a:srgbClr val="000000"/>
              </a:solidFill>
              <a:latin typeface="Arial"/>
              <a:ea typeface="Arial"/>
              <a:cs typeface="Arial"/>
              <a:sym typeface="Arial"/>
            </a:endParaRPr>
          </a:p>
        </p:txBody>
      </p:sp>
      <p:pic>
        <p:nvPicPr>
          <p:cNvPr descr="Cloud" id="274" name="Google Shape;274;p5"/>
          <p:cNvPicPr preferRelativeResize="0"/>
          <p:nvPr/>
        </p:nvPicPr>
        <p:blipFill rotWithShape="1">
          <a:blip r:embed="rId7">
            <a:alphaModFix/>
          </a:blip>
          <a:srcRect b="0" l="0" r="0" t="0"/>
          <a:stretch/>
        </p:blipFill>
        <p:spPr>
          <a:xfrm>
            <a:off x="10017659" y="-279319"/>
            <a:ext cx="1758707" cy="1758707"/>
          </a:xfrm>
          <a:prstGeom prst="rect">
            <a:avLst/>
          </a:prstGeom>
          <a:noFill/>
          <a:ln>
            <a:noFill/>
          </a:ln>
        </p:spPr>
      </p:pic>
      <p:sp>
        <p:nvSpPr>
          <p:cNvPr id="275" name="Google Shape;275;p5"/>
          <p:cNvSpPr/>
          <p:nvPr/>
        </p:nvSpPr>
        <p:spPr>
          <a:xfrm rot="-5400000">
            <a:off x="10375932" y="1242123"/>
            <a:ext cx="1016168" cy="766861"/>
          </a:xfrm>
          <a:prstGeom prst="rightArrow">
            <a:avLst>
              <a:gd fmla="val 50000" name="adj1"/>
              <a:gd fmla="val 50000" name="adj2"/>
            </a:avLst>
          </a:prstGeom>
          <a:solidFill>
            <a:schemeClr val="lt1"/>
          </a:solidFill>
          <a:ln cap="flat" cmpd="sng" w="28575">
            <a:solidFill>
              <a:srgbClr val="54813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pic>
        <p:nvPicPr>
          <p:cNvPr descr="Open folder" id="276" name="Google Shape;276;p5"/>
          <p:cNvPicPr preferRelativeResize="0"/>
          <p:nvPr/>
        </p:nvPicPr>
        <p:blipFill rotWithShape="1">
          <a:blip r:embed="rId8">
            <a:alphaModFix/>
          </a:blip>
          <a:srcRect b="0" l="0" r="0" t="0"/>
          <a:stretch/>
        </p:blipFill>
        <p:spPr>
          <a:xfrm>
            <a:off x="10033948" y="2853395"/>
            <a:ext cx="385030" cy="385030"/>
          </a:xfrm>
          <a:prstGeom prst="rect">
            <a:avLst/>
          </a:prstGeom>
          <a:noFill/>
          <a:ln>
            <a:noFill/>
          </a:ln>
        </p:spPr>
      </p:pic>
      <p:pic>
        <p:nvPicPr>
          <p:cNvPr descr="Gears" id="277" name="Google Shape;277;p5"/>
          <p:cNvPicPr preferRelativeResize="0"/>
          <p:nvPr/>
        </p:nvPicPr>
        <p:blipFill rotWithShape="1">
          <a:blip r:embed="rId6">
            <a:alphaModFix/>
          </a:blip>
          <a:srcRect b="0" l="0" r="0" t="0"/>
          <a:stretch/>
        </p:blipFill>
        <p:spPr>
          <a:xfrm>
            <a:off x="7480148" y="3414405"/>
            <a:ext cx="914400" cy="914400"/>
          </a:xfrm>
          <a:prstGeom prst="rect">
            <a:avLst/>
          </a:prstGeom>
          <a:noFill/>
          <a:ln>
            <a:noFill/>
          </a:ln>
        </p:spPr>
      </p:pic>
      <p:sp>
        <p:nvSpPr>
          <p:cNvPr id="278" name="Google Shape;278;p5"/>
          <p:cNvSpPr/>
          <p:nvPr/>
        </p:nvSpPr>
        <p:spPr>
          <a:xfrm>
            <a:off x="8420793" y="3521984"/>
            <a:ext cx="1322140" cy="766861"/>
          </a:xfrm>
          <a:prstGeom prst="rightArrow">
            <a:avLst>
              <a:gd fmla="val 50000" name="adj1"/>
              <a:gd fmla="val 50000" name="adj2"/>
            </a:avLst>
          </a:prstGeom>
          <a:solidFill>
            <a:schemeClr val="lt1"/>
          </a:solidFill>
          <a:ln cap="flat" cmpd="sng" w="28575">
            <a:solidFill>
              <a:srgbClr val="54813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79" name="Google Shape;279;p5"/>
          <p:cNvSpPr txBox="1"/>
          <p:nvPr/>
        </p:nvSpPr>
        <p:spPr>
          <a:xfrm>
            <a:off x="7019616" y="3152577"/>
            <a:ext cx="197365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Processing</a:t>
            </a:r>
            <a:endParaRPr b="0" i="0" sz="1400" u="none" cap="none" strike="noStrike">
              <a:solidFill>
                <a:srgbClr val="000000"/>
              </a:solidFill>
              <a:latin typeface="Arial"/>
              <a:ea typeface="Arial"/>
              <a:cs typeface="Arial"/>
              <a:sym typeface="Arial"/>
            </a:endParaRPr>
          </a:p>
        </p:txBody>
      </p:sp>
      <p:sp>
        <p:nvSpPr>
          <p:cNvPr id="280" name="Google Shape;280;p5"/>
          <p:cNvSpPr txBox="1"/>
          <p:nvPr/>
        </p:nvSpPr>
        <p:spPr>
          <a:xfrm>
            <a:off x="7286715" y="4350194"/>
            <a:ext cx="19736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-De-identification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Security Posture (1.)</a:t>
            </a:r>
            <a:endParaRPr/>
          </a:p>
        </p:txBody>
      </p:sp>
      <p:sp>
        <p:nvSpPr>
          <p:cNvPr id="286" name="Google Shape;286;p6"/>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Arial"/>
              <a:buNone/>
            </a:pPr>
            <a:r>
              <a:rPr b="1" i="1" lang="en-US" sz="2800" u="none" cap="none" strike="noStrike">
                <a:solidFill>
                  <a:srgbClr val="525252"/>
                </a:solidFill>
                <a:latin typeface="Arial"/>
                <a:ea typeface="Arial"/>
                <a:cs typeface="Arial"/>
                <a:sym typeface="Arial"/>
              </a:rPr>
              <a:t>SwiftTech</a:t>
            </a:r>
            <a:endParaRPr b="1" i="1" sz="2800" u="none" cap="none" strike="noStrike">
              <a:solidFill>
                <a:srgbClr val="525252"/>
              </a:solidFill>
              <a:latin typeface="Arial"/>
              <a:ea typeface="Arial"/>
              <a:cs typeface="Arial"/>
              <a:sym typeface="Arial"/>
            </a:endParaRPr>
          </a:p>
        </p:txBody>
      </p:sp>
      <p:pic>
        <p:nvPicPr>
          <p:cNvPr descr="Rabbit" id="287" name="Google Shape;287;p6"/>
          <p:cNvPicPr preferRelativeResize="0"/>
          <p:nvPr/>
        </p:nvPicPr>
        <p:blipFill rotWithShape="1">
          <a:blip r:embed="rId3">
            <a:alphaModFix/>
          </a:blip>
          <a:srcRect b="0" l="0" r="0" t="0"/>
          <a:stretch/>
        </p:blipFill>
        <p:spPr>
          <a:xfrm>
            <a:off x="11286037" y="52551"/>
            <a:ext cx="764749" cy="764749"/>
          </a:xfrm>
          <a:prstGeom prst="rect">
            <a:avLst/>
          </a:prstGeom>
          <a:noFill/>
          <a:ln>
            <a:noFill/>
          </a:ln>
        </p:spPr>
      </p:pic>
      <p:sp>
        <p:nvSpPr>
          <p:cNvPr id="288" name="Google Shape;288;p6"/>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6"/>
          <p:cNvSpPr txBox="1"/>
          <p:nvPr/>
        </p:nvSpPr>
        <p:spPr>
          <a:xfrm>
            <a:off x="940300" y="2106300"/>
            <a:ext cx="10180500" cy="3059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200">
                <a:solidFill>
                  <a:schemeClr val="dk1"/>
                </a:solidFill>
              </a:rPr>
              <a:t>Swiftech</a:t>
            </a:r>
            <a:r>
              <a:rPr lang="en-US" sz="2200">
                <a:solidFill>
                  <a:schemeClr val="dk1"/>
                </a:solidFill>
              </a:rPr>
              <a:t> risk posture its </a:t>
            </a:r>
            <a:r>
              <a:rPr b="1" lang="en-US" sz="2200">
                <a:solidFill>
                  <a:schemeClr val="dk1"/>
                </a:solidFill>
              </a:rPr>
              <a:t>Risk Accepting</a:t>
            </a:r>
            <a:r>
              <a:rPr lang="en-US" sz="2200">
                <a:solidFill>
                  <a:schemeClr val="dk1"/>
                </a:solidFill>
              </a:rPr>
              <a:t> </a:t>
            </a:r>
            <a:endParaRPr sz="2200">
              <a:solidFill>
                <a:schemeClr val="dk1"/>
              </a:solidFill>
            </a:endParaRPr>
          </a:p>
          <a:p>
            <a:pPr indent="0" lvl="0" marL="0" rtl="0" algn="just">
              <a:spcBef>
                <a:spcPts val="0"/>
              </a:spcBef>
              <a:spcAft>
                <a:spcPts val="0"/>
              </a:spcAft>
              <a:buNone/>
            </a:pPr>
            <a:r>
              <a:rPr lang="en-US" sz="2200">
                <a:solidFill>
                  <a:schemeClr val="dk1"/>
                </a:solidFill>
              </a:rPr>
              <a:t>cause they are willing to take risks, in the document they relate that saas is best product but they </a:t>
            </a:r>
            <a:r>
              <a:rPr lang="en-US" sz="2200">
                <a:solidFill>
                  <a:schemeClr val="dk1"/>
                </a:solidFill>
              </a:rPr>
              <a:t>don't</a:t>
            </a:r>
            <a:r>
              <a:rPr lang="en-US" sz="2200">
                <a:solidFill>
                  <a:schemeClr val="dk1"/>
                </a:solidFill>
              </a:rPr>
              <a:t> want to sacrifice their commitment to agile software development and falling fast  </a:t>
            </a:r>
            <a:r>
              <a:rPr lang="en-US" sz="2200">
                <a:solidFill>
                  <a:schemeClr val="dk1"/>
                </a:solidFill>
              </a:rPr>
              <a:t>their</a:t>
            </a:r>
            <a:r>
              <a:rPr lang="en-US" sz="2200">
                <a:solidFill>
                  <a:schemeClr val="dk1"/>
                </a:solidFill>
              </a:rPr>
              <a:t> brand </a:t>
            </a:r>
            <a:r>
              <a:rPr lang="en-US" sz="2200">
                <a:solidFill>
                  <a:schemeClr val="dk1"/>
                </a:solidFill>
              </a:rPr>
              <a:t>statement</a:t>
            </a:r>
            <a:r>
              <a:rPr lang="en-US" sz="2200">
                <a:solidFill>
                  <a:schemeClr val="dk1"/>
                </a:solidFill>
              </a:rPr>
              <a:t> says speed,</a:t>
            </a:r>
            <a:r>
              <a:rPr lang="en-US" sz="2200">
                <a:solidFill>
                  <a:schemeClr val="dk1"/>
                </a:solidFill>
              </a:rPr>
              <a:t>flexibility</a:t>
            </a:r>
            <a:r>
              <a:rPr lang="en-US" sz="2200">
                <a:solidFill>
                  <a:schemeClr val="dk1"/>
                </a:solidFill>
              </a:rPr>
              <a:t> and </a:t>
            </a:r>
            <a:r>
              <a:rPr lang="en-US" sz="2200">
                <a:solidFill>
                  <a:schemeClr val="dk1"/>
                </a:solidFill>
              </a:rPr>
              <a:t>success </a:t>
            </a:r>
            <a:r>
              <a:rPr lang="en-US" sz="2200">
                <a:solidFill>
                  <a:schemeClr val="dk1"/>
                </a:solidFill>
              </a:rPr>
              <a:t>they create </a:t>
            </a:r>
            <a:r>
              <a:rPr lang="en-US" sz="2200">
                <a:solidFill>
                  <a:schemeClr val="dk1"/>
                </a:solidFill>
              </a:rPr>
              <a:t>their</a:t>
            </a:r>
            <a:r>
              <a:rPr lang="en-US" sz="2200">
                <a:solidFill>
                  <a:schemeClr val="dk1"/>
                </a:solidFill>
              </a:rPr>
              <a:t> product in fast paced and </a:t>
            </a:r>
            <a:r>
              <a:rPr lang="en-US" sz="2200">
                <a:solidFill>
                  <a:schemeClr val="dk1"/>
                </a:solidFill>
              </a:rPr>
              <a:t>its leading to fail fast </a:t>
            </a:r>
            <a:r>
              <a:rPr lang="en-US" sz="2200">
                <a:solidFill>
                  <a:schemeClr val="dk1"/>
                </a:solidFill>
              </a:rPr>
              <a:t>approach the </a:t>
            </a:r>
            <a:r>
              <a:rPr lang="en-US" sz="2200">
                <a:solidFill>
                  <a:schemeClr val="dk1"/>
                </a:solidFill>
              </a:rPr>
              <a:t>organization</a:t>
            </a:r>
            <a:r>
              <a:rPr lang="en-US" sz="2200">
                <a:solidFill>
                  <a:schemeClr val="dk1"/>
                </a:solidFill>
              </a:rPr>
              <a:t> its likely accepting risks </a:t>
            </a:r>
            <a:r>
              <a:rPr lang="en-US" sz="2200">
                <a:solidFill>
                  <a:schemeClr val="dk1"/>
                </a:solidFill>
              </a:rPr>
              <a:t>because</a:t>
            </a:r>
            <a:r>
              <a:rPr lang="en-US" sz="2200">
                <a:solidFill>
                  <a:schemeClr val="dk1"/>
                </a:solidFill>
              </a:rPr>
              <a:t> they </a:t>
            </a:r>
            <a:r>
              <a:rPr lang="en-US" sz="2200">
                <a:solidFill>
                  <a:schemeClr val="dk1"/>
                </a:solidFill>
              </a:rPr>
              <a:t>rely</a:t>
            </a:r>
            <a:r>
              <a:rPr lang="en-US" sz="2200">
                <a:solidFill>
                  <a:schemeClr val="dk1"/>
                </a:solidFill>
              </a:rPr>
              <a:t> on speed and innovite .</a:t>
            </a:r>
            <a:endParaRPr sz="2200">
              <a:solidFill>
                <a:schemeClr val="dk1"/>
              </a:solidFill>
            </a:endParaRPr>
          </a:p>
          <a:p>
            <a:pPr indent="0" lvl="0" marL="0" rtl="0" algn="just">
              <a:spcBef>
                <a:spcPts val="0"/>
              </a:spcBef>
              <a:spcAft>
                <a:spcPts val="0"/>
              </a:spcAft>
              <a:buClr>
                <a:schemeClr val="dk1"/>
              </a:buClr>
              <a:buFont typeface="Arial"/>
              <a:buNone/>
            </a:pPr>
            <a:r>
              <a:t/>
            </a:r>
            <a:endParaRPr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Relevant Frameworks (2.)</a:t>
            </a:r>
            <a:endParaRPr/>
          </a:p>
        </p:txBody>
      </p:sp>
      <p:sp>
        <p:nvSpPr>
          <p:cNvPr id="295" name="Google Shape;295;p7"/>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Arial"/>
              <a:buNone/>
            </a:pPr>
            <a:r>
              <a:rPr b="1" i="1" lang="en-US" sz="2800" u="none" cap="none" strike="noStrike">
                <a:solidFill>
                  <a:srgbClr val="525252"/>
                </a:solidFill>
                <a:latin typeface="Arial"/>
                <a:ea typeface="Arial"/>
                <a:cs typeface="Arial"/>
                <a:sym typeface="Arial"/>
              </a:rPr>
              <a:t>SwiftTech</a:t>
            </a:r>
            <a:endParaRPr b="1" i="1" sz="2800" u="none" cap="none" strike="noStrike">
              <a:solidFill>
                <a:srgbClr val="525252"/>
              </a:solidFill>
              <a:latin typeface="Arial"/>
              <a:ea typeface="Arial"/>
              <a:cs typeface="Arial"/>
              <a:sym typeface="Arial"/>
            </a:endParaRPr>
          </a:p>
        </p:txBody>
      </p:sp>
      <p:pic>
        <p:nvPicPr>
          <p:cNvPr descr="Rabbit" id="296" name="Google Shape;296;p7"/>
          <p:cNvPicPr preferRelativeResize="0"/>
          <p:nvPr/>
        </p:nvPicPr>
        <p:blipFill rotWithShape="1">
          <a:blip r:embed="rId3">
            <a:alphaModFix/>
          </a:blip>
          <a:srcRect b="0" l="0" r="0" t="0"/>
          <a:stretch/>
        </p:blipFill>
        <p:spPr>
          <a:xfrm>
            <a:off x="11286037" y="52551"/>
            <a:ext cx="764749" cy="764749"/>
          </a:xfrm>
          <a:prstGeom prst="rect">
            <a:avLst/>
          </a:prstGeom>
          <a:noFill/>
          <a:ln>
            <a:noFill/>
          </a:ln>
        </p:spPr>
      </p:pic>
      <p:sp>
        <p:nvSpPr>
          <p:cNvPr id="297" name="Google Shape;297;p7"/>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8" name="Google Shape;298;p7"/>
          <p:cNvSpPr txBox="1"/>
          <p:nvPr/>
        </p:nvSpPr>
        <p:spPr>
          <a:xfrm>
            <a:off x="729750" y="1463475"/>
            <a:ext cx="10624200" cy="5556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US" sz="1900"/>
              <a:t>NIST security framework </a:t>
            </a:r>
            <a:endParaRPr sz="1900"/>
          </a:p>
          <a:p>
            <a:pPr indent="-349250" lvl="0" marL="457200" rtl="0" algn="l">
              <a:spcBef>
                <a:spcPts val="0"/>
              </a:spcBef>
              <a:spcAft>
                <a:spcPts val="0"/>
              </a:spcAft>
              <a:buSzPts val="1900"/>
              <a:buAutoNum type="arabicPeriod"/>
            </a:pPr>
            <a:r>
              <a:rPr lang="en-US" sz="1900"/>
              <a:t>HIPPA security framework</a:t>
            </a:r>
            <a:endParaRPr sz="1900"/>
          </a:p>
          <a:p>
            <a:pPr indent="-349250" lvl="0" marL="457200" rtl="0" algn="l">
              <a:spcBef>
                <a:spcPts val="0"/>
              </a:spcBef>
              <a:spcAft>
                <a:spcPts val="0"/>
              </a:spcAft>
              <a:buSzPts val="1900"/>
              <a:buAutoNum type="arabicPeriod"/>
            </a:pPr>
            <a:r>
              <a:rPr lang="en-US" sz="1900"/>
              <a:t>Risk </a:t>
            </a:r>
            <a:r>
              <a:rPr lang="en-US" sz="1900"/>
              <a:t>management</a:t>
            </a:r>
            <a:endParaRPr sz="1900"/>
          </a:p>
          <a:p>
            <a:pPr indent="0" lvl="0" marL="457200" rtl="0" algn="just">
              <a:spcBef>
                <a:spcPts val="0"/>
              </a:spcBef>
              <a:spcAft>
                <a:spcPts val="0"/>
              </a:spcAft>
              <a:buNone/>
            </a:pPr>
            <a:r>
              <a:t/>
            </a:r>
            <a:endParaRPr sz="1800">
              <a:solidFill>
                <a:schemeClr val="dk1"/>
              </a:solidFill>
            </a:endParaRPr>
          </a:p>
          <a:p>
            <a:pPr indent="0" lvl="0" marL="457200" rtl="0" algn="just">
              <a:spcBef>
                <a:spcPts val="0"/>
              </a:spcBef>
              <a:spcAft>
                <a:spcPts val="0"/>
              </a:spcAft>
              <a:buNone/>
            </a:pPr>
            <a:r>
              <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0" lvl="0" marL="0" rtl="0" algn="l">
              <a:spcBef>
                <a:spcPts val="0"/>
              </a:spcBef>
              <a:spcAft>
                <a:spcPts val="0"/>
              </a:spcAft>
              <a:buNone/>
            </a:pPr>
            <a:r>
              <a:rPr lang="en-US" sz="1900">
                <a:solidFill>
                  <a:schemeClr val="dk1"/>
                </a:solidFill>
              </a:rPr>
              <a:t>Provides steps to follow in order to maintain security, its six step process that helps guides the company into a more secure organization.It is a standard that is widely used in most of the companies and is one of the most precise and clear to read among stakeholders in the organization and it will improve security control.</a:t>
            </a:r>
            <a:endParaRPr sz="1900">
              <a:solidFill>
                <a:schemeClr val="dk1"/>
              </a:solidFill>
            </a:endParaRPr>
          </a:p>
          <a:p>
            <a:pPr indent="0" lvl="0" marL="0" rtl="0" algn="l">
              <a:spcBef>
                <a:spcPts val="0"/>
              </a:spcBef>
              <a:spcAft>
                <a:spcPts val="0"/>
              </a:spcAft>
              <a:buClr>
                <a:schemeClr val="dk1"/>
              </a:buClr>
              <a:buFont typeface="Arial"/>
              <a:buNone/>
            </a:pPr>
            <a:r>
              <a:rPr lang="en-US" sz="1900">
                <a:solidFill>
                  <a:schemeClr val="dk1"/>
                </a:solidFill>
              </a:rPr>
              <a:t>HIPAA is a security framework its to protect the privacy of patients and health plan members, and to ensure health information is kept secure and patients are notified of breaches of their health data.</a:t>
            </a:r>
            <a:endParaRPr sz="1900">
              <a:solidFill>
                <a:schemeClr val="dk1"/>
              </a:solidFill>
            </a:endParaRPr>
          </a:p>
          <a:p>
            <a:pPr indent="0" lvl="0" marL="0" rtl="0" algn="l">
              <a:spcBef>
                <a:spcPts val="0"/>
              </a:spcBef>
              <a:spcAft>
                <a:spcPts val="0"/>
              </a:spcAft>
              <a:buNone/>
            </a:pPr>
            <a:r>
              <a:rPr lang="en-US" sz="1900">
                <a:solidFill>
                  <a:schemeClr val="dk1"/>
                </a:solidFill>
              </a:rPr>
              <a:t>Risk management is the process of identifying, assessing and controlling risk to an organization and reduce response time.</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Audit Against Frameworks (3.)</a:t>
            </a:r>
            <a:endParaRPr/>
          </a:p>
        </p:txBody>
      </p:sp>
      <p:sp>
        <p:nvSpPr>
          <p:cNvPr id="304" name="Google Shape;304;p8"/>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Arial"/>
              <a:buNone/>
            </a:pPr>
            <a:r>
              <a:rPr b="1" i="1" lang="en-US" sz="2800" u="none" cap="none" strike="noStrike">
                <a:solidFill>
                  <a:srgbClr val="525252"/>
                </a:solidFill>
                <a:latin typeface="Arial"/>
                <a:ea typeface="Arial"/>
                <a:cs typeface="Arial"/>
                <a:sym typeface="Arial"/>
              </a:rPr>
              <a:t>SwiftTech</a:t>
            </a:r>
            <a:endParaRPr b="1" i="1" sz="2800" u="none" cap="none" strike="noStrike">
              <a:solidFill>
                <a:srgbClr val="525252"/>
              </a:solidFill>
              <a:latin typeface="Arial"/>
              <a:ea typeface="Arial"/>
              <a:cs typeface="Arial"/>
              <a:sym typeface="Arial"/>
            </a:endParaRPr>
          </a:p>
        </p:txBody>
      </p:sp>
      <p:pic>
        <p:nvPicPr>
          <p:cNvPr descr="Rabbit" id="305" name="Google Shape;305;p8"/>
          <p:cNvPicPr preferRelativeResize="0"/>
          <p:nvPr/>
        </p:nvPicPr>
        <p:blipFill rotWithShape="1">
          <a:blip r:embed="rId3">
            <a:alphaModFix/>
          </a:blip>
          <a:srcRect b="0" l="0" r="0" t="0"/>
          <a:stretch/>
        </p:blipFill>
        <p:spPr>
          <a:xfrm>
            <a:off x="11286037" y="-132573"/>
            <a:ext cx="764749" cy="764749"/>
          </a:xfrm>
          <a:prstGeom prst="rect">
            <a:avLst/>
          </a:prstGeom>
          <a:noFill/>
          <a:ln>
            <a:noFill/>
          </a:ln>
        </p:spPr>
      </p:pic>
      <p:sp>
        <p:nvSpPr>
          <p:cNvPr id="306" name="Google Shape;306;p8"/>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p8"/>
          <p:cNvSpPr txBox="1"/>
          <p:nvPr/>
        </p:nvSpPr>
        <p:spPr>
          <a:xfrm>
            <a:off x="514275" y="1672050"/>
            <a:ext cx="10771800" cy="604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According to the report , VPC3 File storage only supports AES-128 Encryption and </a:t>
            </a:r>
            <a:r>
              <a:rPr lang="en-US" sz="1900"/>
              <a:t> Information Security Addendum included that vendor must use strong data encryption (e.g. AES-256 or stronger) to store all Company’s information so its must change. </a:t>
            </a:r>
            <a:r>
              <a:rPr lang="en-US" sz="1900">
                <a:solidFill>
                  <a:schemeClr val="dk1"/>
                </a:solidFill>
              </a:rPr>
              <a:t>AES-256 encryption much secure </a:t>
            </a:r>
            <a:r>
              <a:rPr lang="en-US" sz="1900">
                <a:solidFill>
                  <a:srgbClr val="000709"/>
                </a:solidFill>
              </a:rPr>
              <a:t>as recommended by HIPAA</a:t>
            </a:r>
            <a:r>
              <a:rPr lang="en-US"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Nist framework support MFA its another layer of protection.</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Database should be encrypted to secure data </a:t>
            </a:r>
            <a:r>
              <a:rPr lang="en-US" sz="1900">
                <a:solidFill>
                  <a:srgbClr val="000709"/>
                </a:solidFill>
              </a:rPr>
              <a:t>as recommended by HIPAA</a:t>
            </a:r>
            <a:r>
              <a:rPr lang="en-US"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Application code must be tested for vulnerability before production as it  recommended by NIST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Password must contain at least a minimum of 15 character long </a:t>
            </a:r>
            <a:r>
              <a:rPr lang="en-US" sz="1900">
                <a:solidFill>
                  <a:srgbClr val="000709"/>
                </a:solidFill>
              </a:rPr>
              <a:t>as recommended by HIPAA.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Passwords expired after 90 days need to be changed after that as recommended by NIST.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Server should be patched and up to date as recommended by NIST.</a:t>
            </a:r>
            <a:endParaRPr sz="1900">
              <a:solidFill>
                <a:schemeClr val="dk1"/>
              </a:solidFill>
            </a:endParaRPr>
          </a:p>
          <a:p>
            <a:pPr indent="-336550" lvl="0" marL="457200" rtl="0" algn="just">
              <a:spcBef>
                <a:spcPts val="0"/>
              </a:spcBef>
              <a:spcAft>
                <a:spcPts val="0"/>
              </a:spcAft>
              <a:buClr>
                <a:schemeClr val="dk1"/>
              </a:buClr>
              <a:buSzPts val="1700"/>
              <a:buChar char="●"/>
            </a:pPr>
            <a:r>
              <a:rPr lang="en-US" sz="1900">
                <a:solidFill>
                  <a:schemeClr val="dk1"/>
                </a:solidFill>
              </a:rPr>
              <a:t>Application development Tiers and Business Application Servers need to be decoupled . </a:t>
            </a:r>
            <a:endParaRPr sz="1900">
              <a:solidFill>
                <a:schemeClr val="dk1"/>
              </a:solidFill>
            </a:endParaRPr>
          </a:p>
          <a:p>
            <a:pPr indent="-368300" lvl="0" marL="457200" rtl="0" algn="just">
              <a:spcBef>
                <a:spcPts val="0"/>
              </a:spcBef>
              <a:spcAft>
                <a:spcPts val="0"/>
              </a:spcAft>
              <a:buClr>
                <a:schemeClr val="dk1"/>
              </a:buClr>
              <a:buSzPts val="2200"/>
              <a:buChar char="●"/>
            </a:pPr>
            <a:r>
              <a:rPr lang="en-US" sz="1900">
                <a:solidFill>
                  <a:schemeClr val="dk1"/>
                </a:solidFill>
              </a:rPr>
              <a:t>Use of TLS V1.1 acts as a security risk , instead TLS 1.2 can be used </a:t>
            </a:r>
            <a:r>
              <a:rPr lang="en-US" sz="1700">
                <a:solidFill>
                  <a:schemeClr val="dk1"/>
                </a:solidFill>
              </a:rPr>
              <a:t>as it  recommended by NIST</a:t>
            </a:r>
            <a:r>
              <a:rPr lang="en-US" sz="1900">
                <a:solidFill>
                  <a:schemeClr val="dk1"/>
                </a:solidFill>
              </a:rPr>
              <a:t>.</a:t>
            </a:r>
            <a:endParaRPr sz="11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Governance Mechanisms for End-User Management Controls (6.)</a:t>
            </a:r>
            <a:endParaRPr/>
          </a:p>
        </p:txBody>
      </p:sp>
      <p:sp>
        <p:nvSpPr>
          <p:cNvPr id="313" name="Google Shape;313;p10"/>
          <p:cNvSpPr txBox="1"/>
          <p:nvPr/>
        </p:nvSpPr>
        <p:spPr>
          <a:xfrm>
            <a:off x="996381" y="2156723"/>
            <a:ext cx="10626000" cy="28938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00000"/>
              </a:lnSpc>
              <a:spcBef>
                <a:spcPts val="0"/>
              </a:spcBef>
              <a:spcAft>
                <a:spcPts val="0"/>
              </a:spcAft>
              <a:buClr>
                <a:srgbClr val="000000"/>
              </a:buClr>
              <a:buSzPts val="2200"/>
              <a:buFont typeface="Arial"/>
              <a:buAutoNum type="arabicPeriod"/>
            </a:pPr>
            <a:r>
              <a:rPr lang="en-US" sz="2200">
                <a:solidFill>
                  <a:schemeClr val="dk1"/>
                </a:solidFill>
              </a:rPr>
              <a:t>Password length</a:t>
            </a:r>
            <a:endParaRPr sz="2200">
              <a:solidFill>
                <a:schemeClr val="dk1"/>
              </a:solidFill>
            </a:endParaRPr>
          </a:p>
          <a:p>
            <a:pPr indent="-330200" lvl="2" marL="1371600" marR="0" rtl="0" algn="l">
              <a:lnSpc>
                <a:spcPct val="100000"/>
              </a:lnSpc>
              <a:spcBef>
                <a:spcPts val="0"/>
              </a:spcBef>
              <a:spcAft>
                <a:spcPts val="0"/>
              </a:spcAft>
              <a:buClr>
                <a:srgbClr val="000000"/>
              </a:buClr>
              <a:buSzPts val="1600"/>
              <a:buFont typeface="Arial"/>
              <a:buAutoNum type="romanLcPeriod"/>
            </a:pPr>
            <a:r>
              <a:rPr lang="en-US" sz="1600">
                <a:solidFill>
                  <a:schemeClr val="dk1"/>
                </a:solidFill>
              </a:rPr>
              <a:t>Passwords must be </a:t>
            </a:r>
            <a:r>
              <a:rPr b="1" lang="en-US" sz="1600">
                <a:solidFill>
                  <a:schemeClr val="dk1"/>
                </a:solidFill>
              </a:rPr>
              <a:t>at least 8 characters</a:t>
            </a:r>
            <a:r>
              <a:rPr lang="en-US" sz="1600">
                <a:solidFill>
                  <a:schemeClr val="dk1"/>
                </a:solidFill>
              </a:rPr>
              <a:t> in length , at least 1 upper case, numeric, and special character. its will be </a:t>
            </a:r>
            <a:r>
              <a:rPr lang="en-US" sz="1600">
                <a:solidFill>
                  <a:schemeClr val="dk1"/>
                </a:solidFill>
              </a:rPr>
              <a:t>difficult</a:t>
            </a:r>
            <a:r>
              <a:rPr lang="en-US" sz="1600">
                <a:solidFill>
                  <a:schemeClr val="dk1"/>
                </a:solidFill>
              </a:rPr>
              <a:t> to hack by hackers.</a:t>
            </a:r>
            <a:endParaRPr sz="1600">
              <a:solidFill>
                <a:schemeClr val="dk1"/>
              </a:solidFill>
            </a:endParaRPr>
          </a:p>
          <a:p>
            <a:pPr indent="-368300" lvl="0" marL="457200" marR="0" rtl="0" algn="l">
              <a:lnSpc>
                <a:spcPct val="100000"/>
              </a:lnSpc>
              <a:spcBef>
                <a:spcPts val="0"/>
              </a:spcBef>
              <a:spcAft>
                <a:spcPts val="0"/>
              </a:spcAft>
              <a:buClr>
                <a:srgbClr val="000000"/>
              </a:buClr>
              <a:buSzPts val="2200"/>
              <a:buFont typeface="Arial"/>
              <a:buAutoNum type="arabicPeriod"/>
            </a:pPr>
            <a:r>
              <a:rPr lang="en-US" sz="2200">
                <a:solidFill>
                  <a:schemeClr val="dk1"/>
                </a:solidFill>
              </a:rPr>
              <a:t>MFA</a:t>
            </a:r>
            <a:endParaRPr sz="2200">
              <a:solidFill>
                <a:schemeClr val="dk1"/>
              </a:solidFill>
            </a:endParaRPr>
          </a:p>
          <a:p>
            <a:pPr indent="-330200" lvl="1" marL="1371600" marR="0" rtl="0" algn="l">
              <a:lnSpc>
                <a:spcPct val="100000"/>
              </a:lnSpc>
              <a:spcBef>
                <a:spcPts val="0"/>
              </a:spcBef>
              <a:spcAft>
                <a:spcPts val="0"/>
              </a:spcAft>
              <a:buClr>
                <a:schemeClr val="dk1"/>
              </a:buClr>
              <a:buSzPts val="1600"/>
              <a:buAutoNum type="romanLcPeriod"/>
            </a:pPr>
            <a:r>
              <a:rPr lang="en-US" sz="1600">
                <a:solidFill>
                  <a:schemeClr val="dk1"/>
                </a:solidFill>
              </a:rPr>
              <a:t>Use more than one factor to</a:t>
            </a:r>
            <a:r>
              <a:rPr lang="en-US" sz="1600">
                <a:solidFill>
                  <a:schemeClr val="dk1"/>
                </a:solidFill>
              </a:rPr>
              <a:t> enable stronger authentication</a:t>
            </a:r>
            <a:r>
              <a:rPr lang="en-US" sz="1600">
                <a:solidFill>
                  <a:schemeClr val="dk1"/>
                </a:solidFill>
              </a:rPr>
              <a:t>, adding MFA to passwords protect </a:t>
            </a:r>
            <a:r>
              <a:rPr lang="en-US" sz="1600">
                <a:solidFill>
                  <a:schemeClr val="dk1"/>
                </a:solidFill>
              </a:rPr>
              <a:t>privacy.</a:t>
            </a:r>
            <a:endParaRPr sz="1600">
              <a:solidFill>
                <a:schemeClr val="dk1"/>
              </a:solidFill>
            </a:endParaRPr>
          </a:p>
          <a:p>
            <a:pPr indent="-368300" lvl="0" marL="457200" marR="0" rtl="0" algn="l">
              <a:lnSpc>
                <a:spcPct val="100000"/>
              </a:lnSpc>
              <a:spcBef>
                <a:spcPts val="0"/>
              </a:spcBef>
              <a:spcAft>
                <a:spcPts val="0"/>
              </a:spcAft>
              <a:buClr>
                <a:schemeClr val="dk1"/>
              </a:buClr>
              <a:buSzPts val="2200"/>
              <a:buAutoNum type="arabicPeriod"/>
            </a:pPr>
            <a:r>
              <a:rPr lang="en-US" sz="2200">
                <a:solidFill>
                  <a:schemeClr val="dk1"/>
                </a:solidFill>
              </a:rPr>
              <a:t>Login attempt</a:t>
            </a:r>
            <a:endParaRPr sz="2200">
              <a:solidFill>
                <a:schemeClr val="dk1"/>
              </a:solidFill>
            </a:endParaRPr>
          </a:p>
          <a:p>
            <a:pPr indent="0" lvl="0" marL="914400" marR="0" rtl="0" algn="l">
              <a:lnSpc>
                <a:spcPct val="100000"/>
              </a:lnSpc>
              <a:spcBef>
                <a:spcPts val="0"/>
              </a:spcBef>
              <a:spcAft>
                <a:spcPts val="0"/>
              </a:spcAft>
              <a:buNone/>
            </a:pPr>
            <a:r>
              <a:rPr lang="en-US" sz="1600">
                <a:solidFill>
                  <a:schemeClr val="dk1"/>
                </a:solidFill>
              </a:rPr>
              <a:t>i.  Limit login attempt reduce the risk of attack.</a:t>
            </a:r>
            <a:endParaRPr sz="1600">
              <a:solidFill>
                <a:schemeClr val="dk1"/>
              </a:solidFill>
            </a:endParaRPr>
          </a:p>
          <a:p>
            <a:pPr indent="0" lvl="0" marL="457200" marR="0" rtl="0" algn="l">
              <a:lnSpc>
                <a:spcPct val="100000"/>
              </a:lnSpc>
              <a:spcBef>
                <a:spcPts val="0"/>
              </a:spcBef>
              <a:spcAft>
                <a:spcPts val="0"/>
              </a:spcAft>
              <a:buNone/>
            </a:pPr>
            <a:r>
              <a:t/>
            </a:r>
            <a:endParaRPr sz="22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0"/>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Arial"/>
              <a:buNone/>
            </a:pPr>
            <a:r>
              <a:rPr b="1" i="1" lang="en-US" sz="2800" u="none" cap="none" strike="noStrike">
                <a:solidFill>
                  <a:srgbClr val="525252"/>
                </a:solidFill>
                <a:latin typeface="Arial"/>
                <a:ea typeface="Arial"/>
                <a:cs typeface="Arial"/>
                <a:sym typeface="Arial"/>
              </a:rPr>
              <a:t>SwiftTech</a:t>
            </a:r>
            <a:endParaRPr b="1" i="1" sz="2800" u="none" cap="none" strike="noStrike">
              <a:solidFill>
                <a:srgbClr val="525252"/>
              </a:solidFill>
              <a:latin typeface="Arial"/>
              <a:ea typeface="Arial"/>
              <a:cs typeface="Arial"/>
              <a:sym typeface="Arial"/>
            </a:endParaRPr>
          </a:p>
        </p:txBody>
      </p:sp>
      <p:pic>
        <p:nvPicPr>
          <p:cNvPr descr="Rabbit" id="315" name="Google Shape;315;p10"/>
          <p:cNvPicPr preferRelativeResize="0"/>
          <p:nvPr/>
        </p:nvPicPr>
        <p:blipFill rotWithShape="1">
          <a:blip r:embed="rId3">
            <a:alphaModFix/>
          </a:blip>
          <a:srcRect b="0" l="0" r="0" t="0"/>
          <a:stretch/>
        </p:blipFill>
        <p:spPr>
          <a:xfrm>
            <a:off x="11286037" y="-132573"/>
            <a:ext cx="764749" cy="764749"/>
          </a:xfrm>
          <a:prstGeom prst="rect">
            <a:avLst/>
          </a:prstGeom>
          <a:noFill/>
          <a:ln>
            <a:noFill/>
          </a:ln>
        </p:spPr>
      </p:pic>
      <p:sp>
        <p:nvSpPr>
          <p:cNvPr id="316" name="Google Shape;316;p10"/>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2020-04-13T05:32:58Z</dcterms:created>
  <dc:creator>Christopher Pike</dc:creator>
</cp:coreProperties>
</file>