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3.jpeg" ContentType="image/jpeg"/>
  <Override PartName="/ppt/media/image10.jpeg" ContentType="image/jpeg"/>
  <Override PartName="/ppt/media/image5.png" ContentType="image/png"/>
  <Override PartName="/ppt/media/image9.png" ContentType="image/png"/>
  <Override PartName="/ppt/media/image11.jpeg" ContentType="image/jpeg"/>
  <Override PartName="/ppt/media/image19.jpeg" ContentType="image/jpeg"/>
  <Override PartName="/ppt/media/image1.jpeg" ContentType="image/jpeg"/>
  <Override PartName="/ppt/media/image18.jpeg" ContentType="image/jpeg"/>
  <Override PartName="/ppt/media/image17.png" ContentType="image/png"/>
  <Override PartName="/ppt/media/image4.jpeg" ContentType="image/jpeg"/>
  <Override PartName="/ppt/media/image16.png" ContentType="image/png"/>
  <Override PartName="/ppt/media/image2.jpeg" ContentType="image/jpeg"/>
  <Override PartName="/ppt/media/image15.png" ContentType="image/png"/>
  <Override PartName="/ppt/media/image3.jpeg" ContentType="image/jpeg"/>
  <Override PartName="/ppt/media/image6.png" ContentType="image/png"/>
  <Override PartName="/ppt/media/image7.jpeg" ContentType="image/jpeg"/>
  <Override PartName="/ppt/media/image12.jpeg" ContentType="image/jpeg"/>
  <Override PartName="/ppt/media/image8.png" ContentType="image/png"/>
  <Override PartName="/ppt/media/image14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30275213" cy="428037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7F7C06-9820-48F4-AA65-1E1A02E9CD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834560" y="2042280"/>
            <a:ext cx="26605800" cy="70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71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834560" y="10177920"/>
            <a:ext cx="13056120" cy="1324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27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834560" y="24687000"/>
            <a:ext cx="13056120" cy="1324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27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E55DBF-586A-4A42-8C9D-52191C9A86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834560" y="2042280"/>
            <a:ext cx="26605800" cy="70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71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834560" y="10177920"/>
            <a:ext cx="6371280" cy="1324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27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8524800" y="10177920"/>
            <a:ext cx="6371280" cy="1324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27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834560" y="24687000"/>
            <a:ext cx="6371280" cy="1324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27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8524800" y="24687000"/>
            <a:ext cx="6371280" cy="1324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27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E4A7F9-6830-4FD9-AAC4-0BFAD80BB92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834560" y="2042280"/>
            <a:ext cx="26605800" cy="70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71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834560" y="10177920"/>
            <a:ext cx="4203720" cy="1324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27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48880" y="10177920"/>
            <a:ext cx="4203720" cy="1324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27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0663200" y="10177920"/>
            <a:ext cx="4203720" cy="1324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27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1834560" y="24687000"/>
            <a:ext cx="4203720" cy="1324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27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6248880" y="24687000"/>
            <a:ext cx="4203720" cy="1324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27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10663200" y="24687000"/>
            <a:ext cx="4203720" cy="1324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27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8F7E19-1F31-4395-B289-BCA700BC72D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834560" y="2042280"/>
            <a:ext cx="26605800" cy="70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71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834560" y="10177920"/>
            <a:ext cx="13056120" cy="2777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876E7E-BE11-4FC2-84E3-57CE1862FF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34560" y="2042280"/>
            <a:ext cx="26605800" cy="70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71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834560" y="10177920"/>
            <a:ext cx="13056120" cy="2777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27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94B875-FE06-4FB8-A311-EF6CC1279B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34560" y="2042280"/>
            <a:ext cx="26605800" cy="70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71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834560" y="10177920"/>
            <a:ext cx="6371280" cy="2777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27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8524800" y="10177920"/>
            <a:ext cx="6371280" cy="2777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27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E03829-ABA1-497A-A930-C0E1BD702E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834560" y="2042280"/>
            <a:ext cx="26605800" cy="70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71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EBA725-3164-4E75-AC95-EAB9427CF8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834560" y="2042280"/>
            <a:ext cx="26605800" cy="3251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FC034D-DF91-4AD0-BBEF-1CDA0B4DA5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34560" y="2042280"/>
            <a:ext cx="26605800" cy="70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71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834560" y="10177920"/>
            <a:ext cx="6371280" cy="1324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27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8524800" y="10177920"/>
            <a:ext cx="6371280" cy="2777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27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834560" y="24687000"/>
            <a:ext cx="6371280" cy="1324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27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15AD52-4204-410D-B077-55181AA5A1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834560" y="2042280"/>
            <a:ext cx="26605800" cy="70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71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834560" y="10177920"/>
            <a:ext cx="6371280" cy="2777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27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8524800" y="10177920"/>
            <a:ext cx="6371280" cy="1324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27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8524800" y="24687000"/>
            <a:ext cx="6371280" cy="1324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27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3305E7-33A1-4DEE-A94F-CB438DC1BB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834560" y="2042280"/>
            <a:ext cx="26605800" cy="70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71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834560" y="10177920"/>
            <a:ext cx="6371280" cy="1324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27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8524800" y="10177920"/>
            <a:ext cx="6371280" cy="1324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27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834560" y="24687000"/>
            <a:ext cx="13056120" cy="1324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27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EA7BE4-586B-484B-97B9-9561DBA8A2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834560" y="2042280"/>
            <a:ext cx="26605800" cy="7014600"/>
          </a:xfrm>
          <a:prstGeom prst="rect">
            <a:avLst/>
          </a:prstGeom>
          <a:noFill/>
          <a:ln w="0">
            <a:noFill/>
          </a:ln>
        </p:spPr>
        <p:txBody>
          <a:bodyPr lIns="295200" rIns="295200" tIns="147600" bIns="1476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3530" spc="-1" strike="noStrike">
                <a:solidFill>
                  <a:srgbClr val="000000"/>
                </a:solidFill>
                <a:latin typeface="Calibri"/>
              </a:rPr>
              <a:t>Cliqu</a:t>
            </a:r>
            <a:r>
              <a:rPr b="0" lang="pt-BR" sz="1353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pt-BR" sz="13530" spc="-1" strike="noStrike">
                <a:solidFill>
                  <a:srgbClr val="000000"/>
                </a:solidFill>
                <a:latin typeface="Calibri"/>
              </a:rPr>
              <a:t>para </a:t>
            </a:r>
            <a:r>
              <a:rPr b="0" lang="pt-BR" sz="13530" spc="-1" strike="noStrike">
                <a:solidFill>
                  <a:srgbClr val="000000"/>
                </a:solidFill>
                <a:latin typeface="Calibri"/>
              </a:rPr>
              <a:t>edita</a:t>
            </a:r>
            <a:r>
              <a:rPr b="0" lang="pt-BR" sz="13530" spc="-1" strike="noStrike">
                <a:solidFill>
                  <a:srgbClr val="000000"/>
                </a:solidFill>
                <a:latin typeface="Calibri"/>
              </a:rPr>
              <a:t>r o </a:t>
            </a:r>
            <a:r>
              <a:rPr b="0" lang="pt-BR" sz="13530" spc="-1" strike="noStrike">
                <a:solidFill>
                  <a:srgbClr val="000000"/>
                </a:solidFill>
                <a:latin typeface="Calibri"/>
              </a:rPr>
              <a:t>título </a:t>
            </a:r>
            <a:r>
              <a:rPr b="0" lang="pt-BR" sz="13530" spc="-1" strike="noStrike">
                <a:solidFill>
                  <a:srgbClr val="000000"/>
                </a:solidFill>
                <a:latin typeface="Calibri"/>
              </a:rPr>
              <a:t>mestr</a:t>
            </a:r>
            <a:r>
              <a:rPr b="0" lang="pt-BR" sz="1353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pt-BR" sz="1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834560" y="10177920"/>
            <a:ext cx="13056120" cy="27777600"/>
          </a:xfrm>
          <a:prstGeom prst="rect">
            <a:avLst/>
          </a:prstGeom>
          <a:noFill/>
          <a:ln w="0">
            <a:noFill/>
          </a:ln>
        </p:spPr>
        <p:txBody>
          <a:bodyPr lIns="295200" rIns="295200" tIns="147600" bIns="147600" anchor="t">
            <a:noAutofit/>
          </a:bodyPr>
          <a:p>
            <a:pPr marL="1053000" indent="-1053000">
              <a:lnSpc>
                <a:spcPct val="100000"/>
              </a:lnSpc>
              <a:spcBef>
                <a:spcPts val="1706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8530" spc="-1" strike="noStrike">
                <a:solidFill>
                  <a:srgbClr val="000000"/>
                </a:solidFill>
                <a:latin typeface="Calibri"/>
              </a:rPr>
              <a:t>Clique para editar o texto mestre</a:t>
            </a:r>
            <a:endParaRPr b="0" lang="pt-BR" sz="8530" spc="-1" strike="noStrike">
              <a:solidFill>
                <a:srgbClr val="000000"/>
              </a:solidFill>
              <a:latin typeface="Calibri"/>
            </a:endParaRPr>
          </a:p>
          <a:p>
            <a:pPr lvl="1" marL="2281680" indent="-877680">
              <a:lnSpc>
                <a:spcPct val="100000"/>
              </a:lnSpc>
              <a:spcBef>
                <a:spcPts val="1466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734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7340" spc="-1" strike="noStrike">
              <a:solidFill>
                <a:srgbClr val="000000"/>
              </a:solidFill>
              <a:latin typeface="Calibri"/>
            </a:endParaRPr>
          </a:p>
          <a:p>
            <a:pPr lvl="2" marL="3510000" indent="-702000">
              <a:lnSpc>
                <a:spcPct val="10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62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6200" spc="-1" strike="noStrike">
              <a:solidFill>
                <a:srgbClr val="000000"/>
              </a:solidFill>
              <a:latin typeface="Calibri"/>
            </a:endParaRPr>
          </a:p>
          <a:p>
            <a:pPr lvl="3" marL="4914000" indent="-702000">
              <a:lnSpc>
                <a:spcPct val="100000"/>
              </a:lnSpc>
              <a:spcBef>
                <a:spcPts val="1106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554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5540" spc="-1" strike="noStrike">
              <a:solidFill>
                <a:srgbClr val="000000"/>
              </a:solidFill>
              <a:latin typeface="Calibri"/>
            </a:endParaRPr>
          </a:p>
          <a:p>
            <a:pPr lvl="4" marL="6318000" indent="-702000">
              <a:lnSpc>
                <a:spcPct val="100000"/>
              </a:lnSpc>
              <a:spcBef>
                <a:spcPts val="1106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554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55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5383880" y="10177920"/>
            <a:ext cx="13056120" cy="27777600"/>
          </a:xfrm>
          <a:prstGeom prst="rect">
            <a:avLst/>
          </a:prstGeom>
          <a:noFill/>
          <a:ln w="0">
            <a:noFill/>
          </a:ln>
        </p:spPr>
        <p:txBody>
          <a:bodyPr lIns="295200" rIns="295200" tIns="147600" bIns="147600" anchor="t">
            <a:noAutofit/>
          </a:bodyPr>
          <a:p>
            <a:pPr marL="1053000" indent="-1053000">
              <a:lnSpc>
                <a:spcPct val="100000"/>
              </a:lnSpc>
              <a:spcBef>
                <a:spcPts val="1706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8530" spc="-1" strike="noStrike">
                <a:solidFill>
                  <a:srgbClr val="000000"/>
                </a:solidFill>
                <a:latin typeface="Calibri"/>
              </a:rPr>
              <a:t>Clique para editar o texto mestre</a:t>
            </a:r>
            <a:endParaRPr b="0" lang="pt-BR" sz="8530" spc="-1" strike="noStrike">
              <a:solidFill>
                <a:srgbClr val="000000"/>
              </a:solidFill>
              <a:latin typeface="Calibri"/>
            </a:endParaRPr>
          </a:p>
          <a:p>
            <a:pPr lvl="1" marL="2281680" indent="-877680">
              <a:lnSpc>
                <a:spcPct val="100000"/>
              </a:lnSpc>
              <a:spcBef>
                <a:spcPts val="1466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734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7340" spc="-1" strike="noStrike">
              <a:solidFill>
                <a:srgbClr val="000000"/>
              </a:solidFill>
              <a:latin typeface="Calibri"/>
            </a:endParaRPr>
          </a:p>
          <a:p>
            <a:pPr lvl="2" marL="3510000" indent="-702000">
              <a:lnSpc>
                <a:spcPct val="10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62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6200" spc="-1" strike="noStrike">
              <a:solidFill>
                <a:srgbClr val="000000"/>
              </a:solidFill>
              <a:latin typeface="Calibri"/>
            </a:endParaRPr>
          </a:p>
          <a:p>
            <a:pPr lvl="3" marL="4914000" indent="-702000">
              <a:lnSpc>
                <a:spcPct val="100000"/>
              </a:lnSpc>
              <a:spcBef>
                <a:spcPts val="1106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554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5540" spc="-1" strike="noStrike">
              <a:solidFill>
                <a:srgbClr val="000000"/>
              </a:solidFill>
              <a:latin typeface="Calibri"/>
            </a:endParaRPr>
          </a:p>
          <a:p>
            <a:pPr lvl="4" marL="6318000" indent="-702000">
              <a:lnSpc>
                <a:spcPct val="100000"/>
              </a:lnSpc>
              <a:spcBef>
                <a:spcPts val="1106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554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55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1"/>
          </p:nvPr>
        </p:nvSpPr>
        <p:spPr>
          <a:xfrm>
            <a:off x="1834560" y="39368160"/>
            <a:ext cx="6897600" cy="2240640"/>
          </a:xfrm>
          <a:prstGeom prst="rect">
            <a:avLst/>
          </a:prstGeom>
          <a:noFill/>
          <a:ln w="0">
            <a:noFill/>
          </a:ln>
        </p:spPr>
        <p:txBody>
          <a:bodyPr lIns="295200" rIns="295200" tIns="147600" bIns="147600" anchor="ctr">
            <a:noAutofit/>
          </a:bodyPr>
          <a:lstStyle>
            <a:lvl1pPr>
              <a:lnSpc>
                <a:spcPct val="100000"/>
              </a:lnSpc>
              <a:buNone/>
              <a:defRPr b="0" lang="pt-BR" sz="374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374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374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2"/>
          </p:nvPr>
        </p:nvSpPr>
        <p:spPr>
          <a:xfrm>
            <a:off x="10457280" y="39368160"/>
            <a:ext cx="9361080" cy="2240640"/>
          </a:xfrm>
          <a:prstGeom prst="rect">
            <a:avLst/>
          </a:prstGeom>
          <a:noFill/>
          <a:ln w="0">
            <a:noFill/>
          </a:ln>
        </p:spPr>
        <p:txBody>
          <a:bodyPr lIns="295200" rIns="295200" tIns="147600" bIns="147600"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3"/>
          </p:nvPr>
        </p:nvSpPr>
        <p:spPr>
          <a:xfrm>
            <a:off x="21542760" y="39368160"/>
            <a:ext cx="6897600" cy="2240640"/>
          </a:xfrm>
          <a:prstGeom prst="rect">
            <a:avLst/>
          </a:prstGeom>
          <a:noFill/>
          <a:ln w="0">
            <a:noFill/>
          </a:ln>
        </p:spPr>
        <p:txBody>
          <a:bodyPr lIns="295200" rIns="295200" tIns="147600" bIns="147600"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374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735985-B256-4EC1-B88F-62AEFEF6F09F}" type="slidenum">
              <a:rPr b="0" lang="pt-BR" sz="374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374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jpeg"/><Relationship Id="rId1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jpeg"/><Relationship Id="rId9" Type="http://schemas.openxmlformats.org/officeDocument/2006/relationships/image" Target="../media/image19.jpeg"/><Relationship Id="rId10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"/>
          <p:cNvSpPr/>
          <p:nvPr/>
        </p:nvSpPr>
        <p:spPr>
          <a:xfrm>
            <a:off x="42424920" y="28184400"/>
            <a:ext cx="168120" cy="8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3" name="Grupo 29"/>
          <p:cNvGrpSpPr/>
          <p:nvPr/>
        </p:nvGrpSpPr>
        <p:grpSpPr>
          <a:xfrm>
            <a:off x="16849440" y="14213880"/>
            <a:ext cx="11721240" cy="8821440"/>
            <a:chOff x="16849440" y="14213880"/>
            <a:chExt cx="11721240" cy="8821440"/>
          </a:xfrm>
        </p:grpSpPr>
        <p:pic>
          <p:nvPicPr>
            <p:cNvPr id="44" name="Imagem 9" descr="ANOMALIAS MEDIAS X QMED"/>
            <p:cNvPicPr/>
            <p:nvPr/>
          </p:nvPicPr>
          <p:blipFill>
            <a:blip r:embed="rId1"/>
            <a:stretch/>
          </p:blipFill>
          <p:spPr>
            <a:xfrm>
              <a:off x="16868160" y="14213880"/>
              <a:ext cx="5976720" cy="4464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5" name="Imagem 10" descr="NINO X QMED"/>
            <p:cNvPicPr/>
            <p:nvPr/>
          </p:nvPicPr>
          <p:blipFill>
            <a:blip r:embed="rId2"/>
            <a:stretch/>
          </p:blipFill>
          <p:spPr>
            <a:xfrm>
              <a:off x="22575240" y="14250960"/>
              <a:ext cx="5995440" cy="4482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6" name="Imagem 11" descr="NINO X Q95"/>
            <p:cNvPicPr/>
            <p:nvPr/>
          </p:nvPicPr>
          <p:blipFill>
            <a:blip r:embed="rId3"/>
            <a:stretch/>
          </p:blipFill>
          <p:spPr>
            <a:xfrm>
              <a:off x="16849440" y="18502200"/>
              <a:ext cx="5995440" cy="4482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7" name="Imagem 7" descr="NINO X Q95 CHUVOSO"/>
            <p:cNvPicPr/>
            <p:nvPr/>
          </p:nvPicPr>
          <p:blipFill>
            <a:blip r:embed="rId4"/>
            <a:stretch/>
          </p:blipFill>
          <p:spPr>
            <a:xfrm>
              <a:off x="22575240" y="18552600"/>
              <a:ext cx="5995440" cy="44827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8" name="Agrupar 35"/>
          <p:cNvGrpSpPr/>
          <p:nvPr/>
        </p:nvGrpSpPr>
        <p:grpSpPr>
          <a:xfrm>
            <a:off x="15952320" y="31287960"/>
            <a:ext cx="13240800" cy="1503360"/>
            <a:chOff x="15952320" y="31287960"/>
            <a:chExt cx="13240800" cy="1503360"/>
          </a:xfrm>
        </p:grpSpPr>
        <p:sp>
          <p:nvSpPr>
            <p:cNvPr id="49" name="CaixaDeTexto 32"/>
            <p:cNvSpPr/>
            <p:nvPr/>
          </p:nvSpPr>
          <p:spPr>
            <a:xfrm>
              <a:off x="16891920" y="31287960"/>
              <a:ext cx="4187160" cy="569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0840" rIns="60840" tIns="30600" bIns="306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pt-BR" sz="3340" spc="-1" strike="noStrike">
                  <a:solidFill>
                    <a:srgbClr val="000000"/>
                  </a:solidFill>
                  <a:latin typeface="Arial"/>
                </a:rPr>
                <a:t>AGRADECIMENTOS</a:t>
              </a:r>
              <a:endParaRPr b="0" lang="en-US" sz="3340" spc="-1" strike="noStrike">
                <a:latin typeface="Arial"/>
              </a:endParaRPr>
            </a:p>
          </p:txBody>
        </p:sp>
        <p:sp>
          <p:nvSpPr>
            <p:cNvPr id="50" name="TextBox 5"/>
            <p:cNvSpPr/>
            <p:nvPr/>
          </p:nvSpPr>
          <p:spPr>
            <a:xfrm>
              <a:off x="16093080" y="32323680"/>
              <a:ext cx="12979800" cy="467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30600" bIns="30600" anchor="t">
              <a:spAutoFit/>
            </a:bodyPr>
            <a:p>
              <a:pPr algn="just">
                <a:lnSpc>
                  <a:spcPct val="100000"/>
                </a:lnSpc>
                <a:buNone/>
              </a:pPr>
              <a:r>
                <a:rPr b="0" lang="pt-BR" sz="2660" spc="-1" strike="noStrike">
                  <a:solidFill>
                    <a:srgbClr val="000000"/>
                  </a:solidFill>
                  <a:latin typeface="Arial"/>
                </a:rPr>
                <a:t>Cite os agradecimentos e órgãos de fomento colaboradores com a pesquisa.</a:t>
              </a:r>
              <a:endParaRPr b="0" lang="en-US" sz="2660" spc="-1" strike="noStrike">
                <a:latin typeface="Arial"/>
              </a:endParaRPr>
            </a:p>
          </p:txBody>
        </p:sp>
        <p:sp>
          <p:nvSpPr>
            <p:cNvPr id="51" name="Conector reto 40"/>
            <p:cNvSpPr/>
            <p:nvPr/>
          </p:nvSpPr>
          <p:spPr>
            <a:xfrm>
              <a:off x="15952320" y="32069160"/>
              <a:ext cx="13240800" cy="36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2" name="Agrupar 47"/>
          <p:cNvGrpSpPr/>
          <p:nvPr/>
        </p:nvGrpSpPr>
        <p:grpSpPr>
          <a:xfrm>
            <a:off x="15952320" y="25779600"/>
            <a:ext cx="13240800" cy="1909440"/>
            <a:chOff x="15952320" y="25779600"/>
            <a:chExt cx="13240800" cy="1909440"/>
          </a:xfrm>
        </p:grpSpPr>
        <p:sp>
          <p:nvSpPr>
            <p:cNvPr id="53" name="CaixaDeTexto 49"/>
            <p:cNvSpPr/>
            <p:nvPr/>
          </p:nvSpPr>
          <p:spPr>
            <a:xfrm>
              <a:off x="16686720" y="25779600"/>
              <a:ext cx="3111480" cy="569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0840" rIns="60840" tIns="30600" bIns="306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pt-BR" sz="3340" spc="-1" strike="noStrike">
                  <a:solidFill>
                    <a:srgbClr val="000000"/>
                  </a:solidFill>
                  <a:latin typeface="Arial"/>
                </a:rPr>
                <a:t>CONCLUSÕES</a:t>
              </a:r>
              <a:endParaRPr b="0" lang="en-US" sz="3340" spc="-1" strike="noStrike">
                <a:latin typeface="Arial"/>
              </a:endParaRPr>
            </a:p>
          </p:txBody>
        </p:sp>
        <p:sp>
          <p:nvSpPr>
            <p:cNvPr id="54" name="TextBox 5"/>
            <p:cNvSpPr/>
            <p:nvPr/>
          </p:nvSpPr>
          <p:spPr>
            <a:xfrm>
              <a:off x="16093080" y="26815320"/>
              <a:ext cx="12979800" cy="87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30600" bIns="30600" anchor="t">
              <a:spAutoFit/>
            </a:bodyPr>
            <a:p>
              <a:pPr algn="just">
                <a:lnSpc>
                  <a:spcPct val="100000"/>
                </a:lnSpc>
                <a:buNone/>
              </a:pPr>
              <a:r>
                <a:rPr b="0" lang="pt-BR" sz="2660" spc="-1" strike="noStrike">
                  <a:solidFill>
                    <a:srgbClr val="000000"/>
                  </a:solidFill>
                  <a:latin typeface="Arial"/>
                </a:rPr>
                <a:t>Elenque as principais conclusões do seu trabalho. Além disso, podem ser incluídas pesquisas futuras, direcionamentos para autores da mesma área e contribuições. </a:t>
              </a:r>
              <a:endParaRPr b="0" lang="en-US" sz="2660" spc="-1" strike="noStrike">
                <a:latin typeface="Arial"/>
              </a:endParaRPr>
            </a:p>
          </p:txBody>
        </p:sp>
        <p:sp>
          <p:nvSpPr>
            <p:cNvPr id="55" name="Conector reto 51"/>
            <p:cNvSpPr/>
            <p:nvPr/>
          </p:nvSpPr>
          <p:spPr>
            <a:xfrm>
              <a:off x="15952320" y="26560800"/>
              <a:ext cx="13240800" cy="36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6" name="Agrupar 52"/>
          <p:cNvGrpSpPr/>
          <p:nvPr/>
        </p:nvGrpSpPr>
        <p:grpSpPr>
          <a:xfrm>
            <a:off x="15925680" y="7851240"/>
            <a:ext cx="13240440" cy="2721600"/>
            <a:chOff x="15925680" y="7851240"/>
            <a:chExt cx="13240440" cy="2721600"/>
          </a:xfrm>
        </p:grpSpPr>
        <p:sp>
          <p:nvSpPr>
            <p:cNvPr id="57" name="CaixaDeTexto 53"/>
            <p:cNvSpPr/>
            <p:nvPr/>
          </p:nvSpPr>
          <p:spPr>
            <a:xfrm>
              <a:off x="17302680" y="7851240"/>
              <a:ext cx="6482520" cy="1118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0840" rIns="60840" tIns="30600" bIns="306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pt-BR" sz="3600" spc="-1" strike="noStrike">
                  <a:solidFill>
                    <a:srgbClr val="000000"/>
                  </a:solidFill>
                  <a:latin typeface="Arial"/>
                </a:rPr>
                <a:t>RESULTADOS E DISCUSSÃO</a:t>
              </a:r>
              <a:endParaRPr b="0" lang="en-US" sz="3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3340" spc="-1" strike="noStrike">
                <a:latin typeface="Arial"/>
              </a:endParaRPr>
            </a:p>
          </p:txBody>
        </p:sp>
        <p:sp>
          <p:nvSpPr>
            <p:cNvPr id="58" name="TextBox 5"/>
            <p:cNvSpPr/>
            <p:nvPr/>
          </p:nvSpPr>
          <p:spPr>
            <a:xfrm>
              <a:off x="16066440" y="8886960"/>
              <a:ext cx="12979800" cy="168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30600" bIns="30600" anchor="t">
              <a:spAutoFit/>
            </a:bodyPr>
            <a:p>
              <a:pPr algn="just">
                <a:lnSpc>
                  <a:spcPct val="100000"/>
                </a:lnSpc>
                <a:buNone/>
              </a:pPr>
              <a:r>
                <a:rPr b="0" lang="pt-BR" sz="2660" spc="-1" strike="noStrike">
                  <a:solidFill>
                    <a:srgbClr val="000000"/>
                  </a:solidFill>
                  <a:latin typeface="Arial"/>
                </a:rPr>
                <a:t>Os resultados podem estar discutidos brevemente utilizando-se de figuras e fluxogramas. Lembre-se de apresentar os resultados mais relevantes da sua pesquisa. Se a pesquisa ainda estiver em andamento apresente os resultados esperados e os avanços até o momento. </a:t>
              </a:r>
              <a:endParaRPr b="0" lang="en-US" sz="2660" spc="-1" strike="noStrike">
                <a:latin typeface="Arial"/>
              </a:endParaRPr>
            </a:p>
          </p:txBody>
        </p:sp>
        <p:sp>
          <p:nvSpPr>
            <p:cNvPr id="59" name="Conector reto 55"/>
            <p:cNvSpPr/>
            <p:nvPr/>
          </p:nvSpPr>
          <p:spPr>
            <a:xfrm>
              <a:off x="15925680" y="8632440"/>
              <a:ext cx="13240440" cy="36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60" name="Agrupar 56"/>
          <p:cNvGrpSpPr/>
          <p:nvPr/>
        </p:nvGrpSpPr>
        <p:grpSpPr>
          <a:xfrm>
            <a:off x="991440" y="7892640"/>
            <a:ext cx="13240800" cy="3127680"/>
            <a:chOff x="991440" y="7892640"/>
            <a:chExt cx="13240800" cy="3127680"/>
          </a:xfrm>
        </p:grpSpPr>
        <p:sp>
          <p:nvSpPr>
            <p:cNvPr id="61" name="CaixaDeTexto 57"/>
            <p:cNvSpPr/>
            <p:nvPr/>
          </p:nvSpPr>
          <p:spPr>
            <a:xfrm>
              <a:off x="1745640" y="7892640"/>
              <a:ext cx="322272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0840" rIns="60840" tIns="30600" bIns="306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pt-BR" sz="3600" spc="-1" strike="noStrike">
                  <a:solidFill>
                    <a:srgbClr val="000000"/>
                  </a:solidFill>
                  <a:latin typeface="Arial"/>
                </a:rPr>
                <a:t>INTRODUÇÃO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62" name="TextBox 5"/>
            <p:cNvSpPr/>
            <p:nvPr/>
          </p:nvSpPr>
          <p:spPr>
            <a:xfrm>
              <a:off x="1132200" y="8928360"/>
              <a:ext cx="12979800" cy="2091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30600" bIns="30600" anchor="t">
              <a:spAutoFit/>
            </a:bodyPr>
            <a:p>
              <a:pPr algn="just">
                <a:lnSpc>
                  <a:spcPct val="100000"/>
                </a:lnSpc>
                <a:buNone/>
              </a:pPr>
              <a:r>
                <a:rPr b="0" lang="pt-BR" sz="2660" spc="-1" strike="noStrike">
                  <a:solidFill>
                    <a:srgbClr val="000000"/>
                  </a:solidFill>
                  <a:latin typeface="Arial"/>
                </a:rPr>
                <a:t>Certifique-se de incluir os seguintes itens: </a:t>
              </a:r>
              <a:endParaRPr b="0" lang="en-US" sz="266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  <a:buNone/>
              </a:pPr>
              <a:r>
                <a:rPr b="0" lang="pt-BR" sz="266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pt-BR" sz="2660" spc="-1" strike="noStrike">
                  <a:solidFill>
                    <a:srgbClr val="000000"/>
                  </a:solidFill>
                  <a:latin typeface="Arial"/>
                </a:rPr>
                <a:t>- Contextualização do tema;</a:t>
              </a:r>
              <a:endParaRPr b="0" lang="en-US" sz="266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  <a:buNone/>
              </a:pPr>
              <a:r>
                <a:rPr b="0" lang="pt-BR" sz="266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pt-BR" sz="2660" spc="-1" strike="noStrike">
                  <a:solidFill>
                    <a:srgbClr val="000000"/>
                  </a:solidFill>
                  <a:latin typeface="Arial"/>
                </a:rPr>
                <a:t>- Justificativa da pesquisa;</a:t>
              </a:r>
              <a:endParaRPr b="0" lang="en-US" sz="266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  <a:buNone/>
              </a:pPr>
              <a:r>
                <a:rPr b="0" lang="pt-BR" sz="266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pt-BR" sz="2660" spc="-1" strike="noStrike">
                  <a:solidFill>
                    <a:srgbClr val="000000"/>
                  </a:solidFill>
                  <a:latin typeface="Arial"/>
                </a:rPr>
                <a:t>- Pergunta de pesquisa;</a:t>
              </a:r>
              <a:endParaRPr b="0" lang="en-US" sz="266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  <a:buNone/>
              </a:pPr>
              <a:r>
                <a:rPr b="0" lang="pt-BR" sz="266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pt-BR" sz="2660" spc="-1" strike="noStrike">
                  <a:solidFill>
                    <a:srgbClr val="000000"/>
                  </a:solidFill>
                  <a:latin typeface="Arial"/>
                </a:rPr>
                <a:t>- Revisão da literatura</a:t>
              </a:r>
              <a:endParaRPr b="0" lang="en-US" sz="2660" spc="-1" strike="noStrike">
                <a:latin typeface="Arial"/>
              </a:endParaRPr>
            </a:p>
          </p:txBody>
        </p:sp>
        <p:sp>
          <p:nvSpPr>
            <p:cNvPr id="63" name="Conector reto 59"/>
            <p:cNvSpPr/>
            <p:nvPr/>
          </p:nvSpPr>
          <p:spPr>
            <a:xfrm>
              <a:off x="991440" y="8673840"/>
              <a:ext cx="13240800" cy="36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64" name="Agrupar 61"/>
          <p:cNvGrpSpPr/>
          <p:nvPr/>
        </p:nvGrpSpPr>
        <p:grpSpPr>
          <a:xfrm>
            <a:off x="1009800" y="17753400"/>
            <a:ext cx="13240800" cy="1503360"/>
            <a:chOff x="1009800" y="17753400"/>
            <a:chExt cx="13240800" cy="1503360"/>
          </a:xfrm>
        </p:grpSpPr>
        <p:sp>
          <p:nvSpPr>
            <p:cNvPr id="65" name="CaixaDeTexto 62"/>
            <p:cNvSpPr/>
            <p:nvPr/>
          </p:nvSpPr>
          <p:spPr>
            <a:xfrm>
              <a:off x="1673280" y="17753400"/>
              <a:ext cx="273780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0840" rIns="60840" tIns="30600" bIns="306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pt-BR" sz="3600" spc="-1" strike="noStrike">
                  <a:solidFill>
                    <a:srgbClr val="000000"/>
                  </a:solidFill>
                  <a:latin typeface="Arial"/>
                </a:rPr>
                <a:t>OBJETIVOS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66" name="TextBox 5"/>
            <p:cNvSpPr/>
            <p:nvPr/>
          </p:nvSpPr>
          <p:spPr>
            <a:xfrm>
              <a:off x="1150560" y="18789120"/>
              <a:ext cx="12979800" cy="467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30600" bIns="30600" anchor="t">
              <a:spAutoFit/>
            </a:bodyPr>
            <a:p>
              <a:pPr algn="just">
                <a:lnSpc>
                  <a:spcPct val="100000"/>
                </a:lnSpc>
                <a:buNone/>
              </a:pPr>
              <a:r>
                <a:rPr b="0" lang="pt-BR" sz="2660" spc="-1" strike="noStrike">
                  <a:solidFill>
                    <a:srgbClr val="000000"/>
                  </a:solidFill>
                  <a:latin typeface="Arial"/>
                </a:rPr>
                <a:t>Apresente os objetivos gerais e os objetivos específicos de sua pesquisa.</a:t>
              </a:r>
              <a:endParaRPr b="0" lang="en-US" sz="2660" spc="-1" strike="noStrike">
                <a:latin typeface="Arial"/>
              </a:endParaRPr>
            </a:p>
          </p:txBody>
        </p:sp>
        <p:sp>
          <p:nvSpPr>
            <p:cNvPr id="67" name="Conector reto 64"/>
            <p:cNvSpPr/>
            <p:nvPr/>
          </p:nvSpPr>
          <p:spPr>
            <a:xfrm>
              <a:off x="1009800" y="18534600"/>
              <a:ext cx="13240800" cy="36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68" name="Agrupar 65"/>
          <p:cNvGrpSpPr/>
          <p:nvPr/>
        </p:nvGrpSpPr>
        <p:grpSpPr>
          <a:xfrm>
            <a:off x="981720" y="25974360"/>
            <a:ext cx="13240440" cy="2314800"/>
            <a:chOff x="981720" y="25974360"/>
            <a:chExt cx="13240440" cy="2314800"/>
          </a:xfrm>
        </p:grpSpPr>
        <p:sp>
          <p:nvSpPr>
            <p:cNvPr id="69" name="CaixaDeTexto 66"/>
            <p:cNvSpPr/>
            <p:nvPr/>
          </p:nvSpPr>
          <p:spPr>
            <a:xfrm>
              <a:off x="1803960" y="25974360"/>
              <a:ext cx="356688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0840" rIns="60840" tIns="30600" bIns="306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pt-BR" sz="3600" spc="-1" strike="noStrike">
                  <a:solidFill>
                    <a:srgbClr val="000000"/>
                  </a:solidFill>
                  <a:latin typeface="Arial"/>
                </a:rPr>
                <a:t>METODOLOGIA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70" name="TextBox 5"/>
            <p:cNvSpPr/>
            <p:nvPr/>
          </p:nvSpPr>
          <p:spPr>
            <a:xfrm>
              <a:off x="1122480" y="27009360"/>
              <a:ext cx="12979800" cy="1279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30600" bIns="30600" anchor="t">
              <a:spAutoFit/>
            </a:bodyPr>
            <a:p>
              <a:pPr algn="just">
                <a:lnSpc>
                  <a:spcPct val="100000"/>
                </a:lnSpc>
                <a:buNone/>
              </a:pPr>
              <a:r>
                <a:rPr b="0" lang="pt-BR" sz="2660" spc="-1" strike="noStrike">
                  <a:solidFill>
                    <a:srgbClr val="000000"/>
                  </a:solidFill>
                  <a:latin typeface="Arial"/>
                </a:rPr>
                <a:t>A metodologia deve ser descrita através de textos, figuras, e fluxogramas. Assim, a apresentação se torna mais fluida e didática para aqueles que assistem. Exemplo de equacionamento:</a:t>
              </a:r>
              <a:endParaRPr b="0" lang="en-US" sz="2660" spc="-1" strike="noStrike">
                <a:latin typeface="Arial"/>
              </a:endParaRPr>
            </a:p>
          </p:txBody>
        </p:sp>
        <p:sp>
          <p:nvSpPr>
            <p:cNvPr id="71" name="Conector reto 68"/>
            <p:cNvSpPr/>
            <p:nvPr/>
          </p:nvSpPr>
          <p:spPr>
            <a:xfrm>
              <a:off x="981720" y="26755200"/>
              <a:ext cx="13240440" cy="36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72" name="CaixaDeTexto 73"/>
          <p:cNvSpPr/>
          <p:nvPr/>
        </p:nvSpPr>
        <p:spPr>
          <a:xfrm>
            <a:off x="18311760" y="23060520"/>
            <a:ext cx="8443080" cy="44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340" spc="-1" strike="noStrike">
                <a:solidFill>
                  <a:srgbClr val="000000"/>
                </a:solidFill>
                <a:latin typeface="Calibri"/>
              </a:rPr>
              <a:t>FIGURA 1: Nome da figura  </a:t>
            </a:r>
            <a:endParaRPr b="0" lang="en-US" sz="2340" spc="-1" strike="noStrike">
              <a:latin typeface="Arial"/>
            </a:endParaRPr>
          </a:p>
        </p:txBody>
      </p:sp>
      <p:grpSp>
        <p:nvGrpSpPr>
          <p:cNvPr id="73" name="Agrupar 74"/>
          <p:cNvGrpSpPr/>
          <p:nvPr/>
        </p:nvGrpSpPr>
        <p:grpSpPr>
          <a:xfrm>
            <a:off x="15925680" y="36173880"/>
            <a:ext cx="13240440" cy="3637800"/>
            <a:chOff x="15925680" y="36173880"/>
            <a:chExt cx="13240440" cy="3637800"/>
          </a:xfrm>
        </p:grpSpPr>
        <p:sp>
          <p:nvSpPr>
            <p:cNvPr id="74" name="CaixaDeTexto 75"/>
            <p:cNvSpPr/>
            <p:nvPr/>
          </p:nvSpPr>
          <p:spPr>
            <a:xfrm>
              <a:off x="17389800" y="36173880"/>
              <a:ext cx="6924240" cy="569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0840" rIns="60840" tIns="30600" bIns="306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pt-BR" sz="3340" spc="-1" strike="noStrike">
                  <a:solidFill>
                    <a:srgbClr val="000000"/>
                  </a:solidFill>
                  <a:latin typeface="Arial"/>
                </a:rPr>
                <a:t>REFERÊNCIAS BIBLIOGRÁFICAS</a:t>
              </a:r>
              <a:endParaRPr b="0" lang="en-US" sz="3340" spc="-1" strike="noStrike">
                <a:latin typeface="Arial"/>
              </a:endParaRPr>
            </a:p>
          </p:txBody>
        </p:sp>
        <p:sp>
          <p:nvSpPr>
            <p:cNvPr id="75" name="TextBox 5"/>
            <p:cNvSpPr/>
            <p:nvPr/>
          </p:nvSpPr>
          <p:spPr>
            <a:xfrm>
              <a:off x="16066440" y="37209600"/>
              <a:ext cx="12979800" cy="2602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30600" bIns="30600" anchor="t">
              <a:spAutoFit/>
            </a:bodyPr>
            <a:p>
              <a:pPr marL="304920" indent="-304920" algn="just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pt-BR" sz="2000" spc="-1" strike="noStrike">
                  <a:solidFill>
                    <a:srgbClr val="000000"/>
                  </a:solidFill>
                  <a:latin typeface="Arial"/>
                </a:rPr>
                <a:t>FOSTER, J., “A Parametric Analysis of Orbital Debris Collision Probability and Maneuver Rate for Space Vehicles,”NASAJSC-25898,European Space Agency, Aug. 1992.</a:t>
              </a:r>
              <a:endParaRPr b="0" lang="en-US" sz="2000" spc="-1" strike="noStrike">
                <a:latin typeface="Arial"/>
              </a:endParaRPr>
            </a:p>
            <a:p>
              <a:pPr marL="304920" indent="-304920" algn="just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pt-BR" sz="2000" spc="-1" strike="noStrike">
                  <a:solidFill>
                    <a:srgbClr val="000000"/>
                  </a:solidFill>
                  <a:latin typeface="Arial"/>
                </a:rPr>
                <a:t>AKELLA, M.R. and ALFRIEND, K.T., “The Probability of Collision Between Space Objects”, AIAA Journal of Guidance, Control and Dynamics, Vol. 23, No. 5, pp. 769-772, September 2000.</a:t>
              </a:r>
              <a:endParaRPr b="0" lang="en-US" sz="2000" spc="-1" strike="noStrike">
                <a:latin typeface="Arial"/>
              </a:endParaRPr>
            </a:p>
            <a:p>
              <a:pPr marL="304920" indent="-304920" algn="just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pt-BR" sz="2000" spc="-1" strike="noStrike">
                  <a:solidFill>
                    <a:srgbClr val="000000"/>
                  </a:solidFill>
                  <a:latin typeface="Arial"/>
                </a:rPr>
                <a:t>HILL, K., SABOL, C. and ALFRIEND, K.T., “Comparison of Covariance-Based Track Association Approaches With Simulated Radar Data,” AAS J. of the Astronautical Sciences, Vol. 59, Nos. 1 &amp; 2, Jan-June 2012, pp. 287-306.</a:t>
              </a:r>
              <a:endParaRPr b="0" lang="en-US" sz="20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  <a:buNone/>
              </a:pPr>
              <a:endParaRPr b="0" lang="en-US" sz="2660" spc="-1" strike="noStrike">
                <a:latin typeface="Arial"/>
              </a:endParaRPr>
            </a:p>
          </p:txBody>
        </p:sp>
        <p:sp>
          <p:nvSpPr>
            <p:cNvPr id="76" name="Conector reto 77"/>
            <p:cNvSpPr/>
            <p:nvPr/>
          </p:nvSpPr>
          <p:spPr>
            <a:xfrm>
              <a:off x="15925680" y="36955080"/>
              <a:ext cx="13240440" cy="36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77" name="CaixaDeTexto 79"/>
          <p:cNvSpPr/>
          <p:nvPr/>
        </p:nvSpPr>
        <p:spPr>
          <a:xfrm>
            <a:off x="1393560" y="2973240"/>
            <a:ext cx="27487440" cy="368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5860" spc="-1" strike="noStrike">
                <a:solidFill>
                  <a:srgbClr val="c00000"/>
                </a:solidFill>
                <a:latin typeface="Arial"/>
              </a:rPr>
              <a:t>TÍTULO DO PROJETO EM LETRA MAIÚSCULA</a:t>
            </a:r>
            <a:endParaRPr b="0" lang="en-US" sz="586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13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2660" spc="-1" strike="noStrike">
                <a:solidFill>
                  <a:srgbClr val="000000"/>
                </a:solidFill>
                <a:latin typeface="Arial"/>
              </a:rPr>
              <a:t>Autor¹, </a:t>
            </a:r>
            <a:r>
              <a:rPr b="0" lang="pt-BR" sz="2660" spc="-1" strike="noStrike">
                <a:solidFill>
                  <a:srgbClr val="000000"/>
                </a:solidFill>
                <a:latin typeface="Arial"/>
              </a:rPr>
              <a:t>Coorientador², Orientador³</a:t>
            </a:r>
            <a:endParaRPr b="0" lang="en-US" sz="266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2660" spc="-1" strike="noStrike">
                <a:solidFill>
                  <a:srgbClr val="000000"/>
                </a:solidFill>
                <a:latin typeface="Arial"/>
              </a:rPr>
              <a:t>¹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Instituição, Cidade (sigla Estado), Brasil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² Instituição, Cidade (sigla Estado), Brasil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³ Instituição, Cidade (sigla Estado), Brasil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Contato: e-mail de contato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66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8" name="CaixaDeTexto 82"/>
              <p:cNvSpPr txBox="1"/>
              <p:nvPr/>
            </p:nvSpPr>
            <p:spPr>
              <a:xfrm>
                <a:off x="6466680" y="30277440"/>
                <a:ext cx="2208240" cy="666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𝐴</m:t>
                    </m:r>
                    <m:r>
                      <m:t xml:space="preserve">=</m:t>
                    </m:r>
                    <m:r>
                      <m:t xml:space="preserve">𝜋</m:t>
                    </m:r>
                    <m:sSup>
                      <m:e>
                        <m:r>
                          <m:t xml:space="preserve">𝑟</m:t>
                        </m:r>
                      </m:e>
                      <m:sup>
                        <m:r>
                          <m:t xml:space="preserve">2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79" name="CaixaDeTexto 87"/>
          <p:cNvSpPr/>
          <p:nvPr/>
        </p:nvSpPr>
        <p:spPr>
          <a:xfrm>
            <a:off x="3859920" y="32907960"/>
            <a:ext cx="8443080" cy="44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340" spc="-1" strike="noStrike">
                <a:solidFill>
                  <a:srgbClr val="000000"/>
                </a:solidFill>
                <a:latin typeface="Calibri"/>
              </a:rPr>
              <a:t>TABELA 1: Nome da tabela</a:t>
            </a:r>
            <a:endParaRPr b="0" lang="en-US" sz="2340" spc="-1" strike="noStrike">
              <a:latin typeface="Arial"/>
            </a:endParaRPr>
          </a:p>
        </p:txBody>
      </p:sp>
      <p:graphicFrame>
        <p:nvGraphicFramePr>
          <p:cNvPr id="80" name="Tabela 85"/>
          <p:cNvGraphicFramePr/>
          <p:nvPr/>
        </p:nvGraphicFramePr>
        <p:xfrm>
          <a:off x="2006280" y="33814440"/>
          <a:ext cx="11195280" cy="4258440"/>
        </p:xfrm>
        <a:graphic>
          <a:graphicData uri="http://schemas.openxmlformats.org/drawingml/2006/table">
            <a:tbl>
              <a:tblPr/>
              <a:tblGrid>
                <a:gridCol w="5597640"/>
                <a:gridCol w="5597640"/>
              </a:tblGrid>
              <a:tr h="894960">
                <a:tc>
                  <a:txBody>
                    <a:bodyPr lIns="47880" rIns="47880" tIns="23760" bIns="23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Mês</a:t>
                      </a:r>
                      <a:endParaRPr b="0" lang="en-US" sz="2700" spc="-1" strike="noStrike">
                        <a:latin typeface="Arial"/>
                      </a:endParaRPr>
                    </a:p>
                  </a:txBody>
                  <a:tcPr anchor="ctr" marL="47880" marR="4788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880" rIns="47880" tIns="23760" bIns="23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Velocidade [m/s]</a:t>
                      </a:r>
                      <a:endParaRPr b="0" lang="en-US" sz="2700" spc="-1" strike="noStrike">
                        <a:latin typeface="Arial"/>
                      </a:endParaRPr>
                    </a:p>
                  </a:txBody>
                  <a:tcPr anchor="ctr" marL="47880" marR="4788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06760">
                <a:tc>
                  <a:txBody>
                    <a:bodyPr lIns="47880" rIns="47880" tIns="23760" bIns="23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Janeiro</a:t>
                      </a:r>
                      <a:endParaRPr b="0" lang="en-US" sz="2700" spc="-1" strike="noStrike">
                        <a:latin typeface="Arial"/>
                      </a:endParaRPr>
                    </a:p>
                  </a:txBody>
                  <a:tcPr anchor="ctr" marL="47880" marR="4788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880" rIns="47880" tIns="23760" bIns="23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1,3</a:t>
                      </a:r>
                      <a:endParaRPr b="0" lang="en-US" sz="2700" spc="-1" strike="noStrike">
                        <a:latin typeface="Arial"/>
                      </a:endParaRPr>
                    </a:p>
                  </a:txBody>
                  <a:tcPr anchor="ctr" marL="47880" marR="4788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72640">
                <a:tc>
                  <a:txBody>
                    <a:bodyPr lIns="47880" rIns="47880" tIns="23760" bIns="23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Fevereiro</a:t>
                      </a:r>
                      <a:endParaRPr b="0" lang="en-US" sz="2700" spc="-1" strike="noStrike">
                        <a:latin typeface="Arial"/>
                      </a:endParaRPr>
                    </a:p>
                  </a:txBody>
                  <a:tcPr anchor="ctr" marL="47880" marR="478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47880" rIns="47880" tIns="23760" bIns="23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5,5</a:t>
                      </a:r>
                      <a:endParaRPr b="0" lang="en-US" sz="2700" spc="-1" strike="noStrike">
                        <a:latin typeface="Arial"/>
                      </a:endParaRPr>
                    </a:p>
                  </a:txBody>
                  <a:tcPr anchor="ctr" marL="47880" marR="478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810360">
                <a:tc>
                  <a:txBody>
                    <a:bodyPr lIns="47880" rIns="47880" tIns="23760" bIns="23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Março</a:t>
                      </a:r>
                      <a:endParaRPr b="0" lang="en-US" sz="2700" spc="-1" strike="noStrike">
                        <a:latin typeface="Arial"/>
                      </a:endParaRPr>
                    </a:p>
                  </a:txBody>
                  <a:tcPr anchor="ctr" marL="47880" marR="478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47880" rIns="47880" tIns="23760" bIns="23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7,0</a:t>
                      </a:r>
                      <a:endParaRPr b="0" lang="en-US" sz="2700" spc="-1" strike="noStrike">
                        <a:latin typeface="Arial"/>
                      </a:endParaRPr>
                    </a:p>
                  </a:txBody>
                  <a:tcPr anchor="ctr" marL="47880" marR="478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873720">
                <a:tc>
                  <a:txBody>
                    <a:bodyPr lIns="47880" rIns="47880" tIns="23760" bIns="23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Abril</a:t>
                      </a:r>
                      <a:endParaRPr b="0" lang="en-US" sz="2700" spc="-1" strike="noStrike">
                        <a:latin typeface="Arial"/>
                      </a:endParaRPr>
                    </a:p>
                  </a:txBody>
                  <a:tcPr anchor="ctr" marL="47880" marR="478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880" rIns="47880" tIns="23760" bIns="23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  <a:endParaRPr b="0" lang="en-US" sz="2700" spc="-1" strike="noStrike">
                        <a:latin typeface="Arial"/>
                      </a:endParaRPr>
                    </a:p>
                  </a:txBody>
                  <a:tcPr anchor="ctr" marL="47880" marR="478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81" name="Group 20"/>
          <p:cNvGrpSpPr/>
          <p:nvPr/>
        </p:nvGrpSpPr>
        <p:grpSpPr>
          <a:xfrm>
            <a:off x="750600" y="1015920"/>
            <a:ext cx="28773000" cy="1294560"/>
            <a:chOff x="750600" y="1015920"/>
            <a:chExt cx="28773000" cy="1294560"/>
          </a:xfrm>
        </p:grpSpPr>
        <p:pic>
          <p:nvPicPr>
            <p:cNvPr id="82" name="Imagem 72" descr=""/>
            <p:cNvPicPr/>
            <p:nvPr/>
          </p:nvPicPr>
          <p:blipFill>
            <a:blip r:embed="rId5"/>
            <a:stretch/>
          </p:blipFill>
          <p:spPr>
            <a:xfrm>
              <a:off x="26080200" y="1064160"/>
              <a:ext cx="3443400" cy="1246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3" name="Imagem 3" descr=""/>
            <p:cNvPicPr/>
            <p:nvPr/>
          </p:nvPicPr>
          <p:blipFill>
            <a:blip r:embed="rId6"/>
            <a:stretch/>
          </p:blipFill>
          <p:spPr>
            <a:xfrm>
              <a:off x="23371560" y="1064160"/>
              <a:ext cx="1826280" cy="12463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84" name="Group 19"/>
            <p:cNvGrpSpPr/>
            <p:nvPr/>
          </p:nvGrpSpPr>
          <p:grpSpPr>
            <a:xfrm>
              <a:off x="750600" y="1015920"/>
              <a:ext cx="21738600" cy="1239480"/>
              <a:chOff x="750600" y="1015920"/>
              <a:chExt cx="21738600" cy="1239480"/>
            </a:xfrm>
          </p:grpSpPr>
          <p:sp>
            <p:nvSpPr>
              <p:cNvPr id="85" name="CaixaDeTexto 69"/>
              <p:cNvSpPr/>
              <p:nvPr/>
            </p:nvSpPr>
            <p:spPr>
              <a:xfrm>
                <a:off x="882000" y="1799280"/>
                <a:ext cx="11967120" cy="456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pt-BR" sz="2400" spc="-1" strike="noStrike">
                    <a:solidFill>
                      <a:srgbClr val="595959"/>
                    </a:solidFill>
                    <a:latin typeface="Arial"/>
                  </a:rPr>
                  <a:t>16 de setembro de 2024 - São José dos Campos, SP</a:t>
                </a:r>
                <a:endParaRPr b="0" lang="en-US" sz="2400" spc="-1" strike="noStrike">
                  <a:latin typeface="Arial"/>
                </a:endParaRPr>
              </a:p>
            </p:txBody>
          </p:sp>
          <p:sp>
            <p:nvSpPr>
              <p:cNvPr id="86" name="Título 1"/>
              <p:cNvSpPr/>
              <p:nvPr/>
            </p:nvSpPr>
            <p:spPr>
              <a:xfrm>
                <a:off x="750600" y="1015920"/>
                <a:ext cx="21738600" cy="845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96920" rIns="196920" tIns="98280" bIns="98280" anchor="ctr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pt-BR" sz="3200" spc="-1" strike="noStrike">
                    <a:solidFill>
                      <a:srgbClr val="000000"/>
                    </a:solidFill>
                    <a:latin typeface="Arial"/>
                    <a:ea typeface="Gadugi"/>
                  </a:rPr>
                  <a:t>XXIX Encontro de Iniciação Científica do Instituto Tecnológico de Aeronáutica</a:t>
                </a:r>
                <a:endParaRPr b="0" lang="en-US" sz="3200" spc="-1" strike="noStrike">
                  <a:latin typeface="Arial"/>
                </a:endParaRPr>
              </a:p>
            </p:txBody>
          </p:sp>
        </p:grpSp>
      </p:grpSp>
      <p:pic>
        <p:nvPicPr>
          <p:cNvPr id="87" name="Imagem 10" descr=""/>
          <p:cNvPicPr/>
          <p:nvPr/>
        </p:nvPicPr>
        <p:blipFill>
          <a:blip r:embed="rId7"/>
          <a:srcRect l="0" t="53227" r="0" b="43367"/>
          <a:stretch/>
        </p:blipFill>
        <p:spPr>
          <a:xfrm>
            <a:off x="354600" y="354240"/>
            <a:ext cx="29566800" cy="568800"/>
          </a:xfrm>
          <a:prstGeom prst="rect">
            <a:avLst/>
          </a:prstGeom>
          <a:ln w="0">
            <a:noFill/>
          </a:ln>
        </p:spPr>
      </p:pic>
      <p:sp>
        <p:nvSpPr>
          <p:cNvPr id="88" name="Conector reto 9"/>
          <p:cNvSpPr/>
          <p:nvPr/>
        </p:nvSpPr>
        <p:spPr>
          <a:xfrm>
            <a:off x="1407240" y="2473920"/>
            <a:ext cx="27459720" cy="360"/>
          </a:xfrm>
          <a:prstGeom prst="line">
            <a:avLst/>
          </a:prstGeom>
          <a:ln w="57150"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89" name="Group 1"/>
          <p:cNvGrpSpPr/>
          <p:nvPr/>
        </p:nvGrpSpPr>
        <p:grpSpPr>
          <a:xfrm>
            <a:off x="353520" y="41666400"/>
            <a:ext cx="29370240" cy="783000"/>
            <a:chOff x="353520" y="41666400"/>
            <a:chExt cx="29370240" cy="783000"/>
          </a:xfrm>
        </p:grpSpPr>
        <p:pic>
          <p:nvPicPr>
            <p:cNvPr id="90" name="Imagem 4" descr=""/>
            <p:cNvPicPr/>
            <p:nvPr/>
          </p:nvPicPr>
          <p:blipFill>
            <a:blip r:embed="rId8"/>
            <a:srcRect l="0" t="0" r="0" b="36000"/>
            <a:stretch/>
          </p:blipFill>
          <p:spPr>
            <a:xfrm>
              <a:off x="24796800" y="41739480"/>
              <a:ext cx="2482560" cy="498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" name="Picture 80" descr=""/>
            <p:cNvPicPr/>
            <p:nvPr/>
          </p:nvPicPr>
          <p:blipFill>
            <a:blip r:embed="rId9"/>
            <a:stretch/>
          </p:blipFill>
          <p:spPr>
            <a:xfrm>
              <a:off x="27520560" y="41666400"/>
              <a:ext cx="2203200" cy="643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2" name="TextBox 14"/>
            <p:cNvSpPr/>
            <p:nvPr/>
          </p:nvSpPr>
          <p:spPr>
            <a:xfrm>
              <a:off x="23083920" y="41681880"/>
              <a:ext cx="1766520" cy="496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n-US" sz="2660" spc="-1" strike="noStrike">
                  <a:solidFill>
                    <a:srgbClr val="000000"/>
                  </a:solidFill>
                  <a:latin typeface="Calibri"/>
                </a:rPr>
                <a:t>Apoio:</a:t>
              </a:r>
              <a:endParaRPr b="0" lang="en-US" sz="2660" spc="-1" strike="noStrike">
                <a:latin typeface="Arial"/>
              </a:endParaRPr>
            </a:p>
          </p:txBody>
        </p:sp>
        <p:pic>
          <p:nvPicPr>
            <p:cNvPr id="93" name="Imagem 10" descr=""/>
            <p:cNvPicPr/>
            <p:nvPr/>
          </p:nvPicPr>
          <p:blipFill>
            <a:blip r:embed="rId10"/>
            <a:srcRect l="0" t="53227" r="0" b="43367"/>
            <a:stretch/>
          </p:blipFill>
          <p:spPr>
            <a:xfrm>
              <a:off x="353520" y="41681880"/>
              <a:ext cx="22775400" cy="7675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282320" y="3627720"/>
            <a:ext cx="21296160" cy="2060640"/>
          </a:xfrm>
          <a:prstGeom prst="rect">
            <a:avLst/>
          </a:prstGeom>
          <a:noFill/>
          <a:ln w="0">
            <a:noFill/>
          </a:ln>
        </p:spPr>
        <p:txBody>
          <a:bodyPr lIns="295200" rIns="295200" tIns="147600" bIns="1476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4670" spc="-1" strike="noStrike">
                <a:solidFill>
                  <a:srgbClr val="034ea2"/>
                </a:solidFill>
                <a:latin typeface="Bebas Neue"/>
              </a:rPr>
              <a:t>XXIX</a:t>
            </a:r>
            <a:r>
              <a:rPr b="1" lang="pt-BR" sz="4670" spc="-1" strike="noStrike">
                <a:solidFill>
                  <a:srgbClr val="ff0000"/>
                </a:solidFill>
                <a:latin typeface="Bebas Neue"/>
              </a:rPr>
              <a:t> </a:t>
            </a:r>
            <a:r>
              <a:rPr b="1" lang="pt-BR" sz="4670" spc="-1" strike="noStrike">
                <a:solidFill>
                  <a:srgbClr val="034ea2"/>
                </a:solidFill>
                <a:latin typeface="Bebas Neue"/>
              </a:rPr>
              <a:t>Encontro de Iniciação Científica </a:t>
            </a:r>
            <a:br>
              <a:rPr sz="4670"/>
            </a:br>
            <a:r>
              <a:rPr b="1" lang="pt-BR" sz="4670" spc="-1" strike="noStrike">
                <a:solidFill>
                  <a:srgbClr val="034ea2"/>
                </a:solidFill>
                <a:latin typeface="Bebas Neue"/>
              </a:rPr>
              <a:t>do Instituto Tecnológico de Aeronáutica</a:t>
            </a:r>
            <a:endParaRPr b="0" lang="pt-BR" sz="46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Rectangle 4"/>
          <p:cNvSpPr/>
          <p:nvPr/>
        </p:nvSpPr>
        <p:spPr>
          <a:xfrm>
            <a:off x="42424920" y="28184400"/>
            <a:ext cx="168120" cy="8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6" name="Grupo 29"/>
          <p:cNvGrpSpPr/>
          <p:nvPr/>
        </p:nvGrpSpPr>
        <p:grpSpPr>
          <a:xfrm>
            <a:off x="16567560" y="15558480"/>
            <a:ext cx="11720880" cy="8821080"/>
            <a:chOff x="16567560" y="15558480"/>
            <a:chExt cx="11720880" cy="8821080"/>
          </a:xfrm>
        </p:grpSpPr>
        <p:pic>
          <p:nvPicPr>
            <p:cNvPr id="97" name="Imagem 9" descr="ANOMALIAS MEDIAS X QMED"/>
            <p:cNvPicPr/>
            <p:nvPr/>
          </p:nvPicPr>
          <p:blipFill>
            <a:blip r:embed="rId1"/>
            <a:stretch/>
          </p:blipFill>
          <p:spPr>
            <a:xfrm>
              <a:off x="16585920" y="15558480"/>
              <a:ext cx="5976360" cy="4464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8" name="Imagem 10" descr="NINO X QMED"/>
            <p:cNvPicPr/>
            <p:nvPr/>
          </p:nvPicPr>
          <p:blipFill>
            <a:blip r:embed="rId2"/>
            <a:stretch/>
          </p:blipFill>
          <p:spPr>
            <a:xfrm>
              <a:off x="22293000" y="15594840"/>
              <a:ext cx="5995440" cy="4482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9" name="Imagem 11" descr="NINO X Q95"/>
            <p:cNvPicPr/>
            <p:nvPr/>
          </p:nvPicPr>
          <p:blipFill>
            <a:blip r:embed="rId3"/>
            <a:stretch/>
          </p:blipFill>
          <p:spPr>
            <a:xfrm>
              <a:off x="16567560" y="19846800"/>
              <a:ext cx="5995440" cy="4482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0" name="Imagem 7" descr="NINO X Q95 CHUVOSO"/>
            <p:cNvPicPr/>
            <p:nvPr/>
          </p:nvPicPr>
          <p:blipFill>
            <a:blip r:embed="rId4"/>
            <a:stretch/>
          </p:blipFill>
          <p:spPr>
            <a:xfrm>
              <a:off x="22293000" y="19896840"/>
              <a:ext cx="5995440" cy="44827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1" name="Imagem 4" descr=""/>
          <p:cNvPicPr/>
          <p:nvPr/>
        </p:nvPicPr>
        <p:blipFill>
          <a:blip r:embed="rId5"/>
          <a:stretch/>
        </p:blipFill>
        <p:spPr>
          <a:xfrm>
            <a:off x="23443200" y="4014360"/>
            <a:ext cx="5467680" cy="1715760"/>
          </a:xfrm>
          <a:prstGeom prst="rect">
            <a:avLst/>
          </a:prstGeom>
          <a:ln w="0">
            <a:noFill/>
          </a:ln>
        </p:spPr>
      </p:pic>
      <p:sp>
        <p:nvSpPr>
          <p:cNvPr id="102" name="Conector reto 9"/>
          <p:cNvSpPr/>
          <p:nvPr/>
        </p:nvSpPr>
        <p:spPr>
          <a:xfrm>
            <a:off x="1424160" y="6623640"/>
            <a:ext cx="27460080" cy="360"/>
          </a:xfrm>
          <a:prstGeom prst="line">
            <a:avLst/>
          </a:prstGeom>
          <a:ln w="57150"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103" name="Agrupar 35"/>
          <p:cNvGrpSpPr/>
          <p:nvPr/>
        </p:nvGrpSpPr>
        <p:grpSpPr>
          <a:xfrm>
            <a:off x="15670440" y="30205800"/>
            <a:ext cx="13240440" cy="1502640"/>
            <a:chOff x="15670440" y="30205800"/>
            <a:chExt cx="13240440" cy="1502640"/>
          </a:xfrm>
        </p:grpSpPr>
        <p:sp>
          <p:nvSpPr>
            <p:cNvPr id="104" name="CaixaDeTexto 32"/>
            <p:cNvSpPr/>
            <p:nvPr/>
          </p:nvSpPr>
          <p:spPr>
            <a:xfrm>
              <a:off x="16609320" y="30205800"/>
              <a:ext cx="4187160" cy="569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0840" rIns="60840" tIns="30600" bIns="306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pt-BR" sz="3340" spc="-1" strike="noStrike">
                  <a:solidFill>
                    <a:srgbClr val="000000"/>
                  </a:solidFill>
                  <a:latin typeface="Arial"/>
                </a:rPr>
                <a:t>AGRADECIMENTOS</a:t>
              </a:r>
              <a:endParaRPr b="0" lang="en-US" sz="3340" spc="-1" strike="noStrike">
                <a:latin typeface="Arial"/>
              </a:endParaRPr>
            </a:p>
          </p:txBody>
        </p:sp>
        <p:sp>
          <p:nvSpPr>
            <p:cNvPr id="105" name="TextBox 5"/>
            <p:cNvSpPr/>
            <p:nvPr/>
          </p:nvSpPr>
          <p:spPr>
            <a:xfrm>
              <a:off x="15810480" y="31240800"/>
              <a:ext cx="12980160" cy="467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30600" bIns="30600" anchor="t">
              <a:spAutoFit/>
            </a:bodyPr>
            <a:p>
              <a:pPr algn="just">
                <a:lnSpc>
                  <a:spcPct val="100000"/>
                </a:lnSpc>
                <a:buNone/>
              </a:pPr>
              <a:r>
                <a:rPr b="0" lang="pt-BR" sz="2660" spc="-1" strike="noStrike">
                  <a:solidFill>
                    <a:srgbClr val="000000"/>
                  </a:solidFill>
                  <a:latin typeface="Arial"/>
                </a:rPr>
                <a:t>Cite os agradecimentos e órgãos de fomento colaboradores com a pesquisa.</a:t>
              </a:r>
              <a:endParaRPr b="0" lang="en-US" sz="2660" spc="-1" strike="noStrike">
                <a:latin typeface="Arial"/>
              </a:endParaRPr>
            </a:p>
          </p:txBody>
        </p:sp>
        <p:sp>
          <p:nvSpPr>
            <p:cNvPr id="106" name="Conector reto 40"/>
            <p:cNvSpPr/>
            <p:nvPr/>
          </p:nvSpPr>
          <p:spPr>
            <a:xfrm>
              <a:off x="15670440" y="30986640"/>
              <a:ext cx="13240440" cy="36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107" name="Retângulo 43"/>
          <p:cNvSpPr/>
          <p:nvPr/>
        </p:nvSpPr>
        <p:spPr>
          <a:xfrm>
            <a:off x="28911240" y="6000120"/>
            <a:ext cx="1377000" cy="3164004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Retângulo 44"/>
          <p:cNvSpPr/>
          <p:nvPr/>
        </p:nvSpPr>
        <p:spPr>
          <a:xfrm>
            <a:off x="14645520" y="11397960"/>
            <a:ext cx="974880" cy="2624112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9" name="Agrupar 47"/>
          <p:cNvGrpSpPr/>
          <p:nvPr/>
        </p:nvGrpSpPr>
        <p:grpSpPr>
          <a:xfrm>
            <a:off x="15670440" y="25779600"/>
            <a:ext cx="13240440" cy="1909440"/>
            <a:chOff x="15670440" y="25779600"/>
            <a:chExt cx="13240440" cy="1909440"/>
          </a:xfrm>
        </p:grpSpPr>
        <p:sp>
          <p:nvSpPr>
            <p:cNvPr id="110" name="CaixaDeTexto 49"/>
            <p:cNvSpPr/>
            <p:nvPr/>
          </p:nvSpPr>
          <p:spPr>
            <a:xfrm>
              <a:off x="16404120" y="25779600"/>
              <a:ext cx="3111480" cy="569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0840" rIns="60840" tIns="30600" bIns="306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pt-BR" sz="3340" spc="-1" strike="noStrike">
                  <a:solidFill>
                    <a:srgbClr val="000000"/>
                  </a:solidFill>
                  <a:latin typeface="Arial"/>
                </a:rPr>
                <a:t>CONCLUSÕES</a:t>
              </a:r>
              <a:endParaRPr b="0" lang="en-US" sz="3340" spc="-1" strike="noStrike">
                <a:latin typeface="Arial"/>
              </a:endParaRPr>
            </a:p>
          </p:txBody>
        </p:sp>
        <p:sp>
          <p:nvSpPr>
            <p:cNvPr id="111" name="TextBox 5"/>
            <p:cNvSpPr/>
            <p:nvPr/>
          </p:nvSpPr>
          <p:spPr>
            <a:xfrm>
              <a:off x="15810480" y="26815320"/>
              <a:ext cx="12980160" cy="87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30600" bIns="30600" anchor="t">
              <a:spAutoFit/>
            </a:bodyPr>
            <a:p>
              <a:pPr algn="just">
                <a:lnSpc>
                  <a:spcPct val="100000"/>
                </a:lnSpc>
                <a:buNone/>
              </a:pPr>
              <a:r>
                <a:rPr b="0" lang="pt-BR" sz="2660" spc="-1" strike="noStrike">
                  <a:solidFill>
                    <a:srgbClr val="000000"/>
                  </a:solidFill>
                  <a:latin typeface="Arial"/>
                </a:rPr>
                <a:t>Elenque as principais conclusões do seu trabalho. Além disso, podem ser incluídas pesquisas futuras, direcionamentos para autores da mesma área e contribuições. </a:t>
              </a:r>
              <a:endParaRPr b="0" lang="en-US" sz="2660" spc="-1" strike="noStrike">
                <a:latin typeface="Arial"/>
              </a:endParaRPr>
            </a:p>
          </p:txBody>
        </p:sp>
        <p:sp>
          <p:nvSpPr>
            <p:cNvPr id="112" name="Conector reto 51"/>
            <p:cNvSpPr/>
            <p:nvPr/>
          </p:nvSpPr>
          <p:spPr>
            <a:xfrm>
              <a:off x="15670440" y="26560800"/>
              <a:ext cx="13240440" cy="36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13" name="Agrupar 52"/>
          <p:cNvGrpSpPr/>
          <p:nvPr/>
        </p:nvGrpSpPr>
        <p:grpSpPr>
          <a:xfrm>
            <a:off x="15643440" y="11107440"/>
            <a:ext cx="13240800" cy="2721600"/>
            <a:chOff x="15643440" y="11107440"/>
            <a:chExt cx="13240800" cy="2721600"/>
          </a:xfrm>
        </p:grpSpPr>
        <p:sp>
          <p:nvSpPr>
            <p:cNvPr id="114" name="CaixaDeTexto 53"/>
            <p:cNvSpPr/>
            <p:nvPr/>
          </p:nvSpPr>
          <p:spPr>
            <a:xfrm>
              <a:off x="17020440" y="11107440"/>
              <a:ext cx="6482520" cy="1118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0840" rIns="60840" tIns="30600" bIns="306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pt-BR" sz="3600" spc="-1" strike="noStrike">
                  <a:solidFill>
                    <a:srgbClr val="000000"/>
                  </a:solidFill>
                  <a:latin typeface="Arial"/>
                </a:rPr>
                <a:t>RESULTADOS E DISCUSSÃO</a:t>
              </a:r>
              <a:endParaRPr b="0" lang="en-US" sz="3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3340" spc="-1" strike="noStrike">
                <a:latin typeface="Arial"/>
              </a:endParaRPr>
            </a:p>
          </p:txBody>
        </p:sp>
        <p:sp>
          <p:nvSpPr>
            <p:cNvPr id="115" name="TextBox 5"/>
            <p:cNvSpPr/>
            <p:nvPr/>
          </p:nvSpPr>
          <p:spPr>
            <a:xfrm>
              <a:off x="15784200" y="12143160"/>
              <a:ext cx="12979800" cy="168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30600" bIns="30600" anchor="t">
              <a:spAutoFit/>
            </a:bodyPr>
            <a:p>
              <a:pPr algn="just">
                <a:lnSpc>
                  <a:spcPct val="100000"/>
                </a:lnSpc>
                <a:buNone/>
              </a:pPr>
              <a:r>
                <a:rPr b="0" lang="pt-BR" sz="2660" spc="-1" strike="noStrike">
                  <a:solidFill>
                    <a:srgbClr val="000000"/>
                  </a:solidFill>
                  <a:latin typeface="Arial"/>
                </a:rPr>
                <a:t>Os resultados podem estar discutidos brevemente utilizando-se de figuras e fluxogramas. Lembre-se de apresentar os resultados mais relevantes da sua pesquisa. Se a pesquisa ainda estiver em andamento apresente os resultados esperados e os avanços até o momento. </a:t>
              </a:r>
              <a:endParaRPr b="0" lang="en-US" sz="2660" spc="-1" strike="noStrike">
                <a:latin typeface="Arial"/>
              </a:endParaRPr>
            </a:p>
          </p:txBody>
        </p:sp>
        <p:sp>
          <p:nvSpPr>
            <p:cNvPr id="116" name="Conector reto 55"/>
            <p:cNvSpPr/>
            <p:nvPr/>
          </p:nvSpPr>
          <p:spPr>
            <a:xfrm>
              <a:off x="15643440" y="11888640"/>
              <a:ext cx="13240800" cy="36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17" name="Agrupar 56"/>
          <p:cNvGrpSpPr/>
          <p:nvPr/>
        </p:nvGrpSpPr>
        <p:grpSpPr>
          <a:xfrm>
            <a:off x="1432440" y="11149560"/>
            <a:ext cx="13240800" cy="3126960"/>
            <a:chOff x="1432440" y="11149560"/>
            <a:chExt cx="13240800" cy="3126960"/>
          </a:xfrm>
        </p:grpSpPr>
        <p:sp>
          <p:nvSpPr>
            <p:cNvPr id="118" name="CaixaDeTexto 57"/>
            <p:cNvSpPr/>
            <p:nvPr/>
          </p:nvSpPr>
          <p:spPr>
            <a:xfrm>
              <a:off x="2186640" y="11149560"/>
              <a:ext cx="322272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0840" rIns="60840" tIns="30600" bIns="306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pt-BR" sz="3600" spc="-1" strike="noStrike">
                  <a:solidFill>
                    <a:srgbClr val="000000"/>
                  </a:solidFill>
                  <a:latin typeface="Arial"/>
                </a:rPr>
                <a:t>INTRODUÇÃO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119" name="TextBox 5"/>
            <p:cNvSpPr/>
            <p:nvPr/>
          </p:nvSpPr>
          <p:spPr>
            <a:xfrm>
              <a:off x="1573200" y="12184560"/>
              <a:ext cx="12979800" cy="2091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30600" bIns="30600" anchor="t">
              <a:spAutoFit/>
            </a:bodyPr>
            <a:p>
              <a:pPr algn="just">
                <a:lnSpc>
                  <a:spcPct val="100000"/>
                </a:lnSpc>
                <a:buNone/>
              </a:pPr>
              <a:r>
                <a:rPr b="0" lang="pt-BR" sz="2660" spc="-1" strike="noStrike">
                  <a:solidFill>
                    <a:srgbClr val="000000"/>
                  </a:solidFill>
                  <a:latin typeface="Arial"/>
                </a:rPr>
                <a:t>Certifique-se de incluir os seguintes itens: </a:t>
              </a:r>
              <a:endParaRPr b="0" lang="en-US" sz="266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  <a:buNone/>
              </a:pPr>
              <a:r>
                <a:rPr b="0" lang="pt-BR" sz="266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pt-BR" sz="2660" spc="-1" strike="noStrike">
                  <a:solidFill>
                    <a:srgbClr val="000000"/>
                  </a:solidFill>
                  <a:latin typeface="Arial"/>
                </a:rPr>
                <a:t>- Contextualização do tema;</a:t>
              </a:r>
              <a:endParaRPr b="0" lang="en-US" sz="266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  <a:buNone/>
              </a:pPr>
              <a:r>
                <a:rPr b="0" lang="pt-BR" sz="266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pt-BR" sz="2660" spc="-1" strike="noStrike">
                  <a:solidFill>
                    <a:srgbClr val="000000"/>
                  </a:solidFill>
                  <a:latin typeface="Arial"/>
                </a:rPr>
                <a:t>- Justificativa da pesquisa;</a:t>
              </a:r>
              <a:endParaRPr b="0" lang="en-US" sz="266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  <a:buNone/>
              </a:pPr>
              <a:r>
                <a:rPr b="0" lang="pt-BR" sz="266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pt-BR" sz="2660" spc="-1" strike="noStrike">
                  <a:solidFill>
                    <a:srgbClr val="000000"/>
                  </a:solidFill>
                  <a:latin typeface="Arial"/>
                </a:rPr>
                <a:t>- Pergunta de pesquisa;</a:t>
              </a:r>
              <a:endParaRPr b="0" lang="en-US" sz="266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  <a:buNone/>
              </a:pPr>
              <a:r>
                <a:rPr b="0" lang="pt-BR" sz="266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pt-BR" sz="2660" spc="-1" strike="noStrike">
                  <a:solidFill>
                    <a:srgbClr val="000000"/>
                  </a:solidFill>
                  <a:latin typeface="Arial"/>
                </a:rPr>
                <a:t>- Objetivo geral e objetivos específicos.</a:t>
              </a:r>
              <a:endParaRPr b="0" lang="en-US" sz="2660" spc="-1" strike="noStrike">
                <a:latin typeface="Arial"/>
              </a:endParaRPr>
            </a:p>
          </p:txBody>
        </p:sp>
        <p:sp>
          <p:nvSpPr>
            <p:cNvPr id="120" name="Conector reto 59"/>
            <p:cNvSpPr/>
            <p:nvPr/>
          </p:nvSpPr>
          <p:spPr>
            <a:xfrm>
              <a:off x="1432440" y="11930400"/>
              <a:ext cx="13240800" cy="36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121" name="Retângulo 60"/>
          <p:cNvSpPr/>
          <p:nvPr/>
        </p:nvSpPr>
        <p:spPr>
          <a:xfrm>
            <a:off x="22680" y="6178680"/>
            <a:ext cx="1377000" cy="3110868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2" name="Agrupar 61"/>
          <p:cNvGrpSpPr/>
          <p:nvPr/>
        </p:nvGrpSpPr>
        <p:grpSpPr>
          <a:xfrm>
            <a:off x="1450800" y="17040960"/>
            <a:ext cx="13240800" cy="1502640"/>
            <a:chOff x="1450800" y="17040960"/>
            <a:chExt cx="13240800" cy="1502640"/>
          </a:xfrm>
        </p:grpSpPr>
        <p:sp>
          <p:nvSpPr>
            <p:cNvPr id="123" name="CaixaDeTexto 62"/>
            <p:cNvSpPr/>
            <p:nvPr/>
          </p:nvSpPr>
          <p:spPr>
            <a:xfrm>
              <a:off x="2114280" y="17040960"/>
              <a:ext cx="273780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0840" rIns="60840" tIns="30600" bIns="306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pt-BR" sz="3600" spc="-1" strike="noStrike">
                  <a:solidFill>
                    <a:srgbClr val="000000"/>
                  </a:solidFill>
                  <a:latin typeface="Arial"/>
                </a:rPr>
                <a:t>OBJETIVOS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124" name="TextBox 5"/>
            <p:cNvSpPr/>
            <p:nvPr/>
          </p:nvSpPr>
          <p:spPr>
            <a:xfrm>
              <a:off x="1591560" y="18075960"/>
              <a:ext cx="12979800" cy="467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30600" bIns="30600" anchor="t">
              <a:spAutoFit/>
            </a:bodyPr>
            <a:p>
              <a:pPr algn="just">
                <a:lnSpc>
                  <a:spcPct val="100000"/>
                </a:lnSpc>
                <a:buNone/>
              </a:pPr>
              <a:r>
                <a:rPr b="0" lang="pt-BR" sz="2660" spc="-1" strike="noStrike">
                  <a:solidFill>
                    <a:srgbClr val="000000"/>
                  </a:solidFill>
                  <a:latin typeface="Arial"/>
                </a:rPr>
                <a:t>Apresente os objetivos gerais e os objetivos específicos de sua pesquisa.</a:t>
              </a:r>
              <a:endParaRPr b="0" lang="en-US" sz="2660" spc="-1" strike="noStrike">
                <a:latin typeface="Arial"/>
              </a:endParaRPr>
            </a:p>
          </p:txBody>
        </p:sp>
        <p:sp>
          <p:nvSpPr>
            <p:cNvPr id="125" name="Conector reto 64"/>
            <p:cNvSpPr/>
            <p:nvPr/>
          </p:nvSpPr>
          <p:spPr>
            <a:xfrm>
              <a:off x="1450800" y="17821800"/>
              <a:ext cx="13240800" cy="36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26" name="Agrupar 65"/>
          <p:cNvGrpSpPr/>
          <p:nvPr/>
        </p:nvGrpSpPr>
        <p:grpSpPr>
          <a:xfrm>
            <a:off x="1422720" y="22795560"/>
            <a:ext cx="13240440" cy="2315520"/>
            <a:chOff x="1422720" y="22795560"/>
            <a:chExt cx="13240440" cy="2315520"/>
          </a:xfrm>
        </p:grpSpPr>
        <p:sp>
          <p:nvSpPr>
            <p:cNvPr id="127" name="CaixaDeTexto 66"/>
            <p:cNvSpPr/>
            <p:nvPr/>
          </p:nvSpPr>
          <p:spPr>
            <a:xfrm>
              <a:off x="2244960" y="22795560"/>
              <a:ext cx="356688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0840" rIns="60840" tIns="30600" bIns="306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pt-BR" sz="3600" spc="-1" strike="noStrike">
                  <a:solidFill>
                    <a:srgbClr val="000000"/>
                  </a:solidFill>
                  <a:latin typeface="Arial"/>
                </a:rPr>
                <a:t>METODOLOGIA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128" name="TextBox 5"/>
            <p:cNvSpPr/>
            <p:nvPr/>
          </p:nvSpPr>
          <p:spPr>
            <a:xfrm>
              <a:off x="1563480" y="23831280"/>
              <a:ext cx="12979800" cy="1279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30600" bIns="30600" anchor="t">
              <a:spAutoFit/>
            </a:bodyPr>
            <a:p>
              <a:pPr algn="just">
                <a:lnSpc>
                  <a:spcPct val="100000"/>
                </a:lnSpc>
                <a:buNone/>
              </a:pPr>
              <a:r>
                <a:rPr b="0" lang="pt-BR" sz="2660" spc="-1" strike="noStrike">
                  <a:solidFill>
                    <a:srgbClr val="000000"/>
                  </a:solidFill>
                  <a:latin typeface="Arial"/>
                </a:rPr>
                <a:t>A metodologia deve ser descrita através de textos, figuras, e fluxogramas. Assim, a apresentação se torna mais fluida e didática para aqueles que assistem. Exemplo de equacionamento:</a:t>
              </a:r>
              <a:endParaRPr b="0" lang="en-US" sz="2660" spc="-1" strike="noStrike">
                <a:latin typeface="Arial"/>
              </a:endParaRPr>
            </a:p>
          </p:txBody>
        </p:sp>
        <p:sp>
          <p:nvSpPr>
            <p:cNvPr id="129" name="Conector reto 68"/>
            <p:cNvSpPr/>
            <p:nvPr/>
          </p:nvSpPr>
          <p:spPr>
            <a:xfrm>
              <a:off x="1422720" y="23576760"/>
              <a:ext cx="13240440" cy="36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130" name="CaixaDeTexto 73"/>
          <p:cNvSpPr/>
          <p:nvPr/>
        </p:nvSpPr>
        <p:spPr>
          <a:xfrm>
            <a:off x="18311760" y="24404760"/>
            <a:ext cx="8443080" cy="44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340" spc="-1" strike="noStrike">
                <a:solidFill>
                  <a:srgbClr val="000000"/>
                </a:solidFill>
                <a:latin typeface="Calibri"/>
              </a:rPr>
              <a:t>FIGURA 1: Nome da figura  </a:t>
            </a:r>
            <a:endParaRPr b="0" lang="en-US" sz="2340" spc="-1" strike="noStrike">
              <a:latin typeface="Arial"/>
            </a:endParaRPr>
          </a:p>
        </p:txBody>
      </p:sp>
      <p:grpSp>
        <p:nvGrpSpPr>
          <p:cNvPr id="131" name="Agrupar 74"/>
          <p:cNvGrpSpPr/>
          <p:nvPr/>
        </p:nvGrpSpPr>
        <p:grpSpPr>
          <a:xfrm>
            <a:off x="15643440" y="33816240"/>
            <a:ext cx="13240800" cy="3637800"/>
            <a:chOff x="15643440" y="33816240"/>
            <a:chExt cx="13240800" cy="3637800"/>
          </a:xfrm>
        </p:grpSpPr>
        <p:sp>
          <p:nvSpPr>
            <p:cNvPr id="132" name="CaixaDeTexto 75"/>
            <p:cNvSpPr/>
            <p:nvPr/>
          </p:nvSpPr>
          <p:spPr>
            <a:xfrm>
              <a:off x="17107560" y="33816240"/>
              <a:ext cx="6924240" cy="569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0840" rIns="60840" tIns="30600" bIns="306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pt-BR" sz="3340" spc="-1" strike="noStrike">
                  <a:solidFill>
                    <a:srgbClr val="000000"/>
                  </a:solidFill>
                  <a:latin typeface="Arial"/>
                </a:rPr>
                <a:t>REFERÊNCIAS BIBLIOGRÁFICAS</a:t>
              </a:r>
              <a:endParaRPr b="0" lang="en-US" sz="3340" spc="-1" strike="noStrike">
                <a:latin typeface="Arial"/>
              </a:endParaRPr>
            </a:p>
          </p:txBody>
        </p:sp>
        <p:sp>
          <p:nvSpPr>
            <p:cNvPr id="133" name="TextBox 5"/>
            <p:cNvSpPr/>
            <p:nvPr/>
          </p:nvSpPr>
          <p:spPr>
            <a:xfrm>
              <a:off x="15784200" y="34851960"/>
              <a:ext cx="12979800" cy="2602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30600" bIns="30600" anchor="t">
              <a:spAutoFit/>
            </a:bodyPr>
            <a:p>
              <a:pPr marL="304920" indent="-304920" algn="just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pt-BR" sz="2000" spc="-1" strike="noStrike">
                  <a:solidFill>
                    <a:srgbClr val="000000"/>
                  </a:solidFill>
                  <a:latin typeface="Arial"/>
                </a:rPr>
                <a:t>FOSTER, J., “A Parametric Analysis of Orbital Debris Collision Probability and Maneuver Rate for Space Vehicles,”NASAJSC-25898,European Space Agency, Aug. 1992.</a:t>
              </a:r>
              <a:endParaRPr b="0" lang="en-US" sz="2000" spc="-1" strike="noStrike">
                <a:latin typeface="Arial"/>
              </a:endParaRPr>
            </a:p>
            <a:p>
              <a:pPr marL="304920" indent="-304920" algn="just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pt-BR" sz="2000" spc="-1" strike="noStrike">
                  <a:solidFill>
                    <a:srgbClr val="000000"/>
                  </a:solidFill>
                  <a:latin typeface="Arial"/>
                </a:rPr>
                <a:t>AKELLA, M.R. and ALFRIEND, K.T., “The Probability of Collision Between Space Objects”, AIAA Journal of Guidance, Control and Dynamics, Vol. 23, No. 5, pp. 769-772, September 2000.</a:t>
              </a:r>
              <a:endParaRPr b="0" lang="en-US" sz="2000" spc="-1" strike="noStrike">
                <a:latin typeface="Arial"/>
              </a:endParaRPr>
            </a:p>
            <a:p>
              <a:pPr marL="304920" indent="-304920" algn="just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pt-BR" sz="2000" spc="-1" strike="noStrike">
                  <a:solidFill>
                    <a:srgbClr val="000000"/>
                  </a:solidFill>
                  <a:latin typeface="Arial"/>
                </a:rPr>
                <a:t>HILL, K., SABOL, C. and ALFRIEND, K.T., “Comparison of Covariance-Based Track Association Approaches With Simulated Radar Data,” AAS J. of the Astronautical Sciences, Vol. 59, Nos. 1 &amp; 2, Jan-June 2012, pp. 287-306.</a:t>
              </a:r>
              <a:endParaRPr b="0" lang="en-US" sz="20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  <a:buNone/>
              </a:pPr>
              <a:endParaRPr b="0" lang="en-US" sz="2660" spc="-1" strike="noStrike">
                <a:latin typeface="Arial"/>
              </a:endParaRPr>
            </a:p>
          </p:txBody>
        </p:sp>
        <p:sp>
          <p:nvSpPr>
            <p:cNvPr id="134" name="Conector reto 77"/>
            <p:cNvSpPr/>
            <p:nvPr/>
          </p:nvSpPr>
          <p:spPr>
            <a:xfrm>
              <a:off x="15643440" y="34597440"/>
              <a:ext cx="13240800" cy="36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135" name="CaixaDeTexto 79"/>
          <p:cNvSpPr/>
          <p:nvPr/>
        </p:nvSpPr>
        <p:spPr>
          <a:xfrm>
            <a:off x="1265400" y="6838560"/>
            <a:ext cx="27487440" cy="350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4670" spc="-1" strike="noStrike">
                <a:solidFill>
                  <a:srgbClr val="000000"/>
                </a:solidFill>
                <a:latin typeface="Arial"/>
              </a:rPr>
              <a:t>TÍTULO DO PROJETO EM LETRA MAIÚSCULA</a:t>
            </a:r>
            <a:endParaRPr b="0" lang="en-US" sz="467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13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2660" spc="-1" strike="noStrike">
                <a:solidFill>
                  <a:srgbClr val="000000"/>
                </a:solidFill>
                <a:latin typeface="Arial"/>
              </a:rPr>
              <a:t>Autor¹, </a:t>
            </a:r>
            <a:r>
              <a:rPr b="0" lang="pt-BR" sz="2660" spc="-1" strike="noStrike">
                <a:solidFill>
                  <a:srgbClr val="000000"/>
                </a:solidFill>
                <a:latin typeface="Arial"/>
              </a:rPr>
              <a:t>Coorientador², Orientador³</a:t>
            </a:r>
            <a:endParaRPr b="0" lang="en-US" sz="266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2660" spc="-1" strike="noStrike">
                <a:solidFill>
                  <a:srgbClr val="000000"/>
                </a:solidFill>
                <a:latin typeface="Arial"/>
              </a:rPr>
              <a:t>¹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Instituição, Cidade (sigla Estado), Brasil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² Instituição, Cidade (sigla Estado), Brasil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³ Instituição, Cidade (sigla Estado), Brasil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Contato: e-mail de contato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660" spc="-1" strike="noStrike">
              <a:latin typeface="Arial"/>
            </a:endParaRPr>
          </a:p>
        </p:txBody>
      </p:sp>
      <p:pic>
        <p:nvPicPr>
          <p:cNvPr id="136" name="Imagem 72" descr=""/>
          <p:cNvPicPr/>
          <p:nvPr/>
        </p:nvPicPr>
        <p:blipFill>
          <a:blip r:embed="rId6"/>
          <a:stretch/>
        </p:blipFill>
        <p:spPr>
          <a:xfrm>
            <a:off x="18001080" y="3661560"/>
            <a:ext cx="5073120" cy="1836720"/>
          </a:xfrm>
          <a:prstGeom prst="rect">
            <a:avLst/>
          </a:prstGeom>
          <a:ln w="0">
            <a:noFill/>
          </a:ln>
        </p:spPr>
      </p:pic>
      <mc:AlternateContent>
        <mc:Choice xmlns:a14="http://schemas.microsoft.com/office/drawing/2010/main" Requires="a14">
          <p:sp>
            <p:nvSpPr>
              <p:cNvPr id="137" name="CaixaDeTexto 82"/>
              <p:cNvSpPr txBox="1"/>
              <p:nvPr/>
            </p:nvSpPr>
            <p:spPr>
              <a:xfrm>
                <a:off x="6907680" y="26883360"/>
                <a:ext cx="2208240" cy="666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𝐴</m:t>
                    </m:r>
                    <m:r>
                      <m:t xml:space="preserve">=</m:t>
                    </m:r>
                    <m:r>
                      <m:t xml:space="preserve">𝜋</m:t>
                    </m:r>
                    <m:sSup>
                      <m:e>
                        <m:r>
                          <m:t xml:space="preserve">𝑟</m:t>
                        </m:r>
                      </m:e>
                      <m:sup>
                        <m:r>
                          <m:t xml:space="preserve">2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138" name="CaixaDeTexto 87"/>
          <p:cNvSpPr/>
          <p:nvPr/>
        </p:nvSpPr>
        <p:spPr>
          <a:xfrm>
            <a:off x="3859920" y="30008880"/>
            <a:ext cx="8443080" cy="44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340" spc="-1" strike="noStrike">
                <a:solidFill>
                  <a:srgbClr val="000000"/>
                </a:solidFill>
                <a:latin typeface="Calibri"/>
              </a:rPr>
              <a:t>TABELA 1: Nome da tabela</a:t>
            </a:r>
            <a:endParaRPr b="0" lang="en-US" sz="2340" spc="-1" strike="noStrike">
              <a:latin typeface="Arial"/>
            </a:endParaRPr>
          </a:p>
        </p:txBody>
      </p:sp>
      <p:graphicFrame>
        <p:nvGraphicFramePr>
          <p:cNvPr id="139" name="Tabela 85"/>
          <p:cNvGraphicFramePr/>
          <p:nvPr/>
        </p:nvGraphicFramePr>
        <p:xfrm>
          <a:off x="2447280" y="30915720"/>
          <a:ext cx="11195280" cy="4258440"/>
        </p:xfrm>
        <a:graphic>
          <a:graphicData uri="http://schemas.openxmlformats.org/drawingml/2006/table">
            <a:tbl>
              <a:tblPr/>
              <a:tblGrid>
                <a:gridCol w="5597640"/>
                <a:gridCol w="5597640"/>
              </a:tblGrid>
              <a:tr h="894960">
                <a:tc>
                  <a:txBody>
                    <a:bodyPr lIns="47880" rIns="47880" tIns="23760" bIns="23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Mês</a:t>
                      </a:r>
                      <a:endParaRPr b="0" lang="en-US" sz="2700" spc="-1" strike="noStrike">
                        <a:latin typeface="Arial"/>
                      </a:endParaRPr>
                    </a:p>
                  </a:txBody>
                  <a:tcPr anchor="ctr" marL="47880" marR="4788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880" rIns="47880" tIns="23760" bIns="23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Velocidade [m/s]</a:t>
                      </a:r>
                      <a:endParaRPr b="0" lang="en-US" sz="2700" spc="-1" strike="noStrike">
                        <a:latin typeface="Arial"/>
                      </a:endParaRPr>
                    </a:p>
                  </a:txBody>
                  <a:tcPr anchor="ctr" marL="47880" marR="4788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06760">
                <a:tc>
                  <a:txBody>
                    <a:bodyPr lIns="47880" rIns="47880" tIns="23760" bIns="23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Janeiro</a:t>
                      </a:r>
                      <a:endParaRPr b="0" lang="en-US" sz="2700" spc="-1" strike="noStrike">
                        <a:latin typeface="Arial"/>
                      </a:endParaRPr>
                    </a:p>
                  </a:txBody>
                  <a:tcPr anchor="ctr" marL="47880" marR="4788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880" rIns="47880" tIns="23760" bIns="23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1,3</a:t>
                      </a:r>
                      <a:endParaRPr b="0" lang="en-US" sz="2700" spc="-1" strike="noStrike">
                        <a:latin typeface="Arial"/>
                      </a:endParaRPr>
                    </a:p>
                  </a:txBody>
                  <a:tcPr anchor="ctr" marL="47880" marR="4788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72640">
                <a:tc>
                  <a:txBody>
                    <a:bodyPr lIns="47880" rIns="47880" tIns="23760" bIns="23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Fevereiro</a:t>
                      </a:r>
                      <a:endParaRPr b="0" lang="en-US" sz="2700" spc="-1" strike="noStrike">
                        <a:latin typeface="Arial"/>
                      </a:endParaRPr>
                    </a:p>
                  </a:txBody>
                  <a:tcPr anchor="ctr" marL="47880" marR="478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47880" rIns="47880" tIns="23760" bIns="23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5,5</a:t>
                      </a:r>
                      <a:endParaRPr b="0" lang="en-US" sz="2700" spc="-1" strike="noStrike">
                        <a:latin typeface="Arial"/>
                      </a:endParaRPr>
                    </a:p>
                  </a:txBody>
                  <a:tcPr anchor="ctr" marL="47880" marR="478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810360">
                <a:tc>
                  <a:txBody>
                    <a:bodyPr lIns="47880" rIns="47880" tIns="23760" bIns="23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Março</a:t>
                      </a:r>
                      <a:endParaRPr b="0" lang="en-US" sz="2700" spc="-1" strike="noStrike">
                        <a:latin typeface="Arial"/>
                      </a:endParaRPr>
                    </a:p>
                  </a:txBody>
                  <a:tcPr anchor="ctr" marL="47880" marR="478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47880" rIns="47880" tIns="23760" bIns="23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7,0</a:t>
                      </a:r>
                      <a:endParaRPr b="0" lang="en-US" sz="2700" spc="-1" strike="noStrike">
                        <a:latin typeface="Arial"/>
                      </a:endParaRPr>
                    </a:p>
                  </a:txBody>
                  <a:tcPr anchor="ctr" marL="47880" marR="478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873720">
                <a:tc>
                  <a:txBody>
                    <a:bodyPr lIns="47880" rIns="47880" tIns="23760" bIns="23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Abril</a:t>
                      </a:r>
                      <a:endParaRPr b="0" lang="en-US" sz="2700" spc="-1" strike="noStrike">
                        <a:latin typeface="Arial"/>
                      </a:endParaRPr>
                    </a:p>
                  </a:txBody>
                  <a:tcPr anchor="ctr" marL="47880" marR="478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880" rIns="47880" tIns="23760" bIns="23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  <a:endParaRPr b="0" lang="en-US" sz="2700" spc="-1" strike="noStrike">
                        <a:latin typeface="Arial"/>
                      </a:endParaRPr>
                    </a:p>
                  </a:txBody>
                  <a:tcPr anchor="ctr" marL="47880" marR="478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40" name="Imagem 3" descr=""/>
          <p:cNvPicPr/>
          <p:nvPr/>
        </p:nvPicPr>
        <p:blipFill>
          <a:blip r:embed="rId7"/>
          <a:stretch/>
        </p:blipFill>
        <p:spPr>
          <a:xfrm>
            <a:off x="14367600" y="3631320"/>
            <a:ext cx="3137040" cy="2140920"/>
          </a:xfrm>
          <a:prstGeom prst="rect">
            <a:avLst/>
          </a:prstGeom>
          <a:ln w="0">
            <a:noFill/>
          </a:ln>
        </p:spPr>
      </p:pic>
      <p:sp>
        <p:nvSpPr>
          <p:cNvPr id="141" name="CaixaDeTexto 69"/>
          <p:cNvSpPr/>
          <p:nvPr/>
        </p:nvSpPr>
        <p:spPr>
          <a:xfrm>
            <a:off x="1423080" y="5565600"/>
            <a:ext cx="15143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660" spc="-1" strike="noStrike">
                <a:solidFill>
                  <a:srgbClr val="808080"/>
                </a:solidFill>
                <a:latin typeface="Arial"/>
              </a:rPr>
              <a:t>16 de setembro de 2024 - São José dos Campos, SP</a:t>
            </a:r>
            <a:endParaRPr b="0" lang="en-US" sz="2660" spc="-1" strike="noStrike">
              <a:latin typeface="Arial"/>
            </a:endParaRPr>
          </a:p>
        </p:txBody>
      </p:sp>
      <p:pic>
        <p:nvPicPr>
          <p:cNvPr id="142" name="Imagem 10" descr=""/>
          <p:cNvPicPr/>
          <p:nvPr/>
        </p:nvPicPr>
        <p:blipFill>
          <a:blip r:embed="rId8"/>
          <a:srcRect l="0" t="53227" r="0" b="43367"/>
          <a:stretch/>
        </p:blipFill>
        <p:spPr>
          <a:xfrm>
            <a:off x="352080" y="2693520"/>
            <a:ext cx="29566800" cy="713520"/>
          </a:xfrm>
          <a:prstGeom prst="rect">
            <a:avLst/>
          </a:prstGeom>
          <a:ln w="0">
            <a:noFill/>
          </a:ln>
        </p:spPr>
      </p:pic>
      <p:pic>
        <p:nvPicPr>
          <p:cNvPr id="143" name="Imagem 70" descr=""/>
          <p:cNvPicPr/>
          <p:nvPr/>
        </p:nvPicPr>
        <p:blipFill>
          <a:blip r:embed="rId9"/>
          <a:srcRect l="0" t="53227" r="0" b="43367"/>
          <a:stretch/>
        </p:blipFill>
        <p:spPr>
          <a:xfrm>
            <a:off x="352080" y="39426840"/>
            <a:ext cx="29583720" cy="71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</TotalTime>
  <Application>LibreOffice/7.3.7.2$Linux_X86_64 LibreOffice_project/30$Build-2</Application>
  <AppVersion>15.0000</AppVersion>
  <Words>782</Words>
  <Paragraphs>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2017-08-16T00:26:54Z</dcterms:created>
  <dc:creator>User</dc:creator>
  <dc:description/>
  <dc:language>en-US</dc:language>
  <cp:lastModifiedBy/>
  <cp:lastPrinted>2018-06-15T23:41:11Z</cp:lastPrinted>
  <dcterms:modified xsi:type="dcterms:W3CDTF">2024-06-12T15:36:36Z</dcterms:modified>
  <cp:revision>75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2</vt:i4>
  </property>
</Properties>
</file>