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304" r:id="rId6"/>
    <p:sldId id="310" r:id="rId7"/>
    <p:sldId id="309" r:id="rId8"/>
    <p:sldId id="306" r:id="rId9"/>
    <p:sldId id="315" r:id="rId10"/>
    <p:sldId id="280" r:id="rId11"/>
    <p:sldId id="307" r:id="rId12"/>
    <p:sldId id="316" r:id="rId13"/>
    <p:sldId id="317" r:id="rId14"/>
    <p:sldId id="318" r:id="rId15"/>
    <p:sldId id="319" r:id="rId16"/>
    <p:sldId id="284" r:id="rId17"/>
    <p:sldId id="301" r:id="rId18"/>
    <p:sldId id="311" r:id="rId19"/>
    <p:sldId id="31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4"/>
    <p:restoredTop sz="94660"/>
  </p:normalViewPr>
  <p:slideViewPr>
    <p:cSldViewPr snapToGrid="0">
      <p:cViewPr varScale="1">
        <p:scale>
          <a:sx n="78" d="100"/>
          <a:sy n="78" d="100"/>
        </p:scale>
        <p:origin x="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5.svg"/><Relationship Id="rId4" Type="http://schemas.openxmlformats.org/officeDocument/2006/relationships/image" Target="../media/image13.svg"/><Relationship Id="rId9" Type="http://schemas.openxmlformats.org/officeDocument/2006/relationships/image" Target="../media/image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5.svg"/><Relationship Id="rId4" Type="http://schemas.openxmlformats.org/officeDocument/2006/relationships/image" Target="../media/image13.svg"/><Relationship Id="rId9"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2342E9-0884-45A8-940D-BA8E361A7AAA}"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A7685435-CF00-433D-A8A7-108DEA21F610}">
      <dgm:prSet custT="1"/>
      <dgm:spPr/>
      <dgm:t>
        <a:bodyPr/>
        <a:lstStyle/>
        <a:p>
          <a:pPr>
            <a:lnSpc>
              <a:spcPct val="100000"/>
            </a:lnSpc>
          </a:pPr>
          <a:r>
            <a:rPr lang="en-US" sz="1500" dirty="0"/>
            <a:t>The primary objective of this project is to develop an ML-based solution using Support Vector Machines (SVM) to classify plant diseases based on image features extracted from leaf samples. Specific objectives include:</a:t>
          </a:r>
        </a:p>
      </dgm:t>
    </dgm:pt>
    <dgm:pt modelId="{A12CCDE1-FD6F-45E8-8EC5-D1725831228A}" type="parTrans" cxnId="{BD2C776D-F3BB-4CA4-8F43-3027B669022E}">
      <dgm:prSet/>
      <dgm:spPr/>
      <dgm:t>
        <a:bodyPr/>
        <a:lstStyle/>
        <a:p>
          <a:endParaRPr lang="en-US" sz="1500"/>
        </a:p>
      </dgm:t>
    </dgm:pt>
    <dgm:pt modelId="{A1DFAE29-988C-4E45-ADE0-737AC645019F}" type="sibTrans" cxnId="{BD2C776D-F3BB-4CA4-8F43-3027B669022E}">
      <dgm:prSet/>
      <dgm:spPr/>
      <dgm:t>
        <a:bodyPr/>
        <a:lstStyle/>
        <a:p>
          <a:pPr>
            <a:lnSpc>
              <a:spcPct val="100000"/>
            </a:lnSpc>
          </a:pPr>
          <a:endParaRPr lang="en-US" sz="1500"/>
        </a:p>
      </dgm:t>
    </dgm:pt>
    <dgm:pt modelId="{F6A8D602-521A-4B88-8CBC-DAF1DE0047B3}">
      <dgm:prSet custT="1"/>
      <dgm:spPr/>
      <dgm:t>
        <a:bodyPr/>
        <a:lstStyle/>
        <a:p>
          <a:pPr>
            <a:lnSpc>
              <a:spcPct val="100000"/>
            </a:lnSpc>
          </a:pPr>
          <a:r>
            <a:rPr lang="en-US" sz="1500" b="1"/>
            <a:t>Feature Extraction:</a:t>
          </a:r>
          <a:r>
            <a:rPr lang="en-US" sz="1500"/>
            <a:t> Develop an efficient method to extract relevant features (color, texture, and shape) from plant leaf images.</a:t>
          </a:r>
        </a:p>
      </dgm:t>
    </dgm:pt>
    <dgm:pt modelId="{8D18C5D6-52BA-4E16-888B-977E22239827}" type="parTrans" cxnId="{A174F32E-4D6B-4B41-9B4D-F1888CF20E63}">
      <dgm:prSet/>
      <dgm:spPr/>
      <dgm:t>
        <a:bodyPr/>
        <a:lstStyle/>
        <a:p>
          <a:endParaRPr lang="en-US" sz="1500"/>
        </a:p>
      </dgm:t>
    </dgm:pt>
    <dgm:pt modelId="{5FB6A1D1-7F71-499F-8400-340F0DAC8804}" type="sibTrans" cxnId="{A174F32E-4D6B-4B41-9B4D-F1888CF20E63}">
      <dgm:prSet/>
      <dgm:spPr/>
      <dgm:t>
        <a:bodyPr/>
        <a:lstStyle/>
        <a:p>
          <a:pPr>
            <a:lnSpc>
              <a:spcPct val="100000"/>
            </a:lnSpc>
          </a:pPr>
          <a:endParaRPr lang="en-US" sz="1500"/>
        </a:p>
      </dgm:t>
    </dgm:pt>
    <dgm:pt modelId="{C15D9CCB-9418-4F82-8C3F-8DC9FEE22020}">
      <dgm:prSet custT="1"/>
      <dgm:spPr/>
      <dgm:t>
        <a:bodyPr/>
        <a:lstStyle/>
        <a:p>
          <a:pPr>
            <a:lnSpc>
              <a:spcPct val="100000"/>
            </a:lnSpc>
          </a:pPr>
          <a:r>
            <a:rPr lang="en-US" sz="1500" b="1"/>
            <a:t>Model Development:</a:t>
          </a:r>
          <a:r>
            <a:rPr lang="en-US" sz="1500"/>
            <a:t> Train and fine-tune the SVM model to accurately classify plants as healthy or diseased.</a:t>
          </a:r>
        </a:p>
      </dgm:t>
    </dgm:pt>
    <dgm:pt modelId="{951A1B01-9EF8-4A82-ACCF-C5D3BF9A12E9}" type="parTrans" cxnId="{37B12727-8E35-4184-870C-5E8B64FC57C4}">
      <dgm:prSet/>
      <dgm:spPr/>
      <dgm:t>
        <a:bodyPr/>
        <a:lstStyle/>
        <a:p>
          <a:endParaRPr lang="en-US" sz="1500"/>
        </a:p>
      </dgm:t>
    </dgm:pt>
    <dgm:pt modelId="{56F8167F-9992-4755-B1F2-68C7BD62A9D9}" type="sibTrans" cxnId="{37B12727-8E35-4184-870C-5E8B64FC57C4}">
      <dgm:prSet/>
      <dgm:spPr/>
      <dgm:t>
        <a:bodyPr/>
        <a:lstStyle/>
        <a:p>
          <a:pPr>
            <a:lnSpc>
              <a:spcPct val="100000"/>
            </a:lnSpc>
          </a:pPr>
          <a:endParaRPr lang="en-US" sz="1500"/>
        </a:p>
      </dgm:t>
    </dgm:pt>
    <dgm:pt modelId="{7F883E23-623C-4B45-BD66-E62EA9EDCC36}">
      <dgm:prSet custT="1"/>
      <dgm:spPr/>
      <dgm:t>
        <a:bodyPr/>
        <a:lstStyle/>
        <a:p>
          <a:pPr>
            <a:lnSpc>
              <a:spcPct val="100000"/>
            </a:lnSpc>
          </a:pPr>
          <a:r>
            <a:rPr lang="en-US" sz="1500" b="1"/>
            <a:t>Evaluation:</a:t>
          </a:r>
          <a:r>
            <a:rPr lang="en-US" sz="1500"/>
            <a:t> Assess the performance of the SVM model using metrics such as accuracy, precision, and recall to ensure its reliability.</a:t>
          </a:r>
        </a:p>
      </dgm:t>
    </dgm:pt>
    <dgm:pt modelId="{F8C540CF-9AD1-4459-AB81-0BCED86B367A}" type="parTrans" cxnId="{CB1B022D-085F-4D06-A429-5D8F62550024}">
      <dgm:prSet/>
      <dgm:spPr/>
      <dgm:t>
        <a:bodyPr/>
        <a:lstStyle/>
        <a:p>
          <a:endParaRPr lang="en-US" sz="1500"/>
        </a:p>
      </dgm:t>
    </dgm:pt>
    <dgm:pt modelId="{F4703CBB-CFCF-480F-B15E-A6C84E47C918}" type="sibTrans" cxnId="{CB1B022D-085F-4D06-A429-5D8F62550024}">
      <dgm:prSet/>
      <dgm:spPr/>
      <dgm:t>
        <a:bodyPr/>
        <a:lstStyle/>
        <a:p>
          <a:pPr>
            <a:lnSpc>
              <a:spcPct val="100000"/>
            </a:lnSpc>
          </a:pPr>
          <a:endParaRPr lang="en-US" sz="1500"/>
        </a:p>
      </dgm:t>
    </dgm:pt>
    <dgm:pt modelId="{4152A3C4-421A-4A75-8F7B-3B6D2BBA1BE7}">
      <dgm:prSet custT="1"/>
      <dgm:spPr/>
      <dgm:t>
        <a:bodyPr/>
        <a:lstStyle/>
        <a:p>
          <a:pPr>
            <a:lnSpc>
              <a:spcPct val="100000"/>
            </a:lnSpc>
          </a:pPr>
          <a:r>
            <a:rPr lang="en-US" sz="1500" b="1" dirty="0"/>
            <a:t>Scalability:</a:t>
          </a:r>
          <a:r>
            <a:rPr lang="en-US" sz="1500" dirty="0"/>
            <a:t> Create a system that can be scaled to different types of crops and diseases, providing a general solution for various agricultural needs.</a:t>
          </a:r>
        </a:p>
      </dgm:t>
    </dgm:pt>
    <dgm:pt modelId="{F35932FF-F290-4906-9EDA-E419C029C1D2}" type="parTrans" cxnId="{101910EC-1382-4D00-8FC0-7C0485346FBA}">
      <dgm:prSet/>
      <dgm:spPr/>
      <dgm:t>
        <a:bodyPr/>
        <a:lstStyle/>
        <a:p>
          <a:endParaRPr lang="en-US" sz="1500"/>
        </a:p>
      </dgm:t>
    </dgm:pt>
    <dgm:pt modelId="{FDB2E22C-5D66-40EC-85F9-D4A8856E4D4C}" type="sibTrans" cxnId="{101910EC-1382-4D00-8FC0-7C0485346FBA}">
      <dgm:prSet/>
      <dgm:spPr/>
      <dgm:t>
        <a:bodyPr/>
        <a:lstStyle/>
        <a:p>
          <a:endParaRPr lang="en-US" sz="1500"/>
        </a:p>
      </dgm:t>
    </dgm:pt>
    <dgm:pt modelId="{433F8D6A-3745-4ECB-9F78-7B9689D73D67}" type="pres">
      <dgm:prSet presAssocID="{6A2342E9-0884-45A8-940D-BA8E361A7AAA}" presName="root" presStyleCnt="0">
        <dgm:presLayoutVars>
          <dgm:dir/>
          <dgm:resizeHandles val="exact"/>
        </dgm:presLayoutVars>
      </dgm:prSet>
      <dgm:spPr/>
    </dgm:pt>
    <dgm:pt modelId="{4A26AC35-3D0E-4EF9-87F7-28856E5D6176}" type="pres">
      <dgm:prSet presAssocID="{A7685435-CF00-433D-A8A7-108DEA21F610}" presName="compNode" presStyleCnt="0"/>
      <dgm:spPr/>
    </dgm:pt>
    <dgm:pt modelId="{41CE94EA-C25B-42D4-8644-A94C4A1A4A6A}" type="pres">
      <dgm:prSet presAssocID="{A7685435-CF00-433D-A8A7-108DEA21F6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9BED156B-4C3B-4F05-BF6A-F822EE7F564B}" type="pres">
      <dgm:prSet presAssocID="{A7685435-CF00-433D-A8A7-108DEA21F610}" presName="spaceRect" presStyleCnt="0"/>
      <dgm:spPr/>
    </dgm:pt>
    <dgm:pt modelId="{81BAEF1D-3734-418D-B88F-24FCDF278DB5}" type="pres">
      <dgm:prSet presAssocID="{A7685435-CF00-433D-A8A7-108DEA21F610}" presName="textRect" presStyleLbl="revTx" presStyleIdx="0" presStyleCnt="5">
        <dgm:presLayoutVars>
          <dgm:chMax val="1"/>
          <dgm:chPref val="1"/>
        </dgm:presLayoutVars>
      </dgm:prSet>
      <dgm:spPr/>
    </dgm:pt>
    <dgm:pt modelId="{4D0C5AA5-4654-4BD2-957B-5ADC04DB5720}" type="pres">
      <dgm:prSet presAssocID="{A1DFAE29-988C-4E45-ADE0-737AC645019F}" presName="sibTrans" presStyleCnt="0"/>
      <dgm:spPr/>
    </dgm:pt>
    <dgm:pt modelId="{AFDACD6A-06C3-4579-AAA2-76231E78C8B4}" type="pres">
      <dgm:prSet presAssocID="{F6A8D602-521A-4B88-8CBC-DAF1DE0047B3}" presName="compNode" presStyleCnt="0"/>
      <dgm:spPr/>
    </dgm:pt>
    <dgm:pt modelId="{FA9A1043-9D16-4A2F-A6D5-C8019FC67F79}" type="pres">
      <dgm:prSet presAssocID="{F6A8D602-521A-4B88-8CBC-DAF1DE0047B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cculent"/>
        </a:ext>
      </dgm:extLst>
    </dgm:pt>
    <dgm:pt modelId="{13BE1890-620A-4BCE-9ADB-EC9091FCF548}" type="pres">
      <dgm:prSet presAssocID="{F6A8D602-521A-4B88-8CBC-DAF1DE0047B3}" presName="spaceRect" presStyleCnt="0"/>
      <dgm:spPr/>
    </dgm:pt>
    <dgm:pt modelId="{5DDF01C9-83AD-46FB-9E41-47682EB986F2}" type="pres">
      <dgm:prSet presAssocID="{F6A8D602-521A-4B88-8CBC-DAF1DE0047B3}" presName="textRect" presStyleLbl="revTx" presStyleIdx="1" presStyleCnt="5">
        <dgm:presLayoutVars>
          <dgm:chMax val="1"/>
          <dgm:chPref val="1"/>
        </dgm:presLayoutVars>
      </dgm:prSet>
      <dgm:spPr/>
    </dgm:pt>
    <dgm:pt modelId="{E7B064F0-0EC5-4F66-BED2-F839AC176BBD}" type="pres">
      <dgm:prSet presAssocID="{5FB6A1D1-7F71-499F-8400-340F0DAC8804}" presName="sibTrans" presStyleCnt="0"/>
      <dgm:spPr/>
    </dgm:pt>
    <dgm:pt modelId="{891A0B4E-4590-4DB4-831A-F841094A6B0E}" type="pres">
      <dgm:prSet presAssocID="{C15D9CCB-9418-4F82-8C3F-8DC9FEE22020}" presName="compNode" presStyleCnt="0"/>
      <dgm:spPr/>
    </dgm:pt>
    <dgm:pt modelId="{D45314A7-407E-403A-A4FF-BCC109F1825B}" type="pres">
      <dgm:prSet presAssocID="{C15D9CCB-9418-4F82-8C3F-8DC9FEE220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908BC870-2E72-47E8-A8D9-9FD620A69F55}" type="pres">
      <dgm:prSet presAssocID="{C15D9CCB-9418-4F82-8C3F-8DC9FEE22020}" presName="spaceRect" presStyleCnt="0"/>
      <dgm:spPr/>
    </dgm:pt>
    <dgm:pt modelId="{75DD461D-15D7-42D7-8277-BA555C8095B7}" type="pres">
      <dgm:prSet presAssocID="{C15D9CCB-9418-4F82-8C3F-8DC9FEE22020}" presName="textRect" presStyleLbl="revTx" presStyleIdx="2" presStyleCnt="5">
        <dgm:presLayoutVars>
          <dgm:chMax val="1"/>
          <dgm:chPref val="1"/>
        </dgm:presLayoutVars>
      </dgm:prSet>
      <dgm:spPr/>
    </dgm:pt>
    <dgm:pt modelId="{7CA07356-D3D8-4617-A9D6-C53E749F9EC4}" type="pres">
      <dgm:prSet presAssocID="{56F8167F-9992-4755-B1F2-68C7BD62A9D9}" presName="sibTrans" presStyleCnt="0"/>
      <dgm:spPr/>
    </dgm:pt>
    <dgm:pt modelId="{40DF058F-5C44-4B1F-B9AC-51290152CA8D}" type="pres">
      <dgm:prSet presAssocID="{7F883E23-623C-4B45-BD66-E62EA9EDCC36}" presName="compNode" presStyleCnt="0"/>
      <dgm:spPr/>
    </dgm:pt>
    <dgm:pt modelId="{983EFD86-42F3-49F9-82D4-BCC858ABDB0A}" type="pres">
      <dgm:prSet presAssocID="{7F883E23-623C-4B45-BD66-E62EA9EDCC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FF1689A8-68F2-4DD5-A621-21DE55B43ABD}" type="pres">
      <dgm:prSet presAssocID="{7F883E23-623C-4B45-BD66-E62EA9EDCC36}" presName="spaceRect" presStyleCnt="0"/>
      <dgm:spPr/>
    </dgm:pt>
    <dgm:pt modelId="{63CB4A31-EC36-4121-ABDF-884C925E8234}" type="pres">
      <dgm:prSet presAssocID="{7F883E23-623C-4B45-BD66-E62EA9EDCC36}" presName="textRect" presStyleLbl="revTx" presStyleIdx="3" presStyleCnt="5">
        <dgm:presLayoutVars>
          <dgm:chMax val="1"/>
          <dgm:chPref val="1"/>
        </dgm:presLayoutVars>
      </dgm:prSet>
      <dgm:spPr/>
    </dgm:pt>
    <dgm:pt modelId="{77FA98AF-B863-4F2B-96D3-8D83D8CAAF25}" type="pres">
      <dgm:prSet presAssocID="{F4703CBB-CFCF-480F-B15E-A6C84E47C918}" presName="sibTrans" presStyleCnt="0"/>
      <dgm:spPr/>
    </dgm:pt>
    <dgm:pt modelId="{255514DE-F5EB-4335-8710-2A430747EBC6}" type="pres">
      <dgm:prSet presAssocID="{4152A3C4-421A-4A75-8F7B-3B6D2BBA1BE7}" presName="compNode" presStyleCnt="0"/>
      <dgm:spPr/>
    </dgm:pt>
    <dgm:pt modelId="{86457596-E302-4F56-B0C0-39119970BC75}" type="pres">
      <dgm:prSet presAssocID="{4152A3C4-421A-4A75-8F7B-3B6D2BBA1BE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arm scene"/>
        </a:ext>
      </dgm:extLst>
    </dgm:pt>
    <dgm:pt modelId="{9E0CDA3F-7931-48FF-A28C-55B8739358C8}" type="pres">
      <dgm:prSet presAssocID="{4152A3C4-421A-4A75-8F7B-3B6D2BBA1BE7}" presName="spaceRect" presStyleCnt="0"/>
      <dgm:spPr/>
    </dgm:pt>
    <dgm:pt modelId="{FD130192-20EB-405C-96E0-BBC17699E1F0}" type="pres">
      <dgm:prSet presAssocID="{4152A3C4-421A-4A75-8F7B-3B6D2BBA1BE7}" presName="textRect" presStyleLbl="revTx" presStyleIdx="4" presStyleCnt="5">
        <dgm:presLayoutVars>
          <dgm:chMax val="1"/>
          <dgm:chPref val="1"/>
        </dgm:presLayoutVars>
      </dgm:prSet>
      <dgm:spPr/>
    </dgm:pt>
  </dgm:ptLst>
  <dgm:cxnLst>
    <dgm:cxn modelId="{37B12727-8E35-4184-870C-5E8B64FC57C4}" srcId="{6A2342E9-0884-45A8-940D-BA8E361A7AAA}" destId="{C15D9CCB-9418-4F82-8C3F-8DC9FEE22020}" srcOrd="2" destOrd="0" parTransId="{951A1B01-9EF8-4A82-ACCF-C5D3BF9A12E9}" sibTransId="{56F8167F-9992-4755-B1F2-68C7BD62A9D9}"/>
    <dgm:cxn modelId="{CB1B022D-085F-4D06-A429-5D8F62550024}" srcId="{6A2342E9-0884-45A8-940D-BA8E361A7AAA}" destId="{7F883E23-623C-4B45-BD66-E62EA9EDCC36}" srcOrd="3" destOrd="0" parTransId="{F8C540CF-9AD1-4459-AB81-0BCED86B367A}" sibTransId="{F4703CBB-CFCF-480F-B15E-A6C84E47C918}"/>
    <dgm:cxn modelId="{A174F32E-4D6B-4B41-9B4D-F1888CF20E63}" srcId="{6A2342E9-0884-45A8-940D-BA8E361A7AAA}" destId="{F6A8D602-521A-4B88-8CBC-DAF1DE0047B3}" srcOrd="1" destOrd="0" parTransId="{8D18C5D6-52BA-4E16-888B-977E22239827}" sibTransId="{5FB6A1D1-7F71-499F-8400-340F0DAC8804}"/>
    <dgm:cxn modelId="{E6FB2966-5B23-49B8-A44D-56FD0ED047DF}" type="presOf" srcId="{A7685435-CF00-433D-A8A7-108DEA21F610}" destId="{81BAEF1D-3734-418D-B88F-24FCDF278DB5}" srcOrd="0" destOrd="0" presId="urn:microsoft.com/office/officeart/2018/2/layout/IconLabelList"/>
    <dgm:cxn modelId="{BD2C776D-F3BB-4CA4-8F43-3027B669022E}" srcId="{6A2342E9-0884-45A8-940D-BA8E361A7AAA}" destId="{A7685435-CF00-433D-A8A7-108DEA21F610}" srcOrd="0" destOrd="0" parTransId="{A12CCDE1-FD6F-45E8-8EC5-D1725831228A}" sibTransId="{A1DFAE29-988C-4E45-ADE0-737AC645019F}"/>
    <dgm:cxn modelId="{1B8DF46E-B38E-4EBB-9A57-259B096A190A}" type="presOf" srcId="{4152A3C4-421A-4A75-8F7B-3B6D2BBA1BE7}" destId="{FD130192-20EB-405C-96E0-BBC17699E1F0}" srcOrd="0" destOrd="0" presId="urn:microsoft.com/office/officeart/2018/2/layout/IconLabelList"/>
    <dgm:cxn modelId="{BAC5DD83-7DCA-419A-91A5-AE4EE4AF2745}" type="presOf" srcId="{7F883E23-623C-4B45-BD66-E62EA9EDCC36}" destId="{63CB4A31-EC36-4121-ABDF-884C925E8234}" srcOrd="0" destOrd="0" presId="urn:microsoft.com/office/officeart/2018/2/layout/IconLabelList"/>
    <dgm:cxn modelId="{3EC68B9D-8E4E-42CB-BF8C-B48D4B771C7A}" type="presOf" srcId="{F6A8D602-521A-4B88-8CBC-DAF1DE0047B3}" destId="{5DDF01C9-83AD-46FB-9E41-47682EB986F2}" srcOrd="0" destOrd="0" presId="urn:microsoft.com/office/officeart/2018/2/layout/IconLabelList"/>
    <dgm:cxn modelId="{DAA6EBAD-B472-466B-B0A8-578C4801AD3D}" type="presOf" srcId="{C15D9CCB-9418-4F82-8C3F-8DC9FEE22020}" destId="{75DD461D-15D7-42D7-8277-BA555C8095B7}" srcOrd="0" destOrd="0" presId="urn:microsoft.com/office/officeart/2018/2/layout/IconLabelList"/>
    <dgm:cxn modelId="{B2E971CA-AEFB-436B-A3E7-35564FE649E5}" type="presOf" srcId="{6A2342E9-0884-45A8-940D-BA8E361A7AAA}" destId="{433F8D6A-3745-4ECB-9F78-7B9689D73D67}" srcOrd="0" destOrd="0" presId="urn:microsoft.com/office/officeart/2018/2/layout/IconLabelList"/>
    <dgm:cxn modelId="{101910EC-1382-4D00-8FC0-7C0485346FBA}" srcId="{6A2342E9-0884-45A8-940D-BA8E361A7AAA}" destId="{4152A3C4-421A-4A75-8F7B-3B6D2BBA1BE7}" srcOrd="4" destOrd="0" parTransId="{F35932FF-F290-4906-9EDA-E419C029C1D2}" sibTransId="{FDB2E22C-5D66-40EC-85F9-D4A8856E4D4C}"/>
    <dgm:cxn modelId="{868E5EFD-8CCB-4E75-B5C6-DC644AC6BB16}" type="presParOf" srcId="{433F8D6A-3745-4ECB-9F78-7B9689D73D67}" destId="{4A26AC35-3D0E-4EF9-87F7-28856E5D6176}" srcOrd="0" destOrd="0" presId="urn:microsoft.com/office/officeart/2018/2/layout/IconLabelList"/>
    <dgm:cxn modelId="{E3009C1B-6C27-4545-B093-DD2B398C8C2E}" type="presParOf" srcId="{4A26AC35-3D0E-4EF9-87F7-28856E5D6176}" destId="{41CE94EA-C25B-42D4-8644-A94C4A1A4A6A}" srcOrd="0" destOrd="0" presId="urn:microsoft.com/office/officeart/2018/2/layout/IconLabelList"/>
    <dgm:cxn modelId="{2C218CF7-4C72-4770-9719-E1D1FB0E47D1}" type="presParOf" srcId="{4A26AC35-3D0E-4EF9-87F7-28856E5D6176}" destId="{9BED156B-4C3B-4F05-BF6A-F822EE7F564B}" srcOrd="1" destOrd="0" presId="urn:microsoft.com/office/officeart/2018/2/layout/IconLabelList"/>
    <dgm:cxn modelId="{435617BF-DE27-4C8C-9474-E33736EFF099}" type="presParOf" srcId="{4A26AC35-3D0E-4EF9-87F7-28856E5D6176}" destId="{81BAEF1D-3734-418D-B88F-24FCDF278DB5}" srcOrd="2" destOrd="0" presId="urn:microsoft.com/office/officeart/2018/2/layout/IconLabelList"/>
    <dgm:cxn modelId="{2175B345-460D-409F-A218-3A92890F9D82}" type="presParOf" srcId="{433F8D6A-3745-4ECB-9F78-7B9689D73D67}" destId="{4D0C5AA5-4654-4BD2-957B-5ADC04DB5720}" srcOrd="1" destOrd="0" presId="urn:microsoft.com/office/officeart/2018/2/layout/IconLabelList"/>
    <dgm:cxn modelId="{5EE6D154-DA0C-4288-9F13-70255E628376}" type="presParOf" srcId="{433F8D6A-3745-4ECB-9F78-7B9689D73D67}" destId="{AFDACD6A-06C3-4579-AAA2-76231E78C8B4}" srcOrd="2" destOrd="0" presId="urn:microsoft.com/office/officeart/2018/2/layout/IconLabelList"/>
    <dgm:cxn modelId="{FAE6A6B1-3FEB-43E3-8231-BDAB289E828E}" type="presParOf" srcId="{AFDACD6A-06C3-4579-AAA2-76231E78C8B4}" destId="{FA9A1043-9D16-4A2F-A6D5-C8019FC67F79}" srcOrd="0" destOrd="0" presId="urn:microsoft.com/office/officeart/2018/2/layout/IconLabelList"/>
    <dgm:cxn modelId="{678CA91E-556D-486F-AE7D-737CD8482E81}" type="presParOf" srcId="{AFDACD6A-06C3-4579-AAA2-76231E78C8B4}" destId="{13BE1890-620A-4BCE-9ADB-EC9091FCF548}" srcOrd="1" destOrd="0" presId="urn:microsoft.com/office/officeart/2018/2/layout/IconLabelList"/>
    <dgm:cxn modelId="{2245319E-B425-4BD2-B8FB-A2FD2B332FD3}" type="presParOf" srcId="{AFDACD6A-06C3-4579-AAA2-76231E78C8B4}" destId="{5DDF01C9-83AD-46FB-9E41-47682EB986F2}" srcOrd="2" destOrd="0" presId="urn:microsoft.com/office/officeart/2018/2/layout/IconLabelList"/>
    <dgm:cxn modelId="{1D454143-79D2-46C7-A151-29AAEFDDFF92}" type="presParOf" srcId="{433F8D6A-3745-4ECB-9F78-7B9689D73D67}" destId="{E7B064F0-0EC5-4F66-BED2-F839AC176BBD}" srcOrd="3" destOrd="0" presId="urn:microsoft.com/office/officeart/2018/2/layout/IconLabelList"/>
    <dgm:cxn modelId="{F4640360-A5D0-45A6-9F09-49841B9C75D1}" type="presParOf" srcId="{433F8D6A-3745-4ECB-9F78-7B9689D73D67}" destId="{891A0B4E-4590-4DB4-831A-F841094A6B0E}" srcOrd="4" destOrd="0" presId="urn:microsoft.com/office/officeart/2018/2/layout/IconLabelList"/>
    <dgm:cxn modelId="{24DD72AB-3F79-4CA8-9090-6A96909F5CF8}" type="presParOf" srcId="{891A0B4E-4590-4DB4-831A-F841094A6B0E}" destId="{D45314A7-407E-403A-A4FF-BCC109F1825B}" srcOrd="0" destOrd="0" presId="urn:microsoft.com/office/officeart/2018/2/layout/IconLabelList"/>
    <dgm:cxn modelId="{BE8C9D98-91FF-4C0F-95E0-72E976C8D555}" type="presParOf" srcId="{891A0B4E-4590-4DB4-831A-F841094A6B0E}" destId="{908BC870-2E72-47E8-A8D9-9FD620A69F55}" srcOrd="1" destOrd="0" presId="urn:microsoft.com/office/officeart/2018/2/layout/IconLabelList"/>
    <dgm:cxn modelId="{3B6DF3BF-FD96-4C55-81A9-1F5827291A14}" type="presParOf" srcId="{891A0B4E-4590-4DB4-831A-F841094A6B0E}" destId="{75DD461D-15D7-42D7-8277-BA555C8095B7}" srcOrd="2" destOrd="0" presId="urn:microsoft.com/office/officeart/2018/2/layout/IconLabelList"/>
    <dgm:cxn modelId="{72807FBF-8329-4D2C-93BF-674A4C29FE62}" type="presParOf" srcId="{433F8D6A-3745-4ECB-9F78-7B9689D73D67}" destId="{7CA07356-D3D8-4617-A9D6-C53E749F9EC4}" srcOrd="5" destOrd="0" presId="urn:microsoft.com/office/officeart/2018/2/layout/IconLabelList"/>
    <dgm:cxn modelId="{8FA45D91-C652-434D-9523-CEB6D957F27A}" type="presParOf" srcId="{433F8D6A-3745-4ECB-9F78-7B9689D73D67}" destId="{40DF058F-5C44-4B1F-B9AC-51290152CA8D}" srcOrd="6" destOrd="0" presId="urn:microsoft.com/office/officeart/2018/2/layout/IconLabelList"/>
    <dgm:cxn modelId="{8754D676-5DB8-4524-983E-6637C0923BEF}" type="presParOf" srcId="{40DF058F-5C44-4B1F-B9AC-51290152CA8D}" destId="{983EFD86-42F3-49F9-82D4-BCC858ABDB0A}" srcOrd="0" destOrd="0" presId="urn:microsoft.com/office/officeart/2018/2/layout/IconLabelList"/>
    <dgm:cxn modelId="{C43BEA63-6AC5-402D-AF77-BA3363817145}" type="presParOf" srcId="{40DF058F-5C44-4B1F-B9AC-51290152CA8D}" destId="{FF1689A8-68F2-4DD5-A621-21DE55B43ABD}" srcOrd="1" destOrd="0" presId="urn:microsoft.com/office/officeart/2018/2/layout/IconLabelList"/>
    <dgm:cxn modelId="{1E6E4698-7929-4F0E-8D73-C0C50B447270}" type="presParOf" srcId="{40DF058F-5C44-4B1F-B9AC-51290152CA8D}" destId="{63CB4A31-EC36-4121-ABDF-884C925E8234}" srcOrd="2" destOrd="0" presId="urn:microsoft.com/office/officeart/2018/2/layout/IconLabelList"/>
    <dgm:cxn modelId="{B2439D14-7DDD-4C68-8625-424C00BE06AC}" type="presParOf" srcId="{433F8D6A-3745-4ECB-9F78-7B9689D73D67}" destId="{77FA98AF-B863-4F2B-96D3-8D83D8CAAF25}" srcOrd="7" destOrd="0" presId="urn:microsoft.com/office/officeart/2018/2/layout/IconLabelList"/>
    <dgm:cxn modelId="{25341970-EF1F-43AE-A4B9-5EB9D6074984}" type="presParOf" srcId="{433F8D6A-3745-4ECB-9F78-7B9689D73D67}" destId="{255514DE-F5EB-4335-8710-2A430747EBC6}" srcOrd="8" destOrd="0" presId="urn:microsoft.com/office/officeart/2018/2/layout/IconLabelList"/>
    <dgm:cxn modelId="{23DE3445-0B6A-4050-A903-4A0CDF1BE42D}" type="presParOf" srcId="{255514DE-F5EB-4335-8710-2A430747EBC6}" destId="{86457596-E302-4F56-B0C0-39119970BC75}" srcOrd="0" destOrd="0" presId="urn:microsoft.com/office/officeart/2018/2/layout/IconLabelList"/>
    <dgm:cxn modelId="{E931581F-2A10-4566-B2E8-4A4EEF6F429A}" type="presParOf" srcId="{255514DE-F5EB-4335-8710-2A430747EBC6}" destId="{9E0CDA3F-7931-48FF-A28C-55B8739358C8}" srcOrd="1" destOrd="0" presId="urn:microsoft.com/office/officeart/2018/2/layout/IconLabelList"/>
    <dgm:cxn modelId="{2735A9FB-D6B9-4742-B345-5FC65388AB9B}" type="presParOf" srcId="{255514DE-F5EB-4335-8710-2A430747EBC6}" destId="{FD130192-20EB-405C-96E0-BBC17699E1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0987C0-A444-44AB-8EC5-561883FB120B}"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BD15F75-4F17-48FB-A036-C30063822BA7}">
      <dgm:prSet custT="1"/>
      <dgm:spPr/>
      <dgm:t>
        <a:bodyPr/>
        <a:lstStyle/>
        <a:p>
          <a:pPr>
            <a:lnSpc>
              <a:spcPct val="100000"/>
            </a:lnSpc>
          </a:pPr>
          <a:r>
            <a:rPr lang="en-US" sz="1500" dirty="0"/>
            <a:t>Agriculture faces major challenges in combating plant diseases that can cause extensive damage to crops. Early detection of these diseases is critical for mitigating losses and implementing effective interventions. However, manual detection methods suffer from several limitations: These limitations include:</a:t>
          </a:r>
        </a:p>
      </dgm:t>
    </dgm:pt>
    <dgm:pt modelId="{7A0FBAA5-3134-4194-81FA-9861ACDDC2F9}" type="parTrans" cxnId="{AA6F2A3A-749B-4048-A516-129BFA332F1F}">
      <dgm:prSet/>
      <dgm:spPr/>
      <dgm:t>
        <a:bodyPr/>
        <a:lstStyle/>
        <a:p>
          <a:endParaRPr lang="en-US" sz="1500"/>
        </a:p>
      </dgm:t>
    </dgm:pt>
    <dgm:pt modelId="{82312818-F50C-44F2-9690-E85AC3543F54}" type="sibTrans" cxnId="{AA6F2A3A-749B-4048-A516-129BFA332F1F}">
      <dgm:prSet/>
      <dgm:spPr/>
      <dgm:t>
        <a:bodyPr/>
        <a:lstStyle/>
        <a:p>
          <a:endParaRPr lang="en-US" sz="1500"/>
        </a:p>
      </dgm:t>
    </dgm:pt>
    <dgm:pt modelId="{38D6DB06-C3BE-4B28-B2A0-D869EA1ADD30}">
      <dgm:prSet custT="1"/>
      <dgm:spPr/>
      <dgm:t>
        <a:bodyPr/>
        <a:lstStyle/>
        <a:p>
          <a:pPr>
            <a:lnSpc>
              <a:spcPct val="100000"/>
            </a:lnSpc>
          </a:pPr>
          <a:r>
            <a:rPr lang="en-US" sz="1500" b="1"/>
            <a:t>Time-Intensive:</a:t>
          </a:r>
          <a:r>
            <a:rPr lang="en-US" sz="1500"/>
            <a:t> Large-scale farming makes it difficult to inspect every plant thoroughly.</a:t>
          </a:r>
        </a:p>
      </dgm:t>
    </dgm:pt>
    <dgm:pt modelId="{D0975A3E-A390-4269-A1CB-D950CEF4128E}" type="parTrans" cxnId="{9BC127BC-4183-4556-B99F-DA64C9D0FC3A}">
      <dgm:prSet/>
      <dgm:spPr/>
      <dgm:t>
        <a:bodyPr/>
        <a:lstStyle/>
        <a:p>
          <a:endParaRPr lang="en-US" sz="1500"/>
        </a:p>
      </dgm:t>
    </dgm:pt>
    <dgm:pt modelId="{DC55C072-D093-402A-836A-C1BB3B8451AF}" type="sibTrans" cxnId="{9BC127BC-4183-4556-B99F-DA64C9D0FC3A}">
      <dgm:prSet/>
      <dgm:spPr/>
      <dgm:t>
        <a:bodyPr/>
        <a:lstStyle/>
        <a:p>
          <a:endParaRPr lang="en-US" sz="1500"/>
        </a:p>
      </dgm:t>
    </dgm:pt>
    <dgm:pt modelId="{FB934BC4-3764-4909-8D7C-F5D981AEB7BC}">
      <dgm:prSet custT="1"/>
      <dgm:spPr/>
      <dgm:t>
        <a:bodyPr/>
        <a:lstStyle/>
        <a:p>
          <a:pPr>
            <a:lnSpc>
              <a:spcPct val="100000"/>
            </a:lnSpc>
          </a:pPr>
          <a:r>
            <a:rPr lang="en-US" sz="1500" b="1"/>
            <a:t>Subjectivity:</a:t>
          </a:r>
          <a:r>
            <a:rPr lang="en-US" sz="1500"/>
            <a:t> Disease detection depends on human expertise, which can vary widely between inspectors.</a:t>
          </a:r>
        </a:p>
      </dgm:t>
    </dgm:pt>
    <dgm:pt modelId="{C9927592-3D07-4D36-93D8-247335E81088}" type="parTrans" cxnId="{BA690F0F-8416-4F37-8327-894FB2A56B2A}">
      <dgm:prSet/>
      <dgm:spPr/>
      <dgm:t>
        <a:bodyPr/>
        <a:lstStyle/>
        <a:p>
          <a:endParaRPr lang="en-US" sz="1500"/>
        </a:p>
      </dgm:t>
    </dgm:pt>
    <dgm:pt modelId="{416AF019-0BE4-4411-BC7E-8B9358C21C58}" type="sibTrans" cxnId="{BA690F0F-8416-4F37-8327-894FB2A56B2A}">
      <dgm:prSet/>
      <dgm:spPr/>
      <dgm:t>
        <a:bodyPr/>
        <a:lstStyle/>
        <a:p>
          <a:endParaRPr lang="en-US" sz="1500"/>
        </a:p>
      </dgm:t>
    </dgm:pt>
    <dgm:pt modelId="{BC79BB56-FCB3-4570-8575-548252361051}">
      <dgm:prSet custT="1"/>
      <dgm:spPr/>
      <dgm:t>
        <a:bodyPr/>
        <a:lstStyle/>
        <a:p>
          <a:pPr>
            <a:lnSpc>
              <a:spcPct val="100000"/>
            </a:lnSpc>
          </a:pPr>
          <a:r>
            <a:rPr lang="en-US" sz="1500" b="1"/>
            <a:t>Delayed Detection:</a:t>
          </a:r>
          <a:r>
            <a:rPr lang="en-US" sz="1500"/>
            <a:t> Many diseases exhibit subtle early symptoms that can be easily missed.</a:t>
          </a:r>
        </a:p>
      </dgm:t>
    </dgm:pt>
    <dgm:pt modelId="{C1669A7A-5D5E-4B02-AD79-28049BF5E18F}" type="parTrans" cxnId="{70FC631A-1074-4172-A376-4A4400572D05}">
      <dgm:prSet/>
      <dgm:spPr/>
      <dgm:t>
        <a:bodyPr/>
        <a:lstStyle/>
        <a:p>
          <a:endParaRPr lang="en-US" sz="1500"/>
        </a:p>
      </dgm:t>
    </dgm:pt>
    <dgm:pt modelId="{0F832C74-5D38-458B-B1BD-DA791EDDD29F}" type="sibTrans" cxnId="{70FC631A-1074-4172-A376-4A4400572D05}">
      <dgm:prSet/>
      <dgm:spPr/>
      <dgm:t>
        <a:bodyPr/>
        <a:lstStyle/>
        <a:p>
          <a:endParaRPr lang="en-US" sz="1500"/>
        </a:p>
      </dgm:t>
    </dgm:pt>
    <dgm:pt modelId="{3781FC6B-EBDB-4F01-B1F9-F77FB3B8E74A}">
      <dgm:prSet custT="1"/>
      <dgm:spPr/>
      <dgm:t>
        <a:bodyPr/>
        <a:lstStyle/>
        <a:p>
          <a:pPr>
            <a:lnSpc>
              <a:spcPct val="100000"/>
            </a:lnSpc>
          </a:pPr>
          <a:r>
            <a:rPr lang="en-US" sz="1500"/>
            <a:t>These challenges underscore the need for a more reliable, scalable, and automated approach to plant disease detection.</a:t>
          </a:r>
        </a:p>
      </dgm:t>
    </dgm:pt>
    <dgm:pt modelId="{0DBFC319-0472-4620-8F23-354A75B0F7F3}" type="parTrans" cxnId="{88EB246B-8932-4239-9084-0B19DF48FEAA}">
      <dgm:prSet/>
      <dgm:spPr/>
      <dgm:t>
        <a:bodyPr/>
        <a:lstStyle/>
        <a:p>
          <a:endParaRPr lang="en-US" sz="1500"/>
        </a:p>
      </dgm:t>
    </dgm:pt>
    <dgm:pt modelId="{071976BA-F596-42FF-928B-D0C13F52B2FE}" type="sibTrans" cxnId="{88EB246B-8932-4239-9084-0B19DF48FEAA}">
      <dgm:prSet/>
      <dgm:spPr/>
      <dgm:t>
        <a:bodyPr/>
        <a:lstStyle/>
        <a:p>
          <a:endParaRPr lang="en-US" sz="1500"/>
        </a:p>
      </dgm:t>
    </dgm:pt>
    <dgm:pt modelId="{6C07F0DD-D199-4330-8496-22B9683E86C1}" type="pres">
      <dgm:prSet presAssocID="{E10987C0-A444-44AB-8EC5-561883FB120B}" presName="root" presStyleCnt="0">
        <dgm:presLayoutVars>
          <dgm:dir/>
          <dgm:resizeHandles val="exact"/>
        </dgm:presLayoutVars>
      </dgm:prSet>
      <dgm:spPr/>
    </dgm:pt>
    <dgm:pt modelId="{9CC99C2F-E361-4F0F-A50D-65D817F8E7B9}" type="pres">
      <dgm:prSet presAssocID="{2BD15F75-4F17-48FB-A036-C30063822BA7}" presName="compNode" presStyleCnt="0"/>
      <dgm:spPr/>
    </dgm:pt>
    <dgm:pt modelId="{9320B26D-901F-4850-A3DB-2BE95FDB6635}" type="pres">
      <dgm:prSet presAssocID="{2BD15F75-4F17-48FB-A036-C30063822BA7}" presName="bgRect" presStyleLbl="bgShp" presStyleIdx="0" presStyleCnt="5"/>
      <dgm:spPr/>
    </dgm:pt>
    <dgm:pt modelId="{5F6E5EAB-2281-4C49-8D19-3CE3417A93A6}" type="pres">
      <dgm:prSet presAssocID="{2BD15F75-4F17-48FB-A036-C30063822B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5C84437E-3000-4048-ADA1-2D896589F2D4}" type="pres">
      <dgm:prSet presAssocID="{2BD15F75-4F17-48FB-A036-C30063822BA7}" presName="spaceRect" presStyleCnt="0"/>
      <dgm:spPr/>
    </dgm:pt>
    <dgm:pt modelId="{D092691D-BBB6-4CE3-B48F-6B428FE448C1}" type="pres">
      <dgm:prSet presAssocID="{2BD15F75-4F17-48FB-A036-C30063822BA7}" presName="parTx" presStyleLbl="revTx" presStyleIdx="0" presStyleCnt="5">
        <dgm:presLayoutVars>
          <dgm:chMax val="0"/>
          <dgm:chPref val="0"/>
        </dgm:presLayoutVars>
      </dgm:prSet>
      <dgm:spPr/>
    </dgm:pt>
    <dgm:pt modelId="{98FBED68-DEF5-43CC-95E5-1D4886E5C416}" type="pres">
      <dgm:prSet presAssocID="{82312818-F50C-44F2-9690-E85AC3543F54}" presName="sibTrans" presStyleCnt="0"/>
      <dgm:spPr/>
    </dgm:pt>
    <dgm:pt modelId="{60E0525B-CCAE-4604-BBEB-8251B94C2BA1}" type="pres">
      <dgm:prSet presAssocID="{38D6DB06-C3BE-4B28-B2A0-D869EA1ADD30}" presName="compNode" presStyleCnt="0"/>
      <dgm:spPr/>
    </dgm:pt>
    <dgm:pt modelId="{7095D1C1-BF50-4800-B36C-6AAD469468F8}" type="pres">
      <dgm:prSet presAssocID="{38D6DB06-C3BE-4B28-B2A0-D869EA1ADD30}" presName="bgRect" presStyleLbl="bgShp" presStyleIdx="1" presStyleCnt="5"/>
      <dgm:spPr/>
    </dgm:pt>
    <dgm:pt modelId="{A01BE18C-CC0F-43A3-B511-839E10517BE7}" type="pres">
      <dgm:prSet presAssocID="{38D6DB06-C3BE-4B28-B2A0-D869EA1ADD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rm scene"/>
        </a:ext>
      </dgm:extLst>
    </dgm:pt>
    <dgm:pt modelId="{1F3B5F22-2045-49C5-9473-E64A6919DA9B}" type="pres">
      <dgm:prSet presAssocID="{38D6DB06-C3BE-4B28-B2A0-D869EA1ADD30}" presName="spaceRect" presStyleCnt="0"/>
      <dgm:spPr/>
    </dgm:pt>
    <dgm:pt modelId="{F1C4C9A8-E9B7-4941-A88F-7B25FCA4E2C0}" type="pres">
      <dgm:prSet presAssocID="{38D6DB06-C3BE-4B28-B2A0-D869EA1ADD30}" presName="parTx" presStyleLbl="revTx" presStyleIdx="1" presStyleCnt="5">
        <dgm:presLayoutVars>
          <dgm:chMax val="0"/>
          <dgm:chPref val="0"/>
        </dgm:presLayoutVars>
      </dgm:prSet>
      <dgm:spPr/>
    </dgm:pt>
    <dgm:pt modelId="{C766C2A5-1ABF-4DAD-8180-D2FA8641888E}" type="pres">
      <dgm:prSet presAssocID="{DC55C072-D093-402A-836A-C1BB3B8451AF}" presName="sibTrans" presStyleCnt="0"/>
      <dgm:spPr/>
    </dgm:pt>
    <dgm:pt modelId="{7AB4F841-A600-48CE-BB4D-C5A35484ABC8}" type="pres">
      <dgm:prSet presAssocID="{FB934BC4-3764-4909-8D7C-F5D981AEB7BC}" presName="compNode" presStyleCnt="0"/>
      <dgm:spPr/>
    </dgm:pt>
    <dgm:pt modelId="{3B3C3622-EA39-4A7E-9F51-0A566641A8EE}" type="pres">
      <dgm:prSet presAssocID="{FB934BC4-3764-4909-8D7C-F5D981AEB7BC}" presName="bgRect" presStyleLbl="bgShp" presStyleIdx="2" presStyleCnt="5"/>
      <dgm:spPr/>
    </dgm:pt>
    <dgm:pt modelId="{666868C1-EDB5-4A82-88EE-4A376932C399}" type="pres">
      <dgm:prSet presAssocID="{FB934BC4-3764-4909-8D7C-F5D981AEB7B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tor"/>
        </a:ext>
      </dgm:extLst>
    </dgm:pt>
    <dgm:pt modelId="{3BC30F23-D3E5-454B-9946-A409F3B836B7}" type="pres">
      <dgm:prSet presAssocID="{FB934BC4-3764-4909-8D7C-F5D981AEB7BC}" presName="spaceRect" presStyleCnt="0"/>
      <dgm:spPr/>
    </dgm:pt>
    <dgm:pt modelId="{9F1FD8CB-DE4E-4C27-AA2A-72001CD617A5}" type="pres">
      <dgm:prSet presAssocID="{FB934BC4-3764-4909-8D7C-F5D981AEB7BC}" presName="parTx" presStyleLbl="revTx" presStyleIdx="2" presStyleCnt="5">
        <dgm:presLayoutVars>
          <dgm:chMax val="0"/>
          <dgm:chPref val="0"/>
        </dgm:presLayoutVars>
      </dgm:prSet>
      <dgm:spPr/>
    </dgm:pt>
    <dgm:pt modelId="{718F8884-DBC2-47A3-B6C8-E3E2AE67EB05}" type="pres">
      <dgm:prSet presAssocID="{416AF019-0BE4-4411-BC7E-8B9358C21C58}" presName="sibTrans" presStyleCnt="0"/>
      <dgm:spPr/>
    </dgm:pt>
    <dgm:pt modelId="{3F5A057E-31D6-4F6E-A29B-2D1BE9DCC1E0}" type="pres">
      <dgm:prSet presAssocID="{BC79BB56-FCB3-4570-8575-548252361051}" presName="compNode" presStyleCnt="0"/>
      <dgm:spPr/>
    </dgm:pt>
    <dgm:pt modelId="{21CE45B1-622E-4FB1-9B05-67BA2359FECF}" type="pres">
      <dgm:prSet presAssocID="{BC79BB56-FCB3-4570-8575-548252361051}" presName="bgRect" presStyleLbl="bgShp" presStyleIdx="3" presStyleCnt="5"/>
      <dgm:spPr/>
    </dgm:pt>
    <dgm:pt modelId="{D61A1DC0-3CD7-494F-B370-1FC5B07CBB8B}" type="pres">
      <dgm:prSet presAssocID="{BC79BB56-FCB3-4570-8575-54825236105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ethoscope"/>
        </a:ext>
      </dgm:extLst>
    </dgm:pt>
    <dgm:pt modelId="{D5642627-C542-4823-A363-18A692F16064}" type="pres">
      <dgm:prSet presAssocID="{BC79BB56-FCB3-4570-8575-548252361051}" presName="spaceRect" presStyleCnt="0"/>
      <dgm:spPr/>
    </dgm:pt>
    <dgm:pt modelId="{3EFC776A-4E45-4437-B965-178CF6F34591}" type="pres">
      <dgm:prSet presAssocID="{BC79BB56-FCB3-4570-8575-548252361051}" presName="parTx" presStyleLbl="revTx" presStyleIdx="3" presStyleCnt="5">
        <dgm:presLayoutVars>
          <dgm:chMax val="0"/>
          <dgm:chPref val="0"/>
        </dgm:presLayoutVars>
      </dgm:prSet>
      <dgm:spPr/>
    </dgm:pt>
    <dgm:pt modelId="{FAA519CD-EF82-45E5-8D84-5CFC4A3931B6}" type="pres">
      <dgm:prSet presAssocID="{0F832C74-5D38-458B-B1BD-DA791EDDD29F}" presName="sibTrans" presStyleCnt="0"/>
      <dgm:spPr/>
    </dgm:pt>
    <dgm:pt modelId="{06D590F9-271D-4554-AB51-57A8E0FC1BB9}" type="pres">
      <dgm:prSet presAssocID="{3781FC6B-EBDB-4F01-B1F9-F77FB3B8E74A}" presName="compNode" presStyleCnt="0"/>
      <dgm:spPr/>
    </dgm:pt>
    <dgm:pt modelId="{9A69A1E5-36E1-4CA9-9930-9DBBD15994F4}" type="pres">
      <dgm:prSet presAssocID="{3781FC6B-EBDB-4F01-B1F9-F77FB3B8E74A}" presName="bgRect" presStyleLbl="bgShp" presStyleIdx="4" presStyleCnt="5"/>
      <dgm:spPr/>
    </dgm:pt>
    <dgm:pt modelId="{B4FEA76C-C975-4232-AFC1-406FF56BAC20}" type="pres">
      <dgm:prSet presAssocID="{3781FC6B-EBDB-4F01-B1F9-F77FB3B8E7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43608542-A203-43B7-9E12-AC7FD6260862}" type="pres">
      <dgm:prSet presAssocID="{3781FC6B-EBDB-4F01-B1F9-F77FB3B8E74A}" presName="spaceRect" presStyleCnt="0"/>
      <dgm:spPr/>
    </dgm:pt>
    <dgm:pt modelId="{0ADACEE4-3875-4048-80D8-B03AD27AA26B}" type="pres">
      <dgm:prSet presAssocID="{3781FC6B-EBDB-4F01-B1F9-F77FB3B8E74A}" presName="parTx" presStyleLbl="revTx" presStyleIdx="4" presStyleCnt="5">
        <dgm:presLayoutVars>
          <dgm:chMax val="0"/>
          <dgm:chPref val="0"/>
        </dgm:presLayoutVars>
      </dgm:prSet>
      <dgm:spPr/>
    </dgm:pt>
  </dgm:ptLst>
  <dgm:cxnLst>
    <dgm:cxn modelId="{024EF004-3F01-475C-BA36-E2E873886857}" type="presOf" srcId="{38D6DB06-C3BE-4B28-B2A0-D869EA1ADD30}" destId="{F1C4C9A8-E9B7-4941-A88F-7B25FCA4E2C0}" srcOrd="0" destOrd="0" presId="urn:microsoft.com/office/officeart/2018/2/layout/IconVerticalSolidList"/>
    <dgm:cxn modelId="{BA690F0F-8416-4F37-8327-894FB2A56B2A}" srcId="{E10987C0-A444-44AB-8EC5-561883FB120B}" destId="{FB934BC4-3764-4909-8D7C-F5D981AEB7BC}" srcOrd="2" destOrd="0" parTransId="{C9927592-3D07-4D36-93D8-247335E81088}" sibTransId="{416AF019-0BE4-4411-BC7E-8B9358C21C58}"/>
    <dgm:cxn modelId="{70FC631A-1074-4172-A376-4A4400572D05}" srcId="{E10987C0-A444-44AB-8EC5-561883FB120B}" destId="{BC79BB56-FCB3-4570-8575-548252361051}" srcOrd="3" destOrd="0" parTransId="{C1669A7A-5D5E-4B02-AD79-28049BF5E18F}" sibTransId="{0F832C74-5D38-458B-B1BD-DA791EDDD29F}"/>
    <dgm:cxn modelId="{936C5822-2CF2-4366-A4CA-F2C1FBCF171C}" type="presOf" srcId="{BC79BB56-FCB3-4570-8575-548252361051}" destId="{3EFC776A-4E45-4437-B965-178CF6F34591}" srcOrd="0" destOrd="0" presId="urn:microsoft.com/office/officeart/2018/2/layout/IconVerticalSolidList"/>
    <dgm:cxn modelId="{AA6F2A3A-749B-4048-A516-129BFA332F1F}" srcId="{E10987C0-A444-44AB-8EC5-561883FB120B}" destId="{2BD15F75-4F17-48FB-A036-C30063822BA7}" srcOrd="0" destOrd="0" parTransId="{7A0FBAA5-3134-4194-81FA-9861ACDDC2F9}" sibTransId="{82312818-F50C-44F2-9690-E85AC3543F54}"/>
    <dgm:cxn modelId="{88EB246B-8932-4239-9084-0B19DF48FEAA}" srcId="{E10987C0-A444-44AB-8EC5-561883FB120B}" destId="{3781FC6B-EBDB-4F01-B1F9-F77FB3B8E74A}" srcOrd="4" destOrd="0" parTransId="{0DBFC319-0472-4620-8F23-354A75B0F7F3}" sibTransId="{071976BA-F596-42FF-928B-D0C13F52B2FE}"/>
    <dgm:cxn modelId="{F9380579-88B6-479C-8D8C-FBDC7CAC16AB}" type="presOf" srcId="{3781FC6B-EBDB-4F01-B1F9-F77FB3B8E74A}" destId="{0ADACEE4-3875-4048-80D8-B03AD27AA26B}" srcOrd="0" destOrd="0" presId="urn:microsoft.com/office/officeart/2018/2/layout/IconVerticalSolidList"/>
    <dgm:cxn modelId="{CCFE25AD-2F6B-4CAF-994C-8855B02BFC6B}" type="presOf" srcId="{FB934BC4-3764-4909-8D7C-F5D981AEB7BC}" destId="{9F1FD8CB-DE4E-4C27-AA2A-72001CD617A5}" srcOrd="0" destOrd="0" presId="urn:microsoft.com/office/officeart/2018/2/layout/IconVerticalSolidList"/>
    <dgm:cxn modelId="{9BC127BC-4183-4556-B99F-DA64C9D0FC3A}" srcId="{E10987C0-A444-44AB-8EC5-561883FB120B}" destId="{38D6DB06-C3BE-4B28-B2A0-D869EA1ADD30}" srcOrd="1" destOrd="0" parTransId="{D0975A3E-A390-4269-A1CB-D950CEF4128E}" sibTransId="{DC55C072-D093-402A-836A-C1BB3B8451AF}"/>
    <dgm:cxn modelId="{402CC1C7-B322-4AAC-97EA-9AF5E9166AB8}" type="presOf" srcId="{2BD15F75-4F17-48FB-A036-C30063822BA7}" destId="{D092691D-BBB6-4CE3-B48F-6B428FE448C1}" srcOrd="0" destOrd="0" presId="urn:microsoft.com/office/officeart/2018/2/layout/IconVerticalSolidList"/>
    <dgm:cxn modelId="{8271CCD4-476B-406F-B62E-0E10BB84FEA4}" type="presOf" srcId="{E10987C0-A444-44AB-8EC5-561883FB120B}" destId="{6C07F0DD-D199-4330-8496-22B9683E86C1}" srcOrd="0" destOrd="0" presId="urn:microsoft.com/office/officeart/2018/2/layout/IconVerticalSolidList"/>
    <dgm:cxn modelId="{06901DE2-05D1-4089-A36F-4782C9287C70}" type="presParOf" srcId="{6C07F0DD-D199-4330-8496-22B9683E86C1}" destId="{9CC99C2F-E361-4F0F-A50D-65D817F8E7B9}" srcOrd="0" destOrd="0" presId="urn:microsoft.com/office/officeart/2018/2/layout/IconVerticalSolidList"/>
    <dgm:cxn modelId="{5DF9E17D-9FC7-4C88-926E-99C34F3B70EB}" type="presParOf" srcId="{9CC99C2F-E361-4F0F-A50D-65D817F8E7B9}" destId="{9320B26D-901F-4850-A3DB-2BE95FDB6635}" srcOrd="0" destOrd="0" presId="urn:microsoft.com/office/officeart/2018/2/layout/IconVerticalSolidList"/>
    <dgm:cxn modelId="{F205A95F-111D-4CDF-9B54-1AA7821E0761}" type="presParOf" srcId="{9CC99C2F-E361-4F0F-A50D-65D817F8E7B9}" destId="{5F6E5EAB-2281-4C49-8D19-3CE3417A93A6}" srcOrd="1" destOrd="0" presId="urn:microsoft.com/office/officeart/2018/2/layout/IconVerticalSolidList"/>
    <dgm:cxn modelId="{3C06EF95-485C-42FB-818E-FCE726F4CAB7}" type="presParOf" srcId="{9CC99C2F-E361-4F0F-A50D-65D817F8E7B9}" destId="{5C84437E-3000-4048-ADA1-2D896589F2D4}" srcOrd="2" destOrd="0" presId="urn:microsoft.com/office/officeart/2018/2/layout/IconVerticalSolidList"/>
    <dgm:cxn modelId="{163B4AE3-D786-418F-8B68-BDA9D3DE58BC}" type="presParOf" srcId="{9CC99C2F-E361-4F0F-A50D-65D817F8E7B9}" destId="{D092691D-BBB6-4CE3-B48F-6B428FE448C1}" srcOrd="3" destOrd="0" presId="urn:microsoft.com/office/officeart/2018/2/layout/IconVerticalSolidList"/>
    <dgm:cxn modelId="{F756D0E1-2B54-45C4-A693-FD17BFDA2D6B}" type="presParOf" srcId="{6C07F0DD-D199-4330-8496-22B9683E86C1}" destId="{98FBED68-DEF5-43CC-95E5-1D4886E5C416}" srcOrd="1" destOrd="0" presId="urn:microsoft.com/office/officeart/2018/2/layout/IconVerticalSolidList"/>
    <dgm:cxn modelId="{A79E9F93-8BDD-41D8-81FF-D05A710AC5E9}" type="presParOf" srcId="{6C07F0DD-D199-4330-8496-22B9683E86C1}" destId="{60E0525B-CCAE-4604-BBEB-8251B94C2BA1}" srcOrd="2" destOrd="0" presId="urn:microsoft.com/office/officeart/2018/2/layout/IconVerticalSolidList"/>
    <dgm:cxn modelId="{9E69B159-30A3-4C42-8F1C-125FAFFA4E32}" type="presParOf" srcId="{60E0525B-CCAE-4604-BBEB-8251B94C2BA1}" destId="{7095D1C1-BF50-4800-B36C-6AAD469468F8}" srcOrd="0" destOrd="0" presId="urn:microsoft.com/office/officeart/2018/2/layout/IconVerticalSolidList"/>
    <dgm:cxn modelId="{08E2E8A2-5248-4FD1-85B1-391EB5E54AC5}" type="presParOf" srcId="{60E0525B-CCAE-4604-BBEB-8251B94C2BA1}" destId="{A01BE18C-CC0F-43A3-B511-839E10517BE7}" srcOrd="1" destOrd="0" presId="urn:microsoft.com/office/officeart/2018/2/layout/IconVerticalSolidList"/>
    <dgm:cxn modelId="{56E94C99-08C4-444D-9A1E-9B893265758D}" type="presParOf" srcId="{60E0525B-CCAE-4604-BBEB-8251B94C2BA1}" destId="{1F3B5F22-2045-49C5-9473-E64A6919DA9B}" srcOrd="2" destOrd="0" presId="urn:microsoft.com/office/officeart/2018/2/layout/IconVerticalSolidList"/>
    <dgm:cxn modelId="{9AEA81BD-DF8A-4D6E-868E-B00D61E33E15}" type="presParOf" srcId="{60E0525B-CCAE-4604-BBEB-8251B94C2BA1}" destId="{F1C4C9A8-E9B7-4941-A88F-7B25FCA4E2C0}" srcOrd="3" destOrd="0" presId="urn:microsoft.com/office/officeart/2018/2/layout/IconVerticalSolidList"/>
    <dgm:cxn modelId="{A490A8F0-C0F8-430C-B878-6F511AD7A64A}" type="presParOf" srcId="{6C07F0DD-D199-4330-8496-22B9683E86C1}" destId="{C766C2A5-1ABF-4DAD-8180-D2FA8641888E}" srcOrd="3" destOrd="0" presId="urn:microsoft.com/office/officeart/2018/2/layout/IconVerticalSolidList"/>
    <dgm:cxn modelId="{C82A40B7-D3FF-424A-8626-5CF7C2F08A19}" type="presParOf" srcId="{6C07F0DD-D199-4330-8496-22B9683E86C1}" destId="{7AB4F841-A600-48CE-BB4D-C5A35484ABC8}" srcOrd="4" destOrd="0" presId="urn:microsoft.com/office/officeart/2018/2/layout/IconVerticalSolidList"/>
    <dgm:cxn modelId="{4B31CDD4-C52B-456F-A7E5-1046716490F7}" type="presParOf" srcId="{7AB4F841-A600-48CE-BB4D-C5A35484ABC8}" destId="{3B3C3622-EA39-4A7E-9F51-0A566641A8EE}" srcOrd="0" destOrd="0" presId="urn:microsoft.com/office/officeart/2018/2/layout/IconVerticalSolidList"/>
    <dgm:cxn modelId="{21587589-E590-4B63-8C29-F8229E695F09}" type="presParOf" srcId="{7AB4F841-A600-48CE-BB4D-C5A35484ABC8}" destId="{666868C1-EDB5-4A82-88EE-4A376932C399}" srcOrd="1" destOrd="0" presId="urn:microsoft.com/office/officeart/2018/2/layout/IconVerticalSolidList"/>
    <dgm:cxn modelId="{E2C08778-3D03-4F98-8373-AEF232F899D2}" type="presParOf" srcId="{7AB4F841-A600-48CE-BB4D-C5A35484ABC8}" destId="{3BC30F23-D3E5-454B-9946-A409F3B836B7}" srcOrd="2" destOrd="0" presId="urn:microsoft.com/office/officeart/2018/2/layout/IconVerticalSolidList"/>
    <dgm:cxn modelId="{086CB6E8-8941-416C-AAA0-B8659F37B42A}" type="presParOf" srcId="{7AB4F841-A600-48CE-BB4D-C5A35484ABC8}" destId="{9F1FD8CB-DE4E-4C27-AA2A-72001CD617A5}" srcOrd="3" destOrd="0" presId="urn:microsoft.com/office/officeart/2018/2/layout/IconVerticalSolidList"/>
    <dgm:cxn modelId="{4A87EF6F-115B-428D-846A-83312C04F92D}" type="presParOf" srcId="{6C07F0DD-D199-4330-8496-22B9683E86C1}" destId="{718F8884-DBC2-47A3-B6C8-E3E2AE67EB05}" srcOrd="5" destOrd="0" presId="urn:microsoft.com/office/officeart/2018/2/layout/IconVerticalSolidList"/>
    <dgm:cxn modelId="{E2C837B5-BE62-4A09-8777-3BE1394C6DF8}" type="presParOf" srcId="{6C07F0DD-D199-4330-8496-22B9683E86C1}" destId="{3F5A057E-31D6-4F6E-A29B-2D1BE9DCC1E0}" srcOrd="6" destOrd="0" presId="urn:microsoft.com/office/officeart/2018/2/layout/IconVerticalSolidList"/>
    <dgm:cxn modelId="{7D39183C-E75E-448F-9F67-FB56B5B05FE8}" type="presParOf" srcId="{3F5A057E-31D6-4F6E-A29B-2D1BE9DCC1E0}" destId="{21CE45B1-622E-4FB1-9B05-67BA2359FECF}" srcOrd="0" destOrd="0" presId="urn:microsoft.com/office/officeart/2018/2/layout/IconVerticalSolidList"/>
    <dgm:cxn modelId="{6C88713A-7519-4F3E-8D2C-5FC521F8AEF3}" type="presParOf" srcId="{3F5A057E-31D6-4F6E-A29B-2D1BE9DCC1E0}" destId="{D61A1DC0-3CD7-494F-B370-1FC5B07CBB8B}" srcOrd="1" destOrd="0" presId="urn:microsoft.com/office/officeart/2018/2/layout/IconVerticalSolidList"/>
    <dgm:cxn modelId="{52DFE179-6082-40EB-BA5A-CBE943B7BE66}" type="presParOf" srcId="{3F5A057E-31D6-4F6E-A29B-2D1BE9DCC1E0}" destId="{D5642627-C542-4823-A363-18A692F16064}" srcOrd="2" destOrd="0" presId="urn:microsoft.com/office/officeart/2018/2/layout/IconVerticalSolidList"/>
    <dgm:cxn modelId="{CEC8D2EB-BF82-41C3-9F16-CAEE8786AD36}" type="presParOf" srcId="{3F5A057E-31D6-4F6E-A29B-2D1BE9DCC1E0}" destId="{3EFC776A-4E45-4437-B965-178CF6F34591}" srcOrd="3" destOrd="0" presId="urn:microsoft.com/office/officeart/2018/2/layout/IconVerticalSolidList"/>
    <dgm:cxn modelId="{55EB1EC8-B659-4B80-BF80-D96E7E8FDF33}" type="presParOf" srcId="{6C07F0DD-D199-4330-8496-22B9683E86C1}" destId="{FAA519CD-EF82-45E5-8D84-5CFC4A3931B6}" srcOrd="7" destOrd="0" presId="urn:microsoft.com/office/officeart/2018/2/layout/IconVerticalSolidList"/>
    <dgm:cxn modelId="{ACB14A73-63B1-429F-BA63-F271B83AA3B1}" type="presParOf" srcId="{6C07F0DD-D199-4330-8496-22B9683E86C1}" destId="{06D590F9-271D-4554-AB51-57A8E0FC1BB9}" srcOrd="8" destOrd="0" presId="urn:microsoft.com/office/officeart/2018/2/layout/IconVerticalSolidList"/>
    <dgm:cxn modelId="{0DE2657A-5C8F-42AD-9FC9-7C32EAF00878}" type="presParOf" srcId="{06D590F9-271D-4554-AB51-57A8E0FC1BB9}" destId="{9A69A1E5-36E1-4CA9-9930-9DBBD15994F4}" srcOrd="0" destOrd="0" presId="urn:microsoft.com/office/officeart/2018/2/layout/IconVerticalSolidList"/>
    <dgm:cxn modelId="{C08BC8EF-1576-4C4A-8709-49D0ECFAD5A0}" type="presParOf" srcId="{06D590F9-271D-4554-AB51-57A8E0FC1BB9}" destId="{B4FEA76C-C975-4232-AFC1-406FF56BAC20}" srcOrd="1" destOrd="0" presId="urn:microsoft.com/office/officeart/2018/2/layout/IconVerticalSolidList"/>
    <dgm:cxn modelId="{A49C1AE8-C1EA-47AC-BEDA-AEB577E416B1}" type="presParOf" srcId="{06D590F9-271D-4554-AB51-57A8E0FC1BB9}" destId="{43608542-A203-43B7-9E12-AC7FD6260862}" srcOrd="2" destOrd="0" presId="urn:microsoft.com/office/officeart/2018/2/layout/IconVerticalSolidList"/>
    <dgm:cxn modelId="{FB3485CC-8DD8-40CD-975B-7191EFD00E20}" type="presParOf" srcId="{06D590F9-271D-4554-AB51-57A8E0FC1BB9}" destId="{0ADACEE4-3875-4048-80D8-B03AD27AA2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76577E-B8D8-444B-8330-B47839EB6A2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BB2715A-A6E5-406A-9D1F-BDEE83585D37}">
      <dgm:prSet custT="1"/>
      <dgm:spPr/>
      <dgm:t>
        <a:bodyPr/>
        <a:lstStyle/>
        <a:p>
          <a:r>
            <a:rPr lang="en-US" sz="3300" b="1" i="1" baseline="0" dirty="0"/>
            <a:t>Sarah</a:t>
          </a:r>
          <a:endParaRPr lang="en-US" sz="3300" i="1" dirty="0"/>
        </a:p>
      </dgm:t>
    </dgm:pt>
    <dgm:pt modelId="{DB49FE16-D8E0-4AE8-BD2A-C67E1C6098F7}" type="parTrans" cxnId="{D0186A71-D431-4D46-A708-1E34CAE7613F}">
      <dgm:prSet/>
      <dgm:spPr/>
      <dgm:t>
        <a:bodyPr/>
        <a:lstStyle/>
        <a:p>
          <a:endParaRPr lang="en-US"/>
        </a:p>
      </dgm:t>
    </dgm:pt>
    <dgm:pt modelId="{CFB900DA-EC2A-490D-ACF2-BBA0E0EFF8D6}" type="sibTrans" cxnId="{D0186A71-D431-4D46-A708-1E34CAE7613F}">
      <dgm:prSet/>
      <dgm:spPr/>
      <dgm:t>
        <a:bodyPr/>
        <a:lstStyle/>
        <a:p>
          <a:endParaRPr lang="en-US"/>
        </a:p>
      </dgm:t>
    </dgm:pt>
    <dgm:pt modelId="{41AA03A8-B663-4C40-B555-41AF06A90EEA}">
      <dgm:prSet/>
      <dgm:spPr/>
      <dgm:t>
        <a:bodyPr/>
        <a:lstStyle/>
        <a:p>
          <a:r>
            <a:rPr lang="en-US" b="1" i="0" baseline="0" dirty="0"/>
            <a:t>Data Collection &amp; Preprocessing</a:t>
          </a:r>
          <a:r>
            <a:rPr lang="en-US" b="0" i="0" baseline="0" dirty="0"/>
            <a:t>: Gather the plant disease dataset from Kaggle, ensuring it contains images of healthy and diseased plant leaves. She will also preprocess the data, including image resizing, normalization, and splitting into training and testing sets.</a:t>
          </a:r>
          <a:endParaRPr lang="en-US" dirty="0"/>
        </a:p>
      </dgm:t>
    </dgm:pt>
    <dgm:pt modelId="{36AA18EF-F5F9-40AF-9869-474BED685427}" type="parTrans" cxnId="{C87657C7-966E-4C74-8652-D16E501B9C0E}">
      <dgm:prSet/>
      <dgm:spPr/>
      <dgm:t>
        <a:bodyPr/>
        <a:lstStyle/>
        <a:p>
          <a:endParaRPr lang="en-US"/>
        </a:p>
      </dgm:t>
    </dgm:pt>
    <dgm:pt modelId="{193478B0-B810-4F5E-B20B-3F265447228B}" type="sibTrans" cxnId="{C87657C7-966E-4C74-8652-D16E501B9C0E}">
      <dgm:prSet/>
      <dgm:spPr/>
      <dgm:t>
        <a:bodyPr/>
        <a:lstStyle/>
        <a:p>
          <a:endParaRPr lang="en-US"/>
        </a:p>
      </dgm:t>
    </dgm:pt>
    <dgm:pt modelId="{B20EA03B-0405-48D0-BBEE-7D9E9D39A34F}">
      <dgm:prSet/>
      <dgm:spPr/>
      <dgm:t>
        <a:bodyPr/>
        <a:lstStyle/>
        <a:p>
          <a:r>
            <a:rPr lang="en-US" b="1" i="0" baseline="0" dirty="0"/>
            <a:t>Feature Extraction</a:t>
          </a:r>
          <a:r>
            <a:rPr lang="en-US" b="0" i="0" baseline="0" dirty="0"/>
            <a:t>: Extract key features from the images, such as color, texture, and shape, using image processing techniques.</a:t>
          </a:r>
          <a:endParaRPr lang="en-US" dirty="0"/>
        </a:p>
      </dgm:t>
    </dgm:pt>
    <dgm:pt modelId="{6027B72D-9325-4A94-A66B-59EBA5E5C374}" type="parTrans" cxnId="{E847963B-5FD2-4222-9C7B-9ADA0468AD8A}">
      <dgm:prSet/>
      <dgm:spPr/>
      <dgm:t>
        <a:bodyPr/>
        <a:lstStyle/>
        <a:p>
          <a:endParaRPr lang="en-US"/>
        </a:p>
      </dgm:t>
    </dgm:pt>
    <dgm:pt modelId="{614DCD81-8703-4622-BE63-2364A7CC3EB3}" type="sibTrans" cxnId="{E847963B-5FD2-4222-9C7B-9ADA0468AD8A}">
      <dgm:prSet/>
      <dgm:spPr/>
      <dgm:t>
        <a:bodyPr/>
        <a:lstStyle/>
        <a:p>
          <a:endParaRPr lang="en-US"/>
        </a:p>
      </dgm:t>
    </dgm:pt>
    <dgm:pt modelId="{1F7752B0-B2FE-4BA6-A428-D25770FAB9E0}">
      <dgm:prSet/>
      <dgm:spPr/>
      <dgm:t>
        <a:bodyPr/>
        <a:lstStyle/>
        <a:p>
          <a:r>
            <a:rPr lang="en-US" b="1" i="0" baseline="0" dirty="0"/>
            <a:t>Model Evaluation</a:t>
          </a:r>
          <a:r>
            <a:rPr lang="en-US" b="0" i="0" baseline="0" dirty="0"/>
            <a:t>: Focus on evaluating the performance of the SVM model, generating accuracy metrics and confusion matrices.</a:t>
          </a:r>
          <a:endParaRPr lang="en-US" dirty="0"/>
        </a:p>
      </dgm:t>
    </dgm:pt>
    <dgm:pt modelId="{1269A9CF-B433-4BFF-A05B-57CFF6D4CF74}" type="parTrans" cxnId="{3F6173DF-4928-487C-AE38-08A73525ACF6}">
      <dgm:prSet/>
      <dgm:spPr/>
      <dgm:t>
        <a:bodyPr/>
        <a:lstStyle/>
        <a:p>
          <a:endParaRPr lang="en-US"/>
        </a:p>
      </dgm:t>
    </dgm:pt>
    <dgm:pt modelId="{09B50767-BFE9-4BC8-8986-55651485A412}" type="sibTrans" cxnId="{3F6173DF-4928-487C-AE38-08A73525ACF6}">
      <dgm:prSet/>
      <dgm:spPr/>
      <dgm:t>
        <a:bodyPr/>
        <a:lstStyle/>
        <a:p>
          <a:endParaRPr lang="en-US"/>
        </a:p>
      </dgm:t>
    </dgm:pt>
    <dgm:pt modelId="{1FB9FB7A-296D-4366-9D25-B88828EA8B19}">
      <dgm:prSet custT="1"/>
      <dgm:spPr/>
      <dgm:t>
        <a:bodyPr/>
        <a:lstStyle/>
        <a:p>
          <a:r>
            <a:rPr lang="en-US" sz="3300" b="1" i="1" kern="1200" baseline="0" dirty="0">
              <a:solidFill>
                <a:prstClr val="white"/>
              </a:solidFill>
              <a:latin typeface="Tw Cen MT" panose="020B0602020104020603"/>
              <a:ea typeface="+mn-ea"/>
              <a:cs typeface="+mn-cs"/>
            </a:rPr>
            <a:t>David</a:t>
          </a:r>
        </a:p>
      </dgm:t>
    </dgm:pt>
    <dgm:pt modelId="{27149A26-E5E3-4C92-9CF9-79F81B1371BD}" type="parTrans" cxnId="{8C4A776F-B244-4762-AD0F-BF3873C02B76}">
      <dgm:prSet/>
      <dgm:spPr/>
      <dgm:t>
        <a:bodyPr/>
        <a:lstStyle/>
        <a:p>
          <a:endParaRPr lang="en-US"/>
        </a:p>
      </dgm:t>
    </dgm:pt>
    <dgm:pt modelId="{5A33ADB4-F66E-4284-BAEF-B85F5CB16DC9}" type="sibTrans" cxnId="{8C4A776F-B244-4762-AD0F-BF3873C02B76}">
      <dgm:prSet/>
      <dgm:spPr/>
      <dgm:t>
        <a:bodyPr/>
        <a:lstStyle/>
        <a:p>
          <a:endParaRPr lang="en-US"/>
        </a:p>
      </dgm:t>
    </dgm:pt>
    <dgm:pt modelId="{20994AA2-6E74-4542-87B5-15D589686905}">
      <dgm:prSet/>
      <dgm:spPr/>
      <dgm:t>
        <a:bodyPr/>
        <a:lstStyle/>
        <a:p>
          <a:r>
            <a:rPr lang="en-US" b="1" i="0" baseline="0" dirty="0"/>
            <a:t>Model Training</a:t>
          </a:r>
          <a:r>
            <a:rPr lang="en-US" b="0" i="0" baseline="0" dirty="0"/>
            <a:t>: Implementing the SVM model. He will experiment with different SVM kernels (linear, RBF) and optimize hyperparameters (C, gamma) to achieve the best results.</a:t>
          </a:r>
          <a:endParaRPr lang="en-US" dirty="0"/>
        </a:p>
      </dgm:t>
    </dgm:pt>
    <dgm:pt modelId="{F77722CD-F8E6-42BA-AA34-D34355570DC9}" type="parTrans" cxnId="{FF713EF6-7148-4FBC-860D-8E63694BC566}">
      <dgm:prSet/>
      <dgm:spPr/>
      <dgm:t>
        <a:bodyPr/>
        <a:lstStyle/>
        <a:p>
          <a:endParaRPr lang="en-US"/>
        </a:p>
      </dgm:t>
    </dgm:pt>
    <dgm:pt modelId="{A27FC777-E5CA-4AAA-A7DA-0FAFBA9829A3}" type="sibTrans" cxnId="{FF713EF6-7148-4FBC-860D-8E63694BC566}">
      <dgm:prSet/>
      <dgm:spPr/>
      <dgm:t>
        <a:bodyPr/>
        <a:lstStyle/>
        <a:p>
          <a:endParaRPr lang="en-US"/>
        </a:p>
      </dgm:t>
    </dgm:pt>
    <dgm:pt modelId="{CC1D6055-71A5-441E-8B9C-19F4CB4DD506}">
      <dgm:prSet/>
      <dgm:spPr/>
      <dgm:t>
        <a:bodyPr/>
        <a:lstStyle/>
        <a:p>
          <a:r>
            <a:rPr lang="en-US" b="1" i="0" baseline="0" dirty="0"/>
            <a:t>Use-Case Diagram and System Workflow</a:t>
          </a:r>
          <a:r>
            <a:rPr lang="en-US" b="0" i="0" baseline="0" dirty="0"/>
            <a:t>: Create the use-case diagram and ensure that the system's overall workflow is well-structured and documented in the presentation.</a:t>
          </a:r>
          <a:endParaRPr lang="en-US" dirty="0"/>
        </a:p>
      </dgm:t>
    </dgm:pt>
    <dgm:pt modelId="{5827D37F-C059-423D-9070-3B41DC3D85C8}" type="parTrans" cxnId="{D0CBBA14-B64A-4EEE-BEFD-F9C587D1255F}">
      <dgm:prSet/>
      <dgm:spPr/>
      <dgm:t>
        <a:bodyPr/>
        <a:lstStyle/>
        <a:p>
          <a:endParaRPr lang="en-US"/>
        </a:p>
      </dgm:t>
    </dgm:pt>
    <dgm:pt modelId="{A69E5422-8D8D-479E-9386-CECC55A7367A}" type="sibTrans" cxnId="{D0CBBA14-B64A-4EEE-BEFD-F9C587D1255F}">
      <dgm:prSet/>
      <dgm:spPr/>
      <dgm:t>
        <a:bodyPr/>
        <a:lstStyle/>
        <a:p>
          <a:endParaRPr lang="en-US"/>
        </a:p>
      </dgm:t>
    </dgm:pt>
    <dgm:pt modelId="{E6A617C0-AA46-438D-95B2-A841007D4AE5}">
      <dgm:prSet/>
      <dgm:spPr/>
      <dgm:t>
        <a:bodyPr/>
        <a:lstStyle/>
        <a:p>
          <a:r>
            <a:rPr lang="en-US" b="1" i="0" baseline="0" dirty="0"/>
            <a:t>Reference Code &amp; Implementation</a:t>
          </a:r>
          <a:r>
            <a:rPr lang="en-US" b="0" i="0" baseline="0" dirty="0"/>
            <a:t>: Provide links to reference code and implementations for similar projects, ensuring the team has access to reusable and adaptable code resources.</a:t>
          </a:r>
          <a:endParaRPr lang="en-US" dirty="0"/>
        </a:p>
      </dgm:t>
    </dgm:pt>
    <dgm:pt modelId="{1E91A367-C24D-4E2A-B80A-58D578F25CA0}" type="parTrans" cxnId="{21E411D8-C8F8-4102-A6DE-188FE66D07D4}">
      <dgm:prSet/>
      <dgm:spPr/>
      <dgm:t>
        <a:bodyPr/>
        <a:lstStyle/>
        <a:p>
          <a:endParaRPr lang="en-US"/>
        </a:p>
      </dgm:t>
    </dgm:pt>
    <dgm:pt modelId="{FDCDD306-8983-472C-AE3F-A8137EEC21E7}" type="sibTrans" cxnId="{21E411D8-C8F8-4102-A6DE-188FE66D07D4}">
      <dgm:prSet/>
      <dgm:spPr/>
      <dgm:t>
        <a:bodyPr/>
        <a:lstStyle/>
        <a:p>
          <a:endParaRPr lang="en-US"/>
        </a:p>
      </dgm:t>
    </dgm:pt>
    <dgm:pt modelId="{40B0786F-9C98-4441-8DAB-D982AA6E26A5}" type="pres">
      <dgm:prSet presAssocID="{8676577E-B8D8-444B-8330-B47839EB6A24}" presName="diagram" presStyleCnt="0">
        <dgm:presLayoutVars>
          <dgm:dir/>
          <dgm:resizeHandles val="exact"/>
        </dgm:presLayoutVars>
      </dgm:prSet>
      <dgm:spPr/>
    </dgm:pt>
    <dgm:pt modelId="{EE95971E-0B69-4326-A42D-33CE8E7DD508}" type="pres">
      <dgm:prSet presAssocID="{EBB2715A-A6E5-406A-9D1F-BDEE83585D37}" presName="node" presStyleLbl="node1" presStyleIdx="0" presStyleCnt="8">
        <dgm:presLayoutVars>
          <dgm:bulletEnabled val="1"/>
        </dgm:presLayoutVars>
      </dgm:prSet>
      <dgm:spPr/>
    </dgm:pt>
    <dgm:pt modelId="{0F333A8A-BE85-4325-BBED-6D68A0140B17}" type="pres">
      <dgm:prSet presAssocID="{CFB900DA-EC2A-490D-ACF2-BBA0E0EFF8D6}" presName="sibTrans" presStyleCnt="0"/>
      <dgm:spPr/>
    </dgm:pt>
    <dgm:pt modelId="{C99BFC8A-41D8-4ABD-9158-19FCA0918653}" type="pres">
      <dgm:prSet presAssocID="{41AA03A8-B663-4C40-B555-41AF06A90EEA}" presName="node" presStyleLbl="node1" presStyleIdx="1" presStyleCnt="8">
        <dgm:presLayoutVars>
          <dgm:bulletEnabled val="1"/>
        </dgm:presLayoutVars>
      </dgm:prSet>
      <dgm:spPr/>
    </dgm:pt>
    <dgm:pt modelId="{EEDCA4AB-699B-49A6-83F5-7D8BE553E921}" type="pres">
      <dgm:prSet presAssocID="{193478B0-B810-4F5E-B20B-3F265447228B}" presName="sibTrans" presStyleCnt="0"/>
      <dgm:spPr/>
    </dgm:pt>
    <dgm:pt modelId="{5F7D7431-1467-4929-B43A-2C30C0C1FA5C}" type="pres">
      <dgm:prSet presAssocID="{B20EA03B-0405-48D0-BBEE-7D9E9D39A34F}" presName="node" presStyleLbl="node1" presStyleIdx="2" presStyleCnt="8">
        <dgm:presLayoutVars>
          <dgm:bulletEnabled val="1"/>
        </dgm:presLayoutVars>
      </dgm:prSet>
      <dgm:spPr/>
    </dgm:pt>
    <dgm:pt modelId="{863C58A2-E989-48E2-8181-E5C1229AF87C}" type="pres">
      <dgm:prSet presAssocID="{614DCD81-8703-4622-BE63-2364A7CC3EB3}" presName="sibTrans" presStyleCnt="0"/>
      <dgm:spPr/>
    </dgm:pt>
    <dgm:pt modelId="{0916E6DC-CB18-4961-8601-7E60D9D01EBC}" type="pres">
      <dgm:prSet presAssocID="{1F7752B0-B2FE-4BA6-A428-D25770FAB9E0}" presName="node" presStyleLbl="node1" presStyleIdx="3" presStyleCnt="8">
        <dgm:presLayoutVars>
          <dgm:bulletEnabled val="1"/>
        </dgm:presLayoutVars>
      </dgm:prSet>
      <dgm:spPr/>
    </dgm:pt>
    <dgm:pt modelId="{F27FF7E6-C3C3-4D62-BC71-5CF15A6CC9F7}" type="pres">
      <dgm:prSet presAssocID="{09B50767-BFE9-4BC8-8986-55651485A412}" presName="sibTrans" presStyleCnt="0"/>
      <dgm:spPr/>
    </dgm:pt>
    <dgm:pt modelId="{84AE7D10-E4D4-4B53-B82B-180E33EDA134}" type="pres">
      <dgm:prSet presAssocID="{1FB9FB7A-296D-4366-9D25-B88828EA8B19}" presName="node" presStyleLbl="node1" presStyleIdx="4" presStyleCnt="8">
        <dgm:presLayoutVars>
          <dgm:bulletEnabled val="1"/>
        </dgm:presLayoutVars>
      </dgm:prSet>
      <dgm:spPr/>
    </dgm:pt>
    <dgm:pt modelId="{24A9F45B-1F95-439D-8D8C-275BD9772FCB}" type="pres">
      <dgm:prSet presAssocID="{5A33ADB4-F66E-4284-BAEF-B85F5CB16DC9}" presName="sibTrans" presStyleCnt="0"/>
      <dgm:spPr/>
    </dgm:pt>
    <dgm:pt modelId="{AB8F4A4D-5A9E-4CE2-A231-29D588BD3EF5}" type="pres">
      <dgm:prSet presAssocID="{20994AA2-6E74-4542-87B5-15D589686905}" presName="node" presStyleLbl="node1" presStyleIdx="5" presStyleCnt="8">
        <dgm:presLayoutVars>
          <dgm:bulletEnabled val="1"/>
        </dgm:presLayoutVars>
      </dgm:prSet>
      <dgm:spPr/>
    </dgm:pt>
    <dgm:pt modelId="{206D71BE-8C25-42A0-A3C7-E1B245426490}" type="pres">
      <dgm:prSet presAssocID="{A27FC777-E5CA-4AAA-A7DA-0FAFBA9829A3}" presName="sibTrans" presStyleCnt="0"/>
      <dgm:spPr/>
    </dgm:pt>
    <dgm:pt modelId="{6B9CD84C-41C5-4E48-B1FD-594D4633C6D0}" type="pres">
      <dgm:prSet presAssocID="{CC1D6055-71A5-441E-8B9C-19F4CB4DD506}" presName="node" presStyleLbl="node1" presStyleIdx="6" presStyleCnt="8">
        <dgm:presLayoutVars>
          <dgm:bulletEnabled val="1"/>
        </dgm:presLayoutVars>
      </dgm:prSet>
      <dgm:spPr/>
    </dgm:pt>
    <dgm:pt modelId="{8ECFC6BF-6964-406F-A3FA-D511B32FA875}" type="pres">
      <dgm:prSet presAssocID="{A69E5422-8D8D-479E-9386-CECC55A7367A}" presName="sibTrans" presStyleCnt="0"/>
      <dgm:spPr/>
    </dgm:pt>
    <dgm:pt modelId="{A241FD46-9F59-42FB-B504-557642ECE25F}" type="pres">
      <dgm:prSet presAssocID="{E6A617C0-AA46-438D-95B2-A841007D4AE5}" presName="node" presStyleLbl="node1" presStyleIdx="7" presStyleCnt="8">
        <dgm:presLayoutVars>
          <dgm:bulletEnabled val="1"/>
        </dgm:presLayoutVars>
      </dgm:prSet>
      <dgm:spPr/>
    </dgm:pt>
  </dgm:ptLst>
  <dgm:cxnLst>
    <dgm:cxn modelId="{2AC53A0C-0C6E-4B88-AEB0-BD8D8A540D9A}" type="presOf" srcId="{E6A617C0-AA46-438D-95B2-A841007D4AE5}" destId="{A241FD46-9F59-42FB-B504-557642ECE25F}" srcOrd="0" destOrd="0" presId="urn:microsoft.com/office/officeart/2005/8/layout/default"/>
    <dgm:cxn modelId="{D0CBBA14-B64A-4EEE-BEFD-F9C587D1255F}" srcId="{8676577E-B8D8-444B-8330-B47839EB6A24}" destId="{CC1D6055-71A5-441E-8B9C-19F4CB4DD506}" srcOrd="6" destOrd="0" parTransId="{5827D37F-C059-423D-9070-3B41DC3D85C8}" sibTransId="{A69E5422-8D8D-479E-9386-CECC55A7367A}"/>
    <dgm:cxn modelId="{F804EF15-8B24-4EB0-B242-429F7FF1DC9C}" type="presOf" srcId="{EBB2715A-A6E5-406A-9D1F-BDEE83585D37}" destId="{EE95971E-0B69-4326-A42D-33CE8E7DD508}" srcOrd="0" destOrd="0" presId="urn:microsoft.com/office/officeart/2005/8/layout/default"/>
    <dgm:cxn modelId="{97F73629-E9EC-49D2-84A3-6EE4E69BECD3}" type="presOf" srcId="{CC1D6055-71A5-441E-8B9C-19F4CB4DD506}" destId="{6B9CD84C-41C5-4E48-B1FD-594D4633C6D0}" srcOrd="0" destOrd="0" presId="urn:microsoft.com/office/officeart/2005/8/layout/default"/>
    <dgm:cxn modelId="{E847963B-5FD2-4222-9C7B-9ADA0468AD8A}" srcId="{8676577E-B8D8-444B-8330-B47839EB6A24}" destId="{B20EA03B-0405-48D0-BBEE-7D9E9D39A34F}" srcOrd="2" destOrd="0" parTransId="{6027B72D-9325-4A94-A66B-59EBA5E5C374}" sibTransId="{614DCD81-8703-4622-BE63-2364A7CC3EB3}"/>
    <dgm:cxn modelId="{27913A4A-3164-40B9-854F-483931B14984}" type="presOf" srcId="{8676577E-B8D8-444B-8330-B47839EB6A24}" destId="{40B0786F-9C98-4441-8DAB-D982AA6E26A5}" srcOrd="0" destOrd="0" presId="urn:microsoft.com/office/officeart/2005/8/layout/default"/>
    <dgm:cxn modelId="{8C4A776F-B244-4762-AD0F-BF3873C02B76}" srcId="{8676577E-B8D8-444B-8330-B47839EB6A24}" destId="{1FB9FB7A-296D-4366-9D25-B88828EA8B19}" srcOrd="4" destOrd="0" parTransId="{27149A26-E5E3-4C92-9CF9-79F81B1371BD}" sibTransId="{5A33ADB4-F66E-4284-BAEF-B85F5CB16DC9}"/>
    <dgm:cxn modelId="{D0186A71-D431-4D46-A708-1E34CAE7613F}" srcId="{8676577E-B8D8-444B-8330-B47839EB6A24}" destId="{EBB2715A-A6E5-406A-9D1F-BDEE83585D37}" srcOrd="0" destOrd="0" parTransId="{DB49FE16-D8E0-4AE8-BD2A-C67E1C6098F7}" sibTransId="{CFB900DA-EC2A-490D-ACF2-BBA0E0EFF8D6}"/>
    <dgm:cxn modelId="{6E34377F-5833-4BE3-B697-4E15B80989EB}" type="presOf" srcId="{20994AA2-6E74-4542-87B5-15D589686905}" destId="{AB8F4A4D-5A9E-4CE2-A231-29D588BD3EF5}" srcOrd="0" destOrd="0" presId="urn:microsoft.com/office/officeart/2005/8/layout/default"/>
    <dgm:cxn modelId="{F85C0380-329F-4342-BC32-DCDF6E58C56B}" type="presOf" srcId="{1FB9FB7A-296D-4366-9D25-B88828EA8B19}" destId="{84AE7D10-E4D4-4B53-B82B-180E33EDA134}" srcOrd="0" destOrd="0" presId="urn:microsoft.com/office/officeart/2005/8/layout/default"/>
    <dgm:cxn modelId="{60EC0C95-A7D4-4566-9FAE-3AC5BF74528B}" type="presOf" srcId="{B20EA03B-0405-48D0-BBEE-7D9E9D39A34F}" destId="{5F7D7431-1467-4929-B43A-2C30C0C1FA5C}" srcOrd="0" destOrd="0" presId="urn:microsoft.com/office/officeart/2005/8/layout/default"/>
    <dgm:cxn modelId="{C87657C7-966E-4C74-8652-D16E501B9C0E}" srcId="{8676577E-B8D8-444B-8330-B47839EB6A24}" destId="{41AA03A8-B663-4C40-B555-41AF06A90EEA}" srcOrd="1" destOrd="0" parTransId="{36AA18EF-F5F9-40AF-9869-474BED685427}" sibTransId="{193478B0-B810-4F5E-B20B-3F265447228B}"/>
    <dgm:cxn modelId="{21E411D8-C8F8-4102-A6DE-188FE66D07D4}" srcId="{8676577E-B8D8-444B-8330-B47839EB6A24}" destId="{E6A617C0-AA46-438D-95B2-A841007D4AE5}" srcOrd="7" destOrd="0" parTransId="{1E91A367-C24D-4E2A-B80A-58D578F25CA0}" sibTransId="{FDCDD306-8983-472C-AE3F-A8137EEC21E7}"/>
    <dgm:cxn modelId="{846D8FDB-E740-4384-9034-1A84D2E58112}" type="presOf" srcId="{41AA03A8-B663-4C40-B555-41AF06A90EEA}" destId="{C99BFC8A-41D8-4ABD-9158-19FCA0918653}" srcOrd="0" destOrd="0" presId="urn:microsoft.com/office/officeart/2005/8/layout/default"/>
    <dgm:cxn modelId="{3F6173DF-4928-487C-AE38-08A73525ACF6}" srcId="{8676577E-B8D8-444B-8330-B47839EB6A24}" destId="{1F7752B0-B2FE-4BA6-A428-D25770FAB9E0}" srcOrd="3" destOrd="0" parTransId="{1269A9CF-B433-4BFF-A05B-57CFF6D4CF74}" sibTransId="{09B50767-BFE9-4BC8-8986-55651485A412}"/>
    <dgm:cxn modelId="{FF713EF6-7148-4FBC-860D-8E63694BC566}" srcId="{8676577E-B8D8-444B-8330-B47839EB6A24}" destId="{20994AA2-6E74-4542-87B5-15D589686905}" srcOrd="5" destOrd="0" parTransId="{F77722CD-F8E6-42BA-AA34-D34355570DC9}" sibTransId="{A27FC777-E5CA-4AAA-A7DA-0FAFBA9829A3}"/>
    <dgm:cxn modelId="{0A8C50F9-6B5C-4322-8F20-2485A9061519}" type="presOf" srcId="{1F7752B0-B2FE-4BA6-A428-D25770FAB9E0}" destId="{0916E6DC-CB18-4961-8601-7E60D9D01EBC}" srcOrd="0" destOrd="0" presId="urn:microsoft.com/office/officeart/2005/8/layout/default"/>
    <dgm:cxn modelId="{74F712A2-F90B-4834-9A3D-925E9BBA2CAB}" type="presParOf" srcId="{40B0786F-9C98-4441-8DAB-D982AA6E26A5}" destId="{EE95971E-0B69-4326-A42D-33CE8E7DD508}" srcOrd="0" destOrd="0" presId="urn:microsoft.com/office/officeart/2005/8/layout/default"/>
    <dgm:cxn modelId="{F4F64EF1-ED79-4815-831F-59985D31D331}" type="presParOf" srcId="{40B0786F-9C98-4441-8DAB-D982AA6E26A5}" destId="{0F333A8A-BE85-4325-BBED-6D68A0140B17}" srcOrd="1" destOrd="0" presId="urn:microsoft.com/office/officeart/2005/8/layout/default"/>
    <dgm:cxn modelId="{FE669747-8A21-4DA4-A6C4-A6B9A7A2B25E}" type="presParOf" srcId="{40B0786F-9C98-4441-8DAB-D982AA6E26A5}" destId="{C99BFC8A-41D8-4ABD-9158-19FCA0918653}" srcOrd="2" destOrd="0" presId="urn:microsoft.com/office/officeart/2005/8/layout/default"/>
    <dgm:cxn modelId="{52D12D20-99D7-4325-8615-B3C609ED587B}" type="presParOf" srcId="{40B0786F-9C98-4441-8DAB-D982AA6E26A5}" destId="{EEDCA4AB-699B-49A6-83F5-7D8BE553E921}" srcOrd="3" destOrd="0" presId="urn:microsoft.com/office/officeart/2005/8/layout/default"/>
    <dgm:cxn modelId="{8A9730A5-C264-4807-B0DD-011ABE687DE9}" type="presParOf" srcId="{40B0786F-9C98-4441-8DAB-D982AA6E26A5}" destId="{5F7D7431-1467-4929-B43A-2C30C0C1FA5C}" srcOrd="4" destOrd="0" presId="urn:microsoft.com/office/officeart/2005/8/layout/default"/>
    <dgm:cxn modelId="{E3564BD8-2B3D-4F05-BDD4-5271FE98091D}" type="presParOf" srcId="{40B0786F-9C98-4441-8DAB-D982AA6E26A5}" destId="{863C58A2-E989-48E2-8181-E5C1229AF87C}" srcOrd="5" destOrd="0" presId="urn:microsoft.com/office/officeart/2005/8/layout/default"/>
    <dgm:cxn modelId="{5A973CA0-66E4-4073-8DCC-4291D1E9E148}" type="presParOf" srcId="{40B0786F-9C98-4441-8DAB-D982AA6E26A5}" destId="{0916E6DC-CB18-4961-8601-7E60D9D01EBC}" srcOrd="6" destOrd="0" presId="urn:microsoft.com/office/officeart/2005/8/layout/default"/>
    <dgm:cxn modelId="{CB9F4E30-6043-4EDF-9609-BB142F3072BF}" type="presParOf" srcId="{40B0786F-9C98-4441-8DAB-D982AA6E26A5}" destId="{F27FF7E6-C3C3-4D62-BC71-5CF15A6CC9F7}" srcOrd="7" destOrd="0" presId="urn:microsoft.com/office/officeart/2005/8/layout/default"/>
    <dgm:cxn modelId="{25AD61D8-FA7A-4F7A-ADAB-D52D08BA157E}" type="presParOf" srcId="{40B0786F-9C98-4441-8DAB-D982AA6E26A5}" destId="{84AE7D10-E4D4-4B53-B82B-180E33EDA134}" srcOrd="8" destOrd="0" presId="urn:microsoft.com/office/officeart/2005/8/layout/default"/>
    <dgm:cxn modelId="{ECC5D0E7-E419-4BAF-982D-B50C479BAB1D}" type="presParOf" srcId="{40B0786F-9C98-4441-8DAB-D982AA6E26A5}" destId="{24A9F45B-1F95-439D-8D8C-275BD9772FCB}" srcOrd="9" destOrd="0" presId="urn:microsoft.com/office/officeart/2005/8/layout/default"/>
    <dgm:cxn modelId="{A5C9B01F-6537-4BA4-AA83-8493991468D7}" type="presParOf" srcId="{40B0786F-9C98-4441-8DAB-D982AA6E26A5}" destId="{AB8F4A4D-5A9E-4CE2-A231-29D588BD3EF5}" srcOrd="10" destOrd="0" presId="urn:microsoft.com/office/officeart/2005/8/layout/default"/>
    <dgm:cxn modelId="{225CA695-4574-4EC5-9BE0-EA68C7B04973}" type="presParOf" srcId="{40B0786F-9C98-4441-8DAB-D982AA6E26A5}" destId="{206D71BE-8C25-42A0-A3C7-E1B245426490}" srcOrd="11" destOrd="0" presId="urn:microsoft.com/office/officeart/2005/8/layout/default"/>
    <dgm:cxn modelId="{DB26E5CE-E945-4BBF-BBA2-13579B6BF1BE}" type="presParOf" srcId="{40B0786F-9C98-4441-8DAB-D982AA6E26A5}" destId="{6B9CD84C-41C5-4E48-B1FD-594D4633C6D0}" srcOrd="12" destOrd="0" presId="urn:microsoft.com/office/officeart/2005/8/layout/default"/>
    <dgm:cxn modelId="{046F1FAF-9961-4D26-8C19-CF41E40EC570}" type="presParOf" srcId="{40B0786F-9C98-4441-8DAB-D982AA6E26A5}" destId="{8ECFC6BF-6964-406F-A3FA-D511B32FA875}" srcOrd="13" destOrd="0" presId="urn:microsoft.com/office/officeart/2005/8/layout/default"/>
    <dgm:cxn modelId="{7013C0AE-8AFD-4825-A5CF-A5C5AAFF6726}" type="presParOf" srcId="{40B0786F-9C98-4441-8DAB-D982AA6E26A5}" destId="{A241FD46-9F59-42FB-B504-557642ECE25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E94EA-C25B-42D4-8644-A94C4A1A4A6A}">
      <dsp:nvSpPr>
        <dsp:cNvPr id="0" name=""/>
        <dsp:cNvSpPr/>
      </dsp:nvSpPr>
      <dsp:spPr>
        <a:xfrm>
          <a:off x="826128" y="40348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BAEF1D-3734-418D-B88F-24FCDF278DB5}">
      <dsp:nvSpPr>
        <dsp:cNvPr id="0" name=""/>
        <dsp:cNvSpPr/>
      </dsp:nvSpPr>
      <dsp:spPr>
        <a:xfrm>
          <a:off x="331128" y="176177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 primary objective of this project is to develop an ML-based solution using Support Vector Machines (SVM) to classify plant diseases based on image features extracted from leaf samples. Specific objectives include:</a:t>
          </a:r>
        </a:p>
      </dsp:txBody>
      <dsp:txXfrm>
        <a:off x="331128" y="1761779"/>
        <a:ext cx="1800000" cy="2295000"/>
      </dsp:txXfrm>
    </dsp:sp>
    <dsp:sp modelId="{FA9A1043-9D16-4A2F-A6D5-C8019FC67F79}">
      <dsp:nvSpPr>
        <dsp:cNvPr id="0" name=""/>
        <dsp:cNvSpPr/>
      </dsp:nvSpPr>
      <dsp:spPr>
        <a:xfrm>
          <a:off x="2941128" y="40348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F01C9-83AD-46FB-9E41-47682EB986F2}">
      <dsp:nvSpPr>
        <dsp:cNvPr id="0" name=""/>
        <dsp:cNvSpPr/>
      </dsp:nvSpPr>
      <dsp:spPr>
        <a:xfrm>
          <a:off x="2446128" y="176177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Feature Extraction:</a:t>
          </a:r>
          <a:r>
            <a:rPr lang="en-US" sz="1500" kern="1200"/>
            <a:t> Develop an efficient method to extract relevant features (color, texture, and shape) from plant leaf images.</a:t>
          </a:r>
        </a:p>
      </dsp:txBody>
      <dsp:txXfrm>
        <a:off x="2446128" y="1761779"/>
        <a:ext cx="1800000" cy="2295000"/>
      </dsp:txXfrm>
    </dsp:sp>
    <dsp:sp modelId="{D45314A7-407E-403A-A4FF-BCC109F1825B}">
      <dsp:nvSpPr>
        <dsp:cNvPr id="0" name=""/>
        <dsp:cNvSpPr/>
      </dsp:nvSpPr>
      <dsp:spPr>
        <a:xfrm>
          <a:off x="5056128" y="40348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D461D-15D7-42D7-8277-BA555C8095B7}">
      <dsp:nvSpPr>
        <dsp:cNvPr id="0" name=""/>
        <dsp:cNvSpPr/>
      </dsp:nvSpPr>
      <dsp:spPr>
        <a:xfrm>
          <a:off x="4561128" y="176177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Model Development:</a:t>
          </a:r>
          <a:r>
            <a:rPr lang="en-US" sz="1500" kern="1200"/>
            <a:t> Train and fine-tune the SVM model to accurately classify plants as healthy or diseased.</a:t>
          </a:r>
        </a:p>
      </dsp:txBody>
      <dsp:txXfrm>
        <a:off x="4561128" y="1761779"/>
        <a:ext cx="1800000" cy="2295000"/>
      </dsp:txXfrm>
    </dsp:sp>
    <dsp:sp modelId="{983EFD86-42F3-49F9-82D4-BCC858ABDB0A}">
      <dsp:nvSpPr>
        <dsp:cNvPr id="0" name=""/>
        <dsp:cNvSpPr/>
      </dsp:nvSpPr>
      <dsp:spPr>
        <a:xfrm>
          <a:off x="7171128" y="40348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B4A31-EC36-4121-ABDF-884C925E8234}">
      <dsp:nvSpPr>
        <dsp:cNvPr id="0" name=""/>
        <dsp:cNvSpPr/>
      </dsp:nvSpPr>
      <dsp:spPr>
        <a:xfrm>
          <a:off x="6676128" y="176177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Evaluation:</a:t>
          </a:r>
          <a:r>
            <a:rPr lang="en-US" sz="1500" kern="1200"/>
            <a:t> Assess the performance of the SVM model using metrics such as accuracy, precision, and recall to ensure its reliability.</a:t>
          </a:r>
        </a:p>
      </dsp:txBody>
      <dsp:txXfrm>
        <a:off x="6676128" y="1761779"/>
        <a:ext cx="1800000" cy="2295000"/>
      </dsp:txXfrm>
    </dsp:sp>
    <dsp:sp modelId="{86457596-E302-4F56-B0C0-39119970BC75}">
      <dsp:nvSpPr>
        <dsp:cNvPr id="0" name=""/>
        <dsp:cNvSpPr/>
      </dsp:nvSpPr>
      <dsp:spPr>
        <a:xfrm>
          <a:off x="9286127" y="40348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130192-20EB-405C-96E0-BBC17699E1F0}">
      <dsp:nvSpPr>
        <dsp:cNvPr id="0" name=""/>
        <dsp:cNvSpPr/>
      </dsp:nvSpPr>
      <dsp:spPr>
        <a:xfrm>
          <a:off x="8791128" y="176177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Scalability:</a:t>
          </a:r>
          <a:r>
            <a:rPr lang="en-US" sz="1500" kern="1200" dirty="0"/>
            <a:t> Create a system that can be scaled to different types of crops and diseases, providing a general solution for various agricultural needs.</a:t>
          </a:r>
        </a:p>
      </dsp:txBody>
      <dsp:txXfrm>
        <a:off x="8791128" y="1761779"/>
        <a:ext cx="1800000" cy="229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0B26D-901F-4850-A3DB-2BE95FDB6635}">
      <dsp:nvSpPr>
        <dsp:cNvPr id="0" name=""/>
        <dsp:cNvSpPr/>
      </dsp:nvSpPr>
      <dsp:spPr>
        <a:xfrm>
          <a:off x="0" y="3791"/>
          <a:ext cx="11184193" cy="8076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E5EAB-2281-4C49-8D19-3CE3417A93A6}">
      <dsp:nvSpPr>
        <dsp:cNvPr id="0" name=""/>
        <dsp:cNvSpPr/>
      </dsp:nvSpPr>
      <dsp:spPr>
        <a:xfrm>
          <a:off x="244317" y="185515"/>
          <a:ext cx="444213" cy="444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2691D-BBB6-4CE3-B48F-6B428FE448C1}">
      <dsp:nvSpPr>
        <dsp:cNvPr id="0" name=""/>
        <dsp:cNvSpPr/>
      </dsp:nvSpPr>
      <dsp:spPr>
        <a:xfrm>
          <a:off x="932848" y="3791"/>
          <a:ext cx="10251344" cy="8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77" tIns="85477" rIns="85477" bIns="85477" numCol="1" spcCol="1270" anchor="ctr" anchorCtr="0">
          <a:noAutofit/>
        </a:bodyPr>
        <a:lstStyle/>
        <a:p>
          <a:pPr marL="0" lvl="0" indent="0" algn="l" defTabSz="666750">
            <a:lnSpc>
              <a:spcPct val="100000"/>
            </a:lnSpc>
            <a:spcBef>
              <a:spcPct val="0"/>
            </a:spcBef>
            <a:spcAft>
              <a:spcPct val="35000"/>
            </a:spcAft>
            <a:buNone/>
          </a:pPr>
          <a:r>
            <a:rPr lang="en-US" sz="1500" kern="1200" dirty="0"/>
            <a:t>Agriculture faces major challenges in combating plant diseases that can cause extensive damage to crops. Early detection of these diseases is critical for mitigating losses and implementing effective interventions. However, manual detection methods suffer from several limitations: These limitations include:</a:t>
          </a:r>
        </a:p>
      </dsp:txBody>
      <dsp:txXfrm>
        <a:off x="932848" y="3791"/>
        <a:ext cx="10251344" cy="807661"/>
      </dsp:txXfrm>
    </dsp:sp>
    <dsp:sp modelId="{7095D1C1-BF50-4800-B36C-6AAD469468F8}">
      <dsp:nvSpPr>
        <dsp:cNvPr id="0" name=""/>
        <dsp:cNvSpPr/>
      </dsp:nvSpPr>
      <dsp:spPr>
        <a:xfrm>
          <a:off x="0" y="1013368"/>
          <a:ext cx="11184193" cy="8076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BE18C-CC0F-43A3-B511-839E10517BE7}">
      <dsp:nvSpPr>
        <dsp:cNvPr id="0" name=""/>
        <dsp:cNvSpPr/>
      </dsp:nvSpPr>
      <dsp:spPr>
        <a:xfrm>
          <a:off x="244317" y="1195092"/>
          <a:ext cx="444213" cy="444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C4C9A8-E9B7-4941-A88F-7B25FCA4E2C0}">
      <dsp:nvSpPr>
        <dsp:cNvPr id="0" name=""/>
        <dsp:cNvSpPr/>
      </dsp:nvSpPr>
      <dsp:spPr>
        <a:xfrm>
          <a:off x="932848" y="1013368"/>
          <a:ext cx="10251344" cy="8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77" tIns="85477" rIns="85477" bIns="85477" numCol="1" spcCol="1270" anchor="ctr" anchorCtr="0">
          <a:noAutofit/>
        </a:bodyPr>
        <a:lstStyle/>
        <a:p>
          <a:pPr marL="0" lvl="0" indent="0" algn="l" defTabSz="666750">
            <a:lnSpc>
              <a:spcPct val="100000"/>
            </a:lnSpc>
            <a:spcBef>
              <a:spcPct val="0"/>
            </a:spcBef>
            <a:spcAft>
              <a:spcPct val="35000"/>
            </a:spcAft>
            <a:buNone/>
          </a:pPr>
          <a:r>
            <a:rPr lang="en-US" sz="1500" b="1" kern="1200"/>
            <a:t>Time-Intensive:</a:t>
          </a:r>
          <a:r>
            <a:rPr lang="en-US" sz="1500" kern="1200"/>
            <a:t> Large-scale farming makes it difficult to inspect every plant thoroughly.</a:t>
          </a:r>
        </a:p>
      </dsp:txBody>
      <dsp:txXfrm>
        <a:off x="932848" y="1013368"/>
        <a:ext cx="10251344" cy="807661"/>
      </dsp:txXfrm>
    </dsp:sp>
    <dsp:sp modelId="{3B3C3622-EA39-4A7E-9F51-0A566641A8EE}">
      <dsp:nvSpPr>
        <dsp:cNvPr id="0" name=""/>
        <dsp:cNvSpPr/>
      </dsp:nvSpPr>
      <dsp:spPr>
        <a:xfrm>
          <a:off x="0" y="2022944"/>
          <a:ext cx="11184193" cy="8076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868C1-EDB5-4A82-88EE-4A376932C399}">
      <dsp:nvSpPr>
        <dsp:cNvPr id="0" name=""/>
        <dsp:cNvSpPr/>
      </dsp:nvSpPr>
      <dsp:spPr>
        <a:xfrm>
          <a:off x="244317" y="2204668"/>
          <a:ext cx="444213" cy="444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1FD8CB-DE4E-4C27-AA2A-72001CD617A5}">
      <dsp:nvSpPr>
        <dsp:cNvPr id="0" name=""/>
        <dsp:cNvSpPr/>
      </dsp:nvSpPr>
      <dsp:spPr>
        <a:xfrm>
          <a:off x="932848" y="2022944"/>
          <a:ext cx="10251344" cy="8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77" tIns="85477" rIns="85477" bIns="85477" numCol="1" spcCol="1270" anchor="ctr" anchorCtr="0">
          <a:noAutofit/>
        </a:bodyPr>
        <a:lstStyle/>
        <a:p>
          <a:pPr marL="0" lvl="0" indent="0" algn="l" defTabSz="666750">
            <a:lnSpc>
              <a:spcPct val="100000"/>
            </a:lnSpc>
            <a:spcBef>
              <a:spcPct val="0"/>
            </a:spcBef>
            <a:spcAft>
              <a:spcPct val="35000"/>
            </a:spcAft>
            <a:buNone/>
          </a:pPr>
          <a:r>
            <a:rPr lang="en-US" sz="1500" b="1" kern="1200"/>
            <a:t>Subjectivity:</a:t>
          </a:r>
          <a:r>
            <a:rPr lang="en-US" sz="1500" kern="1200"/>
            <a:t> Disease detection depends on human expertise, which can vary widely between inspectors.</a:t>
          </a:r>
        </a:p>
      </dsp:txBody>
      <dsp:txXfrm>
        <a:off x="932848" y="2022944"/>
        <a:ext cx="10251344" cy="807661"/>
      </dsp:txXfrm>
    </dsp:sp>
    <dsp:sp modelId="{21CE45B1-622E-4FB1-9B05-67BA2359FECF}">
      <dsp:nvSpPr>
        <dsp:cNvPr id="0" name=""/>
        <dsp:cNvSpPr/>
      </dsp:nvSpPr>
      <dsp:spPr>
        <a:xfrm>
          <a:off x="0" y="3032521"/>
          <a:ext cx="11184193" cy="8076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A1DC0-3CD7-494F-B370-1FC5B07CBB8B}">
      <dsp:nvSpPr>
        <dsp:cNvPr id="0" name=""/>
        <dsp:cNvSpPr/>
      </dsp:nvSpPr>
      <dsp:spPr>
        <a:xfrm>
          <a:off x="244317" y="3214245"/>
          <a:ext cx="444213" cy="4442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FC776A-4E45-4437-B965-178CF6F34591}">
      <dsp:nvSpPr>
        <dsp:cNvPr id="0" name=""/>
        <dsp:cNvSpPr/>
      </dsp:nvSpPr>
      <dsp:spPr>
        <a:xfrm>
          <a:off x="932848" y="3032521"/>
          <a:ext cx="10251344" cy="8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77" tIns="85477" rIns="85477" bIns="85477" numCol="1" spcCol="1270" anchor="ctr" anchorCtr="0">
          <a:noAutofit/>
        </a:bodyPr>
        <a:lstStyle/>
        <a:p>
          <a:pPr marL="0" lvl="0" indent="0" algn="l" defTabSz="666750">
            <a:lnSpc>
              <a:spcPct val="100000"/>
            </a:lnSpc>
            <a:spcBef>
              <a:spcPct val="0"/>
            </a:spcBef>
            <a:spcAft>
              <a:spcPct val="35000"/>
            </a:spcAft>
            <a:buNone/>
          </a:pPr>
          <a:r>
            <a:rPr lang="en-US" sz="1500" b="1" kern="1200"/>
            <a:t>Delayed Detection:</a:t>
          </a:r>
          <a:r>
            <a:rPr lang="en-US" sz="1500" kern="1200"/>
            <a:t> Many diseases exhibit subtle early symptoms that can be easily missed.</a:t>
          </a:r>
        </a:p>
      </dsp:txBody>
      <dsp:txXfrm>
        <a:off x="932848" y="3032521"/>
        <a:ext cx="10251344" cy="807661"/>
      </dsp:txXfrm>
    </dsp:sp>
    <dsp:sp modelId="{9A69A1E5-36E1-4CA9-9930-9DBBD15994F4}">
      <dsp:nvSpPr>
        <dsp:cNvPr id="0" name=""/>
        <dsp:cNvSpPr/>
      </dsp:nvSpPr>
      <dsp:spPr>
        <a:xfrm>
          <a:off x="0" y="4042097"/>
          <a:ext cx="11184193" cy="8076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EA76C-C975-4232-AFC1-406FF56BAC20}">
      <dsp:nvSpPr>
        <dsp:cNvPr id="0" name=""/>
        <dsp:cNvSpPr/>
      </dsp:nvSpPr>
      <dsp:spPr>
        <a:xfrm>
          <a:off x="244317" y="4223821"/>
          <a:ext cx="444213" cy="4442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DACEE4-3875-4048-80D8-B03AD27AA26B}">
      <dsp:nvSpPr>
        <dsp:cNvPr id="0" name=""/>
        <dsp:cNvSpPr/>
      </dsp:nvSpPr>
      <dsp:spPr>
        <a:xfrm>
          <a:off x="932848" y="4042097"/>
          <a:ext cx="10251344" cy="8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77" tIns="85477" rIns="85477" bIns="85477" numCol="1" spcCol="1270" anchor="ctr" anchorCtr="0">
          <a:noAutofit/>
        </a:bodyPr>
        <a:lstStyle/>
        <a:p>
          <a:pPr marL="0" lvl="0" indent="0" algn="l" defTabSz="666750">
            <a:lnSpc>
              <a:spcPct val="100000"/>
            </a:lnSpc>
            <a:spcBef>
              <a:spcPct val="0"/>
            </a:spcBef>
            <a:spcAft>
              <a:spcPct val="35000"/>
            </a:spcAft>
            <a:buNone/>
          </a:pPr>
          <a:r>
            <a:rPr lang="en-US" sz="1500" kern="1200"/>
            <a:t>These challenges underscore the need for a more reliable, scalable, and automated approach to plant disease detection.</a:t>
          </a:r>
        </a:p>
      </dsp:txBody>
      <dsp:txXfrm>
        <a:off x="932848" y="4042097"/>
        <a:ext cx="10251344" cy="807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5971E-0B69-4326-A42D-33CE8E7DD508}">
      <dsp:nvSpPr>
        <dsp:cNvPr id="0" name=""/>
        <dsp:cNvSpPr/>
      </dsp:nvSpPr>
      <dsp:spPr>
        <a:xfrm>
          <a:off x="3248" y="648213"/>
          <a:ext cx="2577420" cy="154645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i="1" kern="1200" baseline="0" dirty="0"/>
            <a:t>Sarah</a:t>
          </a:r>
          <a:endParaRPr lang="en-US" sz="3300" i="1" kern="1200" dirty="0"/>
        </a:p>
      </dsp:txBody>
      <dsp:txXfrm>
        <a:off x="3248" y="648213"/>
        <a:ext cx="2577420" cy="1546452"/>
      </dsp:txXfrm>
    </dsp:sp>
    <dsp:sp modelId="{C99BFC8A-41D8-4ABD-9158-19FCA0918653}">
      <dsp:nvSpPr>
        <dsp:cNvPr id="0" name=""/>
        <dsp:cNvSpPr/>
      </dsp:nvSpPr>
      <dsp:spPr>
        <a:xfrm>
          <a:off x="2838410" y="648213"/>
          <a:ext cx="2577420" cy="1546452"/>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Data Collection &amp; Preprocessing</a:t>
          </a:r>
          <a:r>
            <a:rPr lang="en-US" sz="1300" b="0" i="0" kern="1200" baseline="0" dirty="0"/>
            <a:t>: Gather the plant disease dataset from Kaggle, ensuring it contains images of healthy and diseased plant leaves. She will also preprocess the data, including image resizing, normalization, and splitting into training and testing sets.</a:t>
          </a:r>
          <a:endParaRPr lang="en-US" sz="1300" kern="1200" dirty="0"/>
        </a:p>
      </dsp:txBody>
      <dsp:txXfrm>
        <a:off x="2838410" y="648213"/>
        <a:ext cx="2577420" cy="1546452"/>
      </dsp:txXfrm>
    </dsp:sp>
    <dsp:sp modelId="{5F7D7431-1467-4929-B43A-2C30C0C1FA5C}">
      <dsp:nvSpPr>
        <dsp:cNvPr id="0" name=""/>
        <dsp:cNvSpPr/>
      </dsp:nvSpPr>
      <dsp:spPr>
        <a:xfrm>
          <a:off x="5673573" y="648213"/>
          <a:ext cx="2577420" cy="154645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Feature Extraction</a:t>
          </a:r>
          <a:r>
            <a:rPr lang="en-US" sz="1300" b="0" i="0" kern="1200" baseline="0" dirty="0"/>
            <a:t>: Extract key features from the images, such as color, texture, and shape, using image processing techniques.</a:t>
          </a:r>
          <a:endParaRPr lang="en-US" sz="1300" kern="1200" dirty="0"/>
        </a:p>
      </dsp:txBody>
      <dsp:txXfrm>
        <a:off x="5673573" y="648213"/>
        <a:ext cx="2577420" cy="1546452"/>
      </dsp:txXfrm>
    </dsp:sp>
    <dsp:sp modelId="{0916E6DC-CB18-4961-8601-7E60D9D01EBC}">
      <dsp:nvSpPr>
        <dsp:cNvPr id="0" name=""/>
        <dsp:cNvSpPr/>
      </dsp:nvSpPr>
      <dsp:spPr>
        <a:xfrm>
          <a:off x="8508735" y="648213"/>
          <a:ext cx="2577420" cy="154645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Model Evaluation</a:t>
          </a:r>
          <a:r>
            <a:rPr lang="en-US" sz="1300" b="0" i="0" kern="1200" baseline="0" dirty="0"/>
            <a:t>: Focus on evaluating the performance of the SVM model, generating accuracy metrics and confusion matrices.</a:t>
          </a:r>
          <a:endParaRPr lang="en-US" sz="1300" kern="1200" dirty="0"/>
        </a:p>
      </dsp:txBody>
      <dsp:txXfrm>
        <a:off x="8508735" y="648213"/>
        <a:ext cx="2577420" cy="1546452"/>
      </dsp:txXfrm>
    </dsp:sp>
    <dsp:sp modelId="{84AE7D10-E4D4-4B53-B82B-180E33EDA134}">
      <dsp:nvSpPr>
        <dsp:cNvPr id="0" name=""/>
        <dsp:cNvSpPr/>
      </dsp:nvSpPr>
      <dsp:spPr>
        <a:xfrm>
          <a:off x="3248" y="2452407"/>
          <a:ext cx="2577420" cy="154645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i="1" kern="1200" baseline="0" dirty="0">
              <a:solidFill>
                <a:prstClr val="white"/>
              </a:solidFill>
              <a:latin typeface="Tw Cen MT" panose="020B0602020104020603"/>
              <a:ea typeface="+mn-ea"/>
              <a:cs typeface="+mn-cs"/>
            </a:rPr>
            <a:t>David</a:t>
          </a:r>
        </a:p>
      </dsp:txBody>
      <dsp:txXfrm>
        <a:off x="3248" y="2452407"/>
        <a:ext cx="2577420" cy="1546452"/>
      </dsp:txXfrm>
    </dsp:sp>
    <dsp:sp modelId="{AB8F4A4D-5A9E-4CE2-A231-29D588BD3EF5}">
      <dsp:nvSpPr>
        <dsp:cNvPr id="0" name=""/>
        <dsp:cNvSpPr/>
      </dsp:nvSpPr>
      <dsp:spPr>
        <a:xfrm>
          <a:off x="2838410" y="2452407"/>
          <a:ext cx="2577420" cy="154645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Model Training</a:t>
          </a:r>
          <a:r>
            <a:rPr lang="en-US" sz="1300" b="0" i="0" kern="1200" baseline="0" dirty="0"/>
            <a:t>: Implementing the SVM model. He will experiment with different SVM kernels (linear, RBF) and optimize hyperparameters (C, gamma) to achieve the best results.</a:t>
          </a:r>
          <a:endParaRPr lang="en-US" sz="1300" kern="1200" dirty="0"/>
        </a:p>
      </dsp:txBody>
      <dsp:txXfrm>
        <a:off x="2838410" y="2452407"/>
        <a:ext cx="2577420" cy="1546452"/>
      </dsp:txXfrm>
    </dsp:sp>
    <dsp:sp modelId="{6B9CD84C-41C5-4E48-B1FD-594D4633C6D0}">
      <dsp:nvSpPr>
        <dsp:cNvPr id="0" name=""/>
        <dsp:cNvSpPr/>
      </dsp:nvSpPr>
      <dsp:spPr>
        <a:xfrm>
          <a:off x="5673573" y="2452407"/>
          <a:ext cx="2577420" cy="1546452"/>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Use-Case Diagram and System Workflow</a:t>
          </a:r>
          <a:r>
            <a:rPr lang="en-US" sz="1300" b="0" i="0" kern="1200" baseline="0" dirty="0"/>
            <a:t>: Create the use-case diagram and ensure that the system's overall workflow is well-structured and documented in the presentation.</a:t>
          </a:r>
          <a:endParaRPr lang="en-US" sz="1300" kern="1200" dirty="0"/>
        </a:p>
      </dsp:txBody>
      <dsp:txXfrm>
        <a:off x="5673573" y="2452407"/>
        <a:ext cx="2577420" cy="1546452"/>
      </dsp:txXfrm>
    </dsp:sp>
    <dsp:sp modelId="{A241FD46-9F59-42FB-B504-557642ECE25F}">
      <dsp:nvSpPr>
        <dsp:cNvPr id="0" name=""/>
        <dsp:cNvSpPr/>
      </dsp:nvSpPr>
      <dsp:spPr>
        <a:xfrm>
          <a:off x="8508735" y="2452407"/>
          <a:ext cx="2577420" cy="154645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Reference Code &amp; Implementation</a:t>
          </a:r>
          <a:r>
            <a:rPr lang="en-US" sz="1300" b="0" i="0" kern="1200" baseline="0" dirty="0"/>
            <a:t>: Provide links to reference code and implementations for similar projects, ensuring the team has access to reusable and adaptable code resources.</a:t>
          </a:r>
          <a:endParaRPr lang="en-US" sz="1300" kern="1200" dirty="0"/>
        </a:p>
      </dsp:txBody>
      <dsp:txXfrm>
        <a:off x="8508735" y="2452407"/>
        <a:ext cx="2577420" cy="15464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2E9B8-0487-42E4-B571-744A3D775783}"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2E32D-1E84-43FD-8158-FFFE757EB0E8}"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5C470-CD19-455C-B830-6D252EAD7FE5}"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53B1A3-0AEF-4064-A724-D27D660C8653}" type="datetime1">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D5D0F2-BF66-4A24-9384-A0129B196518}" type="datetime1">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318A6C-4F6B-48D2-BDB0-D7413B3FDB0A}" type="datetime1">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11/20/2024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1"/>
            <a:ext cx="12188932" cy="6858000"/>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643467" y="643467"/>
            <a:ext cx="7164674" cy="5571066"/>
          </a:xfrm>
        </p:spPr>
        <p:txBody>
          <a:bodyPr>
            <a:normAutofit/>
          </a:bodyPr>
          <a:lstStyle/>
          <a:p>
            <a:r>
              <a:rPr lang="en-US" sz="6600" dirty="0">
                <a:solidFill>
                  <a:srgbClr val="00B050"/>
                </a:solidFill>
              </a:rPr>
              <a:t>GREEN GUARDIANS</a:t>
            </a:r>
            <a:br>
              <a:rPr lang="en-US" sz="6600" dirty="0">
                <a:solidFill>
                  <a:srgbClr val="00B050"/>
                </a:solidFill>
              </a:rPr>
            </a:br>
            <a:br>
              <a:rPr lang="en-US" sz="6600" dirty="0">
                <a:solidFill>
                  <a:schemeClr val="tx1"/>
                </a:solidFill>
              </a:rPr>
            </a:br>
            <a:r>
              <a:rPr lang="en-US" sz="6600" dirty="0">
                <a:solidFill>
                  <a:schemeClr val="tx1"/>
                </a:solidFill>
              </a:rPr>
              <a:t>DISEASE DETECTION IN PLANTS USING MACHINE LEARNING</a:t>
            </a:r>
          </a:p>
        </p:txBody>
      </p:sp>
      <p:sp>
        <p:nvSpPr>
          <p:cNvPr id="4" name="Subtitle 3">
            <a:extLst>
              <a:ext uri="{FF2B5EF4-FFF2-40B4-BE49-F238E27FC236}">
                <a16:creationId xmlns:a16="http://schemas.microsoft.com/office/drawing/2014/main" id="{BD133BB5-87EE-6B7D-8F90-D5D44ACCB883}"/>
              </a:ext>
            </a:extLst>
          </p:cNvPr>
          <p:cNvSpPr>
            <a:spLocks noGrp="1"/>
          </p:cNvSpPr>
          <p:nvPr>
            <p:ph type="subTitle" idx="1"/>
          </p:nvPr>
        </p:nvSpPr>
        <p:spPr>
          <a:xfrm>
            <a:off x="8451608" y="643467"/>
            <a:ext cx="3096926" cy="5571066"/>
          </a:xfrm>
        </p:spPr>
        <p:txBody>
          <a:bodyPr>
            <a:normAutofit/>
          </a:bodyPr>
          <a:lstStyle/>
          <a:p>
            <a:pPr marR="0" lvl="0">
              <a:spcBef>
                <a:spcPts val="0"/>
              </a:spcBef>
              <a:spcAft>
                <a:spcPts val="0"/>
              </a:spcAft>
            </a:pPr>
            <a:r>
              <a:rPr lang="en-US" sz="2000" dirty="0">
                <a:solidFill>
                  <a:schemeClr val="tx1"/>
                </a:solidFill>
                <a:effectLst/>
                <a:latin typeface="Calibri"/>
                <a:ea typeface="Calibri"/>
                <a:cs typeface="Times New Roman"/>
              </a:rPr>
              <a:t> </a:t>
            </a:r>
            <a:endParaRPr lang="en-US" sz="2000" dirty="0">
              <a:solidFill>
                <a:schemeClr val="tx1"/>
              </a:solidFill>
              <a:effectLst/>
              <a:latin typeface="Calibri"/>
              <a:ea typeface="Calibri"/>
              <a:cs typeface="Times New Roman" panose="02020603050405020304" pitchFamily="18" charset="0"/>
            </a:endParaRPr>
          </a:p>
          <a:p>
            <a:endParaRPr lang="en-US" sz="2000" dirty="0">
              <a:solidFill>
                <a:schemeClr val="tx1"/>
              </a:solidFill>
            </a:endParaRPr>
          </a:p>
        </p:txBody>
      </p:sp>
      <p:cxnSp>
        <p:nvCxnSpPr>
          <p:cNvPr id="35" name="Straight Connector 34">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0978D1-6372-5540-51FE-150EE0B032C0}"/>
              </a:ext>
            </a:extLst>
          </p:cNvPr>
          <p:cNvSpPr txBox="1"/>
          <p:nvPr/>
        </p:nvSpPr>
        <p:spPr>
          <a:xfrm>
            <a:off x="8212480" y="4706034"/>
            <a:ext cx="1698433" cy="369332"/>
          </a:xfrm>
          <a:prstGeom prst="rect">
            <a:avLst/>
          </a:prstGeom>
          <a:noFill/>
        </p:spPr>
        <p:txBody>
          <a:bodyPr wrap="square" rtlCol="0">
            <a:spAutoFit/>
          </a:bodyPr>
          <a:lstStyle/>
          <a:p>
            <a:r>
              <a:rPr lang="en-US" dirty="0"/>
              <a:t>David , Sarah</a:t>
            </a:r>
          </a:p>
        </p:txBody>
      </p:sp>
    </p:spTree>
    <p:extLst>
      <p:ext uri="{BB962C8B-B14F-4D97-AF65-F5344CB8AC3E}">
        <p14:creationId xmlns:p14="http://schemas.microsoft.com/office/powerpoint/2010/main" val="28062570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73AE13-F272-9FD6-655E-D2216A8310D4}"/>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206BAD6-9AC9-C1D1-6905-89AFA50634D4}"/>
              </a:ext>
            </a:extLst>
          </p:cNvPr>
          <p:cNvSpPr>
            <a:spLocks noGrp="1"/>
          </p:cNvSpPr>
          <p:nvPr>
            <p:ph type="title"/>
          </p:nvPr>
        </p:nvSpPr>
        <p:spPr>
          <a:xfrm>
            <a:off x="310039" y="640080"/>
            <a:ext cx="3429855" cy="5613236"/>
          </a:xfrm>
        </p:spPr>
        <p:txBody>
          <a:bodyPr vert="horz" lIns="91440" tIns="45720" rIns="91440" bIns="45720" rtlCol="0" anchor="ctr">
            <a:normAutofit/>
          </a:bodyPr>
          <a:lstStyle/>
          <a:p>
            <a:r>
              <a:rPr lang="en-US">
                <a:solidFill>
                  <a:srgbClr val="FFFFFF"/>
                </a:solidFill>
              </a:rPr>
              <a:t>Training Results</a:t>
            </a:r>
          </a:p>
        </p:txBody>
      </p:sp>
      <p:sp>
        <p:nvSpPr>
          <p:cNvPr id="6" name="Content Placeholder 5">
            <a:extLst>
              <a:ext uri="{FF2B5EF4-FFF2-40B4-BE49-F238E27FC236}">
                <a16:creationId xmlns:a16="http://schemas.microsoft.com/office/drawing/2014/main" id="{95086E09-8377-EE9E-764B-6B0A6BC80F4F}"/>
              </a:ext>
            </a:extLst>
          </p:cNvPr>
          <p:cNvSpPr>
            <a:spLocks noGrp="1"/>
          </p:cNvSpPr>
          <p:nvPr>
            <p:ph sz="half" idx="1"/>
          </p:nvPr>
        </p:nvSpPr>
        <p:spPr>
          <a:xfrm>
            <a:off x="4699818" y="640080"/>
            <a:ext cx="7172138" cy="3745107"/>
          </a:xfrm>
        </p:spPr>
        <p:txBody>
          <a:bodyPr vert="horz" lIns="45720" tIns="45720" rIns="45720" bIns="45720" rtlCol="0">
            <a:normAutofit fontScale="92500" lnSpcReduction="10000"/>
          </a:bodyPr>
          <a:lstStyle/>
          <a:p>
            <a:pPr>
              <a:lnSpc>
                <a:spcPct val="150000"/>
              </a:lnSpc>
            </a:pPr>
            <a:r>
              <a:rPr lang="en-US" sz="2000" dirty="0"/>
              <a:t>Our plant disease classifier achieved an overall accuracy of </a:t>
            </a:r>
            <a:r>
              <a:rPr lang="en-US" sz="2000" b="1" dirty="0"/>
              <a:t>81%</a:t>
            </a:r>
            <a:r>
              <a:rPr lang="en-US" sz="2000" dirty="0"/>
              <a:t> on the test dataset. Key performance metrics include:</a:t>
            </a:r>
            <a:endParaRPr lang="en-US" sz="2000" b="1" dirty="0"/>
          </a:p>
          <a:p>
            <a:pPr lvl="1">
              <a:lnSpc>
                <a:spcPct val="150000"/>
              </a:lnSpc>
              <a:buFont typeface="Arial" panose="020B0604020202020204" pitchFamily="34" charset="0"/>
              <a:buChar char="•"/>
            </a:pPr>
            <a:r>
              <a:rPr lang="en-US" sz="2000" b="1" dirty="0"/>
              <a:t>Precision:</a:t>
            </a:r>
            <a:r>
              <a:rPr lang="en-US" sz="2000" dirty="0"/>
              <a:t> High for classes like "</a:t>
            </a:r>
            <a:r>
              <a:rPr lang="en-US" sz="2000" dirty="0" err="1"/>
              <a:t>Pepper__bell___healthy</a:t>
            </a:r>
            <a:r>
              <a:rPr lang="en-US" sz="2000" dirty="0"/>
              <a:t>" (84%) and "</a:t>
            </a:r>
            <a:r>
              <a:rPr lang="en-US" sz="2000" dirty="0" err="1"/>
              <a:t>Tomato_Early_blight</a:t>
            </a:r>
            <a:r>
              <a:rPr lang="en-US" sz="2000" dirty="0"/>
              <a:t>" (84%).</a:t>
            </a:r>
          </a:p>
          <a:p>
            <a:pPr lvl="1">
              <a:lnSpc>
                <a:spcPct val="150000"/>
              </a:lnSpc>
              <a:buFont typeface="Arial" panose="020B0604020202020204" pitchFamily="34" charset="0"/>
              <a:buChar char="•"/>
            </a:pPr>
            <a:r>
              <a:rPr lang="en-US" sz="2000" b="1" dirty="0"/>
              <a:t>Recall:</a:t>
            </a:r>
            <a:r>
              <a:rPr lang="en-US" sz="2000" dirty="0"/>
              <a:t> Best performance observed in "Tomato__</a:t>
            </a:r>
            <a:r>
              <a:rPr lang="en-US" sz="2000" dirty="0" err="1"/>
              <a:t>Target_Spot</a:t>
            </a:r>
            <a:r>
              <a:rPr lang="en-US" sz="2000" dirty="0"/>
              <a:t>" (89%).</a:t>
            </a:r>
          </a:p>
          <a:p>
            <a:pPr lvl="1">
              <a:lnSpc>
                <a:spcPct val="150000"/>
              </a:lnSpc>
              <a:buFont typeface="Arial" panose="020B0604020202020204" pitchFamily="34" charset="0"/>
              <a:buChar char="•"/>
            </a:pPr>
            <a:r>
              <a:rPr lang="en-US" sz="2000" b="1" dirty="0"/>
              <a:t>F1-Score:</a:t>
            </a:r>
            <a:r>
              <a:rPr lang="en-US" sz="2000" dirty="0"/>
              <a:t> Ranges from 0.63 (</a:t>
            </a:r>
            <a:r>
              <a:rPr lang="en-US" sz="2000" dirty="0" err="1"/>
              <a:t>Tomato_Septoria_leaf_spot</a:t>
            </a:r>
            <a:r>
              <a:rPr lang="en-US" sz="2000" dirty="0"/>
              <a:t>) to 0.87 (</a:t>
            </a:r>
            <a:r>
              <a:rPr lang="en-US" sz="2000" dirty="0" err="1"/>
              <a:t>Pepper__bell___healthy</a:t>
            </a:r>
            <a:r>
              <a:rPr lang="en-US" sz="2000" dirty="0"/>
              <a:t>), indicating strong performance in most categories.</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0DB297B8-2E0B-403C-4AE8-B050F83CD4ED}"/>
              </a:ext>
            </a:extLst>
          </p:cNvPr>
          <p:cNvPicPr>
            <a:picLocks noChangeAspect="1"/>
          </p:cNvPicPr>
          <p:nvPr/>
        </p:nvPicPr>
        <p:blipFill>
          <a:blip r:embed="rId2"/>
          <a:stretch>
            <a:fillRect/>
          </a:stretch>
        </p:blipFill>
        <p:spPr>
          <a:xfrm>
            <a:off x="5232523" y="4532302"/>
            <a:ext cx="6106727" cy="2144390"/>
          </a:xfrm>
          <a:prstGeom prst="rect">
            <a:avLst/>
          </a:prstGeom>
        </p:spPr>
      </p:pic>
    </p:spTree>
    <p:extLst>
      <p:ext uri="{BB962C8B-B14F-4D97-AF65-F5344CB8AC3E}">
        <p14:creationId xmlns:p14="http://schemas.microsoft.com/office/powerpoint/2010/main" val="22939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D7E282-24D3-6FF3-98E2-B6F02943070B}"/>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B12018C-6027-EE7A-718A-D567DCB5B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DE8D566-F2A6-B162-0A43-9F02D5917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45E5EB9-18E9-51CD-6F95-34AE92D95C41}"/>
              </a:ext>
            </a:extLst>
          </p:cNvPr>
          <p:cNvSpPr>
            <a:spLocks noGrp="1"/>
          </p:cNvSpPr>
          <p:nvPr>
            <p:ph type="title"/>
          </p:nvPr>
        </p:nvSpPr>
        <p:spPr>
          <a:xfrm>
            <a:off x="310039" y="640080"/>
            <a:ext cx="3429855" cy="5613236"/>
          </a:xfrm>
        </p:spPr>
        <p:txBody>
          <a:bodyPr vert="horz" lIns="91440" tIns="45720" rIns="91440" bIns="45720" rtlCol="0" anchor="ctr">
            <a:normAutofit/>
          </a:bodyPr>
          <a:lstStyle/>
          <a:p>
            <a:r>
              <a:rPr lang="en-US" dirty="0">
                <a:solidFill>
                  <a:srgbClr val="FFFFFF"/>
                </a:solidFill>
              </a:rPr>
              <a:t>Confusion Metrix</a:t>
            </a:r>
          </a:p>
        </p:txBody>
      </p:sp>
      <p:pic>
        <p:nvPicPr>
          <p:cNvPr id="3074" name="Picture 2">
            <a:extLst>
              <a:ext uri="{FF2B5EF4-FFF2-40B4-BE49-F238E27FC236}">
                <a16:creationId xmlns:a16="http://schemas.microsoft.com/office/drawing/2014/main" id="{F8225F30-FE9C-0382-F104-FBEA9029C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221" y="826324"/>
            <a:ext cx="6409745" cy="561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61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52AA4E-A2B4-5C38-54CC-CE9623F19E40}"/>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4FA0D57-CC72-E200-89D0-E923820A289C}"/>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dirty="0">
                <a:solidFill>
                  <a:srgbClr val="FFFFFF"/>
                </a:solidFill>
              </a:rPr>
              <a:t>Confusion Metrix ANALYSIS</a:t>
            </a:r>
          </a:p>
        </p:txBody>
      </p:sp>
      <p:cxnSp>
        <p:nvCxnSpPr>
          <p:cNvPr id="22" name="Straight Connector 2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A2FD1F-86DA-4026-B38E-1C7996E3D214}"/>
              </a:ext>
            </a:extLst>
          </p:cNvPr>
          <p:cNvSpPr txBox="1"/>
          <p:nvPr/>
        </p:nvSpPr>
        <p:spPr>
          <a:xfrm>
            <a:off x="98324" y="1907458"/>
            <a:ext cx="5370211" cy="4950542"/>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1400" dirty="0">
                <a:solidFill>
                  <a:srgbClr val="FFFFFF"/>
                </a:solidFill>
              </a:rPr>
              <a:t>The confusion matrix visualizes how well the model classifies plant diseases by showing the relationship between actual and predicted classes:</a:t>
            </a:r>
          </a:p>
          <a:p>
            <a:pPr marL="285750" indent="-285750" defTabSz="914400">
              <a:lnSpc>
                <a:spcPct val="90000"/>
              </a:lnSpc>
              <a:spcAft>
                <a:spcPts val="600"/>
              </a:spcAft>
              <a:buClr>
                <a:schemeClr val="accent1"/>
              </a:buClr>
              <a:buFontTx/>
              <a:buChar char="-"/>
            </a:pPr>
            <a:r>
              <a:rPr lang="en-US" sz="1400" b="1" dirty="0">
                <a:solidFill>
                  <a:srgbClr val="FFFFFF"/>
                </a:solidFill>
              </a:rPr>
              <a:t>Diagonal values</a:t>
            </a:r>
            <a:r>
              <a:rPr lang="en-US" sz="1400" dirty="0">
                <a:solidFill>
                  <a:srgbClr val="FFFFFF"/>
                </a:solidFill>
              </a:rPr>
              <a:t> (e.g., 254 for "</a:t>
            </a:r>
            <a:r>
              <a:rPr lang="en-US" sz="1400" dirty="0" err="1">
                <a:solidFill>
                  <a:srgbClr val="FFFFFF"/>
                </a:solidFill>
              </a:rPr>
              <a:t>Pepper__bell___healthy</a:t>
            </a:r>
            <a:r>
              <a:rPr lang="en-US" sz="1400" dirty="0">
                <a:solidFill>
                  <a:srgbClr val="FFFFFF"/>
                </a:solidFill>
              </a:rPr>
              <a:t>") indicate correct predictions. Higher numbers here are better.</a:t>
            </a:r>
          </a:p>
          <a:p>
            <a:pPr defTabSz="914400">
              <a:lnSpc>
                <a:spcPct val="90000"/>
              </a:lnSpc>
              <a:spcAft>
                <a:spcPts val="600"/>
              </a:spcAft>
              <a:buClr>
                <a:schemeClr val="accent1"/>
              </a:buClr>
            </a:pPr>
            <a:endParaRPr lang="en-US" sz="1400" dirty="0">
              <a:solidFill>
                <a:srgbClr val="FFFFFF"/>
              </a:solidFill>
            </a:endParaRPr>
          </a:p>
          <a:p>
            <a:pPr marL="285750" indent="-285750" defTabSz="914400">
              <a:lnSpc>
                <a:spcPct val="90000"/>
              </a:lnSpc>
              <a:spcAft>
                <a:spcPts val="600"/>
              </a:spcAft>
              <a:buClr>
                <a:schemeClr val="accent1"/>
              </a:buClr>
              <a:buFontTx/>
              <a:buChar char="-"/>
            </a:pPr>
            <a:r>
              <a:rPr lang="en-US" sz="1400" b="1" dirty="0">
                <a:solidFill>
                  <a:srgbClr val="FFFFFF"/>
                </a:solidFill>
              </a:rPr>
              <a:t>Off-diagonal values</a:t>
            </a:r>
            <a:r>
              <a:rPr lang="en-US" sz="1400" dirty="0">
                <a:solidFill>
                  <a:srgbClr val="FFFFFF"/>
                </a:solidFill>
              </a:rPr>
              <a:t> (e.g., 37 for actual "</a:t>
            </a:r>
            <a:r>
              <a:rPr lang="en-US" sz="1400" dirty="0" err="1">
                <a:solidFill>
                  <a:srgbClr val="FFFFFF"/>
                </a:solidFill>
              </a:rPr>
              <a:t>Tomato_Septoria_leaf_spot</a:t>
            </a:r>
            <a:r>
              <a:rPr lang="en-US" sz="1400" dirty="0">
                <a:solidFill>
                  <a:srgbClr val="FFFFFF"/>
                </a:solidFill>
              </a:rPr>
              <a:t>” predicted as "</a:t>
            </a:r>
            <a:r>
              <a:rPr lang="en-US" sz="1400" dirty="0" err="1">
                <a:solidFill>
                  <a:srgbClr val="FFFFFF"/>
                </a:solidFill>
              </a:rPr>
              <a:t>Pepper__bell___healthy</a:t>
            </a:r>
            <a:r>
              <a:rPr lang="en-US" sz="1400" dirty="0">
                <a:solidFill>
                  <a:srgbClr val="FFFFFF"/>
                </a:solidFill>
              </a:rPr>
              <a:t>") represent misclassifications.</a:t>
            </a:r>
          </a:p>
          <a:p>
            <a:pPr defTabSz="914400">
              <a:lnSpc>
                <a:spcPct val="90000"/>
              </a:lnSpc>
              <a:spcAft>
                <a:spcPts val="600"/>
              </a:spcAft>
              <a:buClr>
                <a:schemeClr val="accent1"/>
              </a:buClr>
            </a:pPr>
            <a:endParaRPr lang="en-US" sz="1400" dirty="0">
              <a:solidFill>
                <a:srgbClr val="FFFFFF"/>
              </a:solidFill>
            </a:endParaRPr>
          </a:p>
          <a:p>
            <a:pPr defTabSz="914400">
              <a:lnSpc>
                <a:spcPct val="90000"/>
              </a:lnSpc>
              <a:spcAft>
                <a:spcPts val="600"/>
              </a:spcAft>
              <a:buClr>
                <a:schemeClr val="accent1"/>
              </a:buClr>
            </a:pPr>
            <a:endParaRPr lang="en-US" sz="1400" dirty="0">
              <a:solidFill>
                <a:srgbClr val="FFFFFF"/>
              </a:solidFill>
            </a:endParaRPr>
          </a:p>
          <a:p>
            <a:pPr defTabSz="914400">
              <a:lnSpc>
                <a:spcPct val="90000"/>
              </a:lnSpc>
              <a:spcAft>
                <a:spcPts val="600"/>
              </a:spcAft>
              <a:buClr>
                <a:schemeClr val="accent1"/>
              </a:buClr>
            </a:pPr>
            <a:r>
              <a:rPr lang="en-US" sz="1400" dirty="0">
                <a:solidFill>
                  <a:srgbClr val="FFFFFF"/>
                </a:solidFill>
              </a:rPr>
              <a:t>For example:</a:t>
            </a:r>
          </a:p>
          <a:p>
            <a:pPr defTabSz="914400">
              <a:lnSpc>
                <a:spcPct val="90000"/>
              </a:lnSpc>
              <a:spcAft>
                <a:spcPts val="600"/>
              </a:spcAft>
              <a:buClr>
                <a:schemeClr val="accent1"/>
              </a:buClr>
            </a:pPr>
            <a:r>
              <a:rPr lang="en-US" sz="1400" dirty="0">
                <a:solidFill>
                  <a:srgbClr val="FFFFFF"/>
                </a:solidFill>
              </a:rPr>
              <a:t>- The model correctly predicted </a:t>
            </a:r>
            <a:r>
              <a:rPr lang="en-US" sz="1400" b="1" dirty="0">
                <a:solidFill>
                  <a:srgbClr val="FFFFFF"/>
                </a:solidFill>
              </a:rPr>
              <a:t>254</a:t>
            </a:r>
            <a:r>
              <a:rPr lang="en-US" sz="1400" dirty="0">
                <a:solidFill>
                  <a:srgbClr val="FFFFFF"/>
                </a:solidFill>
              </a:rPr>
              <a:t> "</a:t>
            </a:r>
            <a:r>
              <a:rPr lang="en-US" sz="1400" dirty="0" err="1">
                <a:solidFill>
                  <a:srgbClr val="FFFFFF"/>
                </a:solidFill>
              </a:rPr>
              <a:t>Pepper__bell___healthy</a:t>
            </a:r>
            <a:r>
              <a:rPr lang="en-US" sz="1400" dirty="0">
                <a:solidFill>
                  <a:srgbClr val="FFFFFF"/>
                </a:solidFill>
              </a:rPr>
              <a:t>" but misclassified </a:t>
            </a:r>
            <a:r>
              <a:rPr lang="en-US" sz="1400" b="1" dirty="0">
                <a:solidFill>
                  <a:srgbClr val="FFFFFF"/>
                </a:solidFill>
              </a:rPr>
              <a:t>27</a:t>
            </a:r>
            <a:r>
              <a:rPr lang="en-US" sz="1400" dirty="0">
                <a:solidFill>
                  <a:srgbClr val="FFFFFF"/>
                </a:solidFill>
              </a:rPr>
              <a:t> as other classes.</a:t>
            </a:r>
          </a:p>
          <a:p>
            <a:pPr defTabSz="914400">
              <a:lnSpc>
                <a:spcPct val="90000"/>
              </a:lnSpc>
              <a:spcAft>
                <a:spcPts val="600"/>
              </a:spcAft>
              <a:buClr>
                <a:schemeClr val="accent1"/>
              </a:buClr>
            </a:pPr>
            <a:endParaRPr lang="en-US" sz="1400" dirty="0">
              <a:solidFill>
                <a:srgbClr val="FFFFFF"/>
              </a:solidFill>
            </a:endParaRPr>
          </a:p>
          <a:p>
            <a:pPr defTabSz="914400">
              <a:lnSpc>
                <a:spcPct val="90000"/>
              </a:lnSpc>
              <a:spcAft>
                <a:spcPts val="600"/>
              </a:spcAft>
              <a:buClr>
                <a:schemeClr val="accent1"/>
              </a:buClr>
            </a:pPr>
            <a:r>
              <a:rPr lang="en-US" sz="1400" dirty="0">
                <a:solidFill>
                  <a:srgbClr val="FFFFFF"/>
                </a:solidFill>
              </a:rPr>
              <a:t>- Similarly, </a:t>
            </a:r>
            <a:r>
              <a:rPr lang="en-US" sz="1400" b="1" dirty="0">
                <a:solidFill>
                  <a:srgbClr val="FFFFFF"/>
                </a:solidFill>
              </a:rPr>
              <a:t>177</a:t>
            </a:r>
            <a:r>
              <a:rPr lang="en-US" sz="1400" dirty="0">
                <a:solidFill>
                  <a:srgbClr val="FFFFFF"/>
                </a:solidFill>
              </a:rPr>
              <a:t> "</a:t>
            </a:r>
            <a:r>
              <a:rPr lang="en-US" sz="1400" dirty="0" err="1">
                <a:solidFill>
                  <a:srgbClr val="FFFFFF"/>
                </a:solidFill>
              </a:rPr>
              <a:t>Tomato_Early_blight</a:t>
            </a:r>
            <a:r>
              <a:rPr lang="en-US" sz="1400" dirty="0">
                <a:solidFill>
                  <a:srgbClr val="FFFFFF"/>
                </a:solidFill>
              </a:rPr>
              <a:t>" cases were correct, but </a:t>
            </a:r>
            <a:r>
              <a:rPr lang="en-US" sz="1400" b="1" dirty="0">
                <a:solidFill>
                  <a:srgbClr val="FFFFFF"/>
                </a:solidFill>
              </a:rPr>
              <a:t>39</a:t>
            </a:r>
            <a:r>
              <a:rPr lang="en-US" sz="1400" dirty="0">
                <a:solidFill>
                  <a:srgbClr val="FFFFFF"/>
                </a:solidFill>
              </a:rPr>
              <a:t> were misclassified.</a:t>
            </a:r>
          </a:p>
          <a:p>
            <a:pPr defTabSz="914400">
              <a:lnSpc>
                <a:spcPct val="90000"/>
              </a:lnSpc>
              <a:spcAft>
                <a:spcPts val="600"/>
              </a:spcAft>
              <a:buClr>
                <a:schemeClr val="accent1"/>
              </a:buClr>
            </a:pPr>
            <a:endParaRPr lang="en-US" sz="1400" dirty="0">
              <a:solidFill>
                <a:srgbClr val="FFFFFF"/>
              </a:solidFill>
            </a:endParaRPr>
          </a:p>
          <a:p>
            <a:pPr defTabSz="914400">
              <a:lnSpc>
                <a:spcPct val="90000"/>
              </a:lnSpc>
              <a:spcAft>
                <a:spcPts val="600"/>
              </a:spcAft>
              <a:buClr>
                <a:schemeClr val="accent1"/>
              </a:buClr>
            </a:pPr>
            <a:r>
              <a:rPr lang="en-US" sz="1400" dirty="0">
                <a:solidFill>
                  <a:srgbClr val="FFFFFF"/>
                </a:solidFill>
              </a:rPr>
              <a:t>- Overall, the matrix highlights where the model performs well (high numbers on the diagonal) and where it struggles (higher off-diagonal numbers).</a:t>
            </a:r>
          </a:p>
        </p:txBody>
      </p:sp>
      <p:pic>
        <p:nvPicPr>
          <p:cNvPr id="2" name="Picture 2">
            <a:extLst>
              <a:ext uri="{FF2B5EF4-FFF2-40B4-BE49-F238E27FC236}">
                <a16:creationId xmlns:a16="http://schemas.microsoft.com/office/drawing/2014/main" id="{65B42E88-E7DB-598C-908F-C856D84B3F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5182" y="521017"/>
            <a:ext cx="6646818" cy="581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4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2F56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C44CC-C9BA-236D-7140-25FB791C8395}"/>
              </a:ext>
            </a:extLst>
          </p:cNvPr>
          <p:cNvSpPr>
            <a:spLocks noGrp="1"/>
          </p:cNvSpPr>
          <p:nvPr>
            <p:ph type="title"/>
          </p:nvPr>
        </p:nvSpPr>
        <p:spPr>
          <a:xfrm>
            <a:off x="1024128" y="585216"/>
            <a:ext cx="6007027" cy="1499616"/>
          </a:xfrm>
        </p:spPr>
        <p:txBody>
          <a:bodyPr>
            <a:normAutofit/>
          </a:bodyPr>
          <a:lstStyle/>
          <a:p>
            <a:r>
              <a:rPr lang="en-US" dirty="0">
                <a:solidFill>
                  <a:srgbClr val="FFFFFF"/>
                </a:solidFill>
              </a:rPr>
              <a:t>CHALLENGES AND LIMITATIONS </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423D5E-8ACA-8BC9-4E47-8148DEC50E94}"/>
              </a:ext>
            </a:extLst>
          </p:cNvPr>
          <p:cNvSpPr>
            <a:spLocks noGrp="1"/>
          </p:cNvSpPr>
          <p:nvPr>
            <p:ph idx="1"/>
          </p:nvPr>
        </p:nvSpPr>
        <p:spPr>
          <a:xfrm>
            <a:off x="1024128" y="2423651"/>
            <a:ext cx="6007027" cy="2787445"/>
          </a:xfrm>
        </p:spPr>
        <p:txBody>
          <a:bodyPr vert="horz" lIns="45720" tIns="45720" rIns="45720" bIns="45720" rtlCol="0">
            <a:normAutofit/>
          </a:bodyPr>
          <a:lstStyle/>
          <a:p>
            <a:pPr>
              <a:buFont typeface="Arial" panose="020B0602020104020603" pitchFamily="34" charset="0"/>
              <a:buChar char="•"/>
            </a:pPr>
            <a:endParaRPr lang="en-US" sz="2000" dirty="0">
              <a:solidFill>
                <a:srgbClr val="FFFFFF"/>
              </a:solidFill>
            </a:endParaRPr>
          </a:p>
          <a:p>
            <a:pPr>
              <a:buFont typeface="+mj-lt"/>
              <a:buAutoNum type="arabicPeriod"/>
            </a:pPr>
            <a:r>
              <a:rPr lang="en-US" sz="2000" b="1" dirty="0">
                <a:solidFill>
                  <a:srgbClr val="FFFFFF"/>
                </a:solidFill>
              </a:rPr>
              <a:t>Feature Engineering:</a:t>
            </a:r>
            <a:r>
              <a:rPr lang="en-US" sz="2000" dirty="0">
                <a:solidFill>
                  <a:srgbClr val="FFFFFF"/>
                </a:solidFill>
              </a:rPr>
              <a:t> The performance of SVM heavily depends on the quality of features extracted.</a:t>
            </a:r>
          </a:p>
          <a:p>
            <a:pPr>
              <a:buFont typeface="+mj-lt"/>
              <a:buAutoNum type="arabicPeriod"/>
            </a:pPr>
            <a:r>
              <a:rPr lang="en-US" sz="2000" b="1" dirty="0">
                <a:solidFill>
                  <a:srgbClr val="FFFFFF"/>
                </a:solidFill>
              </a:rPr>
              <a:t>High-Dimensional Data:</a:t>
            </a:r>
            <a:r>
              <a:rPr lang="en-US" sz="2000" dirty="0">
                <a:solidFill>
                  <a:srgbClr val="FFFFFF"/>
                </a:solidFill>
              </a:rPr>
              <a:t> SVM struggles with large, complex datasets (e.g., high-resolution images).</a:t>
            </a:r>
          </a:p>
          <a:p>
            <a:pPr>
              <a:buFont typeface="+mj-lt"/>
              <a:buAutoNum type="arabicPeriod"/>
            </a:pPr>
            <a:r>
              <a:rPr lang="en-US" sz="2000" b="1" dirty="0">
                <a:solidFill>
                  <a:srgbClr val="FFFFFF"/>
                </a:solidFill>
              </a:rPr>
              <a:t>Kernel Selection:</a:t>
            </a:r>
            <a:r>
              <a:rPr lang="en-US" sz="2000" dirty="0">
                <a:solidFill>
                  <a:srgbClr val="FFFFFF"/>
                </a:solidFill>
              </a:rPr>
              <a:t> Choosing the right kernel is crucial for achieving good results.</a:t>
            </a:r>
          </a:p>
        </p:txBody>
      </p:sp>
      <p:pic>
        <p:nvPicPr>
          <p:cNvPr id="5" name="Picture 4" descr="Financial graphs on a dark display">
            <a:extLst>
              <a:ext uri="{FF2B5EF4-FFF2-40B4-BE49-F238E27FC236}">
                <a16:creationId xmlns:a16="http://schemas.microsoft.com/office/drawing/2014/main" id="{CF47C9ED-01B4-63F3-6D2F-BCAB187D9DDD}"/>
              </a:ext>
            </a:extLst>
          </p:cNvPr>
          <p:cNvPicPr>
            <a:picLocks noChangeAspect="1"/>
          </p:cNvPicPr>
          <p:nvPr/>
        </p:nvPicPr>
        <p:blipFill>
          <a:blip r:embed="rId2"/>
          <a:srcRect l="25954" r="31762"/>
          <a:stretch/>
        </p:blipFill>
        <p:spPr>
          <a:xfrm>
            <a:off x="7552266" y="10"/>
            <a:ext cx="4639734" cy="6857990"/>
          </a:xfrm>
          <a:prstGeom prst="rect">
            <a:avLst/>
          </a:prstGeom>
        </p:spPr>
      </p:pic>
    </p:spTree>
    <p:extLst>
      <p:ext uri="{BB962C8B-B14F-4D97-AF65-F5344CB8AC3E}">
        <p14:creationId xmlns:p14="http://schemas.microsoft.com/office/powerpoint/2010/main" val="113742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44CC-C9BA-236D-7140-25FB791C8395}"/>
              </a:ext>
            </a:extLst>
          </p:cNvPr>
          <p:cNvSpPr>
            <a:spLocks noGrp="1"/>
          </p:cNvSpPr>
          <p:nvPr>
            <p:ph type="title"/>
          </p:nvPr>
        </p:nvSpPr>
        <p:spPr>
          <a:xfrm>
            <a:off x="1024128" y="585216"/>
            <a:ext cx="9720072" cy="1499616"/>
          </a:xfrm>
        </p:spPr>
        <p:txBody>
          <a:bodyPr>
            <a:normAutofit/>
          </a:bodyPr>
          <a:lstStyle/>
          <a:p>
            <a:r>
              <a:rPr lang="en-US" dirty="0"/>
              <a:t>contributions</a:t>
            </a:r>
          </a:p>
        </p:txBody>
      </p:sp>
      <p:graphicFrame>
        <p:nvGraphicFramePr>
          <p:cNvPr id="8" name="Rectangle 1">
            <a:extLst>
              <a:ext uri="{FF2B5EF4-FFF2-40B4-BE49-F238E27FC236}">
                <a16:creationId xmlns:a16="http://schemas.microsoft.com/office/drawing/2014/main" id="{7A7011D6-BBF2-3685-FA82-E617D1EA8016}"/>
              </a:ext>
            </a:extLst>
          </p:cNvPr>
          <p:cNvGraphicFramePr>
            <a:graphicFrameLocks noGrp="1"/>
          </p:cNvGraphicFramePr>
          <p:nvPr>
            <p:ph idx="1"/>
            <p:extLst>
              <p:ext uri="{D42A27DB-BD31-4B8C-83A1-F6EECF244321}">
                <p14:modId xmlns:p14="http://schemas.microsoft.com/office/powerpoint/2010/main" val="3182682618"/>
              </p:ext>
            </p:extLst>
          </p:nvPr>
        </p:nvGraphicFramePr>
        <p:xfrm>
          <a:off x="1024128" y="2084832"/>
          <a:ext cx="11089404" cy="4647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534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B9437E-99F4-1BDC-6413-0DD221E010E9}"/>
            </a:ext>
          </a:extLst>
        </p:cNvPr>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776EF5E-9010-2A05-FC09-072598A86DC7}"/>
              </a:ext>
            </a:extLst>
          </p:cNvPr>
          <p:cNvSpPr txBox="1">
            <a:spLocks/>
          </p:cNvSpPr>
          <p:nvPr/>
        </p:nvSpPr>
        <p:spPr>
          <a:xfrm>
            <a:off x="964788" y="804333"/>
            <a:ext cx="3391900" cy="524933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r">
              <a:spcAft>
                <a:spcPts val="600"/>
              </a:spcAft>
            </a:pPr>
            <a:r>
              <a:rPr lang="en-US" dirty="0"/>
              <a:t>RELATED Past </a:t>
            </a:r>
            <a:r>
              <a:rPr lang="en-US"/>
              <a:t>WorkS</a:t>
            </a:r>
          </a:p>
        </p:txBody>
      </p:sp>
      <p:cxnSp>
        <p:nvCxnSpPr>
          <p:cNvPr id="32" name="Straight Connector 31">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136DEA-CC0D-D547-A2F2-1DC4253E7868}"/>
              </a:ext>
            </a:extLst>
          </p:cNvPr>
          <p:cNvSpPr txBox="1"/>
          <p:nvPr/>
        </p:nvSpPr>
        <p:spPr>
          <a:xfrm>
            <a:off x="4677597" y="804333"/>
            <a:ext cx="7268593" cy="524933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1500" dirty="0"/>
              <a:t>We will be reviewing these past works that have explored the use of machine learning techniques for plant disease detection, showcasing different approaches, datasets, and algorithms to improve the accuracy of early identification:</a:t>
            </a:r>
          </a:p>
          <a:p>
            <a:pPr defTabSz="914400">
              <a:lnSpc>
                <a:spcPct val="90000"/>
              </a:lnSpc>
              <a:spcAft>
                <a:spcPts val="600"/>
              </a:spcAft>
              <a:buClr>
                <a:schemeClr val="accent1"/>
              </a:buClr>
            </a:pPr>
            <a:endParaRPr lang="en-US" sz="1500" dirty="0"/>
          </a:p>
          <a:p>
            <a:pPr defTabSz="914400">
              <a:lnSpc>
                <a:spcPct val="90000"/>
              </a:lnSpc>
              <a:spcAft>
                <a:spcPts val="600"/>
              </a:spcAft>
              <a:buClr>
                <a:schemeClr val="accent1"/>
              </a:buClr>
            </a:pPr>
            <a:r>
              <a:rPr lang="en-US" sz="1500" b="1" dirty="0"/>
              <a:t>Mohanty et al. (2016):</a:t>
            </a:r>
            <a:r>
              <a:rPr lang="en-US" sz="1500" dirty="0"/>
              <a:t> This research pioneered the use of deep learning models for plant disease identification, particularly Convolutional Neural Networks (CNNs). The authors demonstrated how large image datasets could be leveraged to train neural networks to accurately classify plant diseases. The study's approach was a significant shift from traditional image processing techniques to data-driven machine learning models.</a:t>
            </a:r>
          </a:p>
          <a:p>
            <a:pPr defTabSz="914400">
              <a:lnSpc>
                <a:spcPct val="90000"/>
              </a:lnSpc>
              <a:spcAft>
                <a:spcPts val="600"/>
              </a:spcAft>
              <a:buClr>
                <a:schemeClr val="accent1"/>
              </a:buClr>
            </a:pPr>
            <a:endParaRPr lang="en-US" sz="1500" dirty="0"/>
          </a:p>
          <a:p>
            <a:pPr defTabSz="914400">
              <a:lnSpc>
                <a:spcPct val="90000"/>
              </a:lnSpc>
              <a:spcAft>
                <a:spcPts val="600"/>
              </a:spcAft>
              <a:buClr>
                <a:schemeClr val="accent1"/>
              </a:buClr>
            </a:pPr>
            <a:r>
              <a:rPr lang="en-US" sz="1500" b="1" dirty="0"/>
              <a:t>Anjna et al. (2020):</a:t>
            </a:r>
            <a:r>
              <a:rPr lang="en-US" sz="1500" dirty="0"/>
              <a:t> In this study, researchers explored various machine learning algorithms such as Random Forest and K-Nearest Neighbors for plant disease detection. Their work compared different models in terms of performance metrics like accuracy and recall. They also investigated how different feature extraction methods, such as color and texture analysis, impacted the performance of these models.</a:t>
            </a:r>
          </a:p>
          <a:p>
            <a:pPr defTabSz="914400">
              <a:lnSpc>
                <a:spcPct val="90000"/>
              </a:lnSpc>
              <a:spcAft>
                <a:spcPts val="600"/>
              </a:spcAft>
              <a:buClr>
                <a:schemeClr val="accent1"/>
              </a:buClr>
            </a:pPr>
            <a:endParaRPr lang="en-US" sz="1500" dirty="0"/>
          </a:p>
          <a:p>
            <a:pPr defTabSz="914400">
              <a:lnSpc>
                <a:spcPct val="90000"/>
              </a:lnSpc>
              <a:spcAft>
                <a:spcPts val="600"/>
              </a:spcAft>
              <a:buClr>
                <a:schemeClr val="accent1"/>
              </a:buClr>
            </a:pPr>
            <a:r>
              <a:rPr lang="en-US" sz="1500" b="1" dirty="0" err="1"/>
              <a:t>Genaev</a:t>
            </a:r>
            <a:r>
              <a:rPr lang="en-US" sz="1500" b="1" dirty="0"/>
              <a:t> et al. (2021):</a:t>
            </a:r>
            <a:r>
              <a:rPr lang="en-US" sz="1500" dirty="0"/>
              <a:t> This study focused on using Support Vector Machines (SVM) for plant disease classification, particularly for detecting diseases in crops like tomatoes and rice. The researchers experimented with different kernels in the SVM algorithm to optimize the classification of diseased and healthy plant samples. Their work highlighted the challenges of feature engineering and the importance of tuning model hyperparameters for better accuracy.</a:t>
            </a:r>
          </a:p>
        </p:txBody>
      </p:sp>
    </p:spTree>
    <p:extLst>
      <p:ext uri="{BB962C8B-B14F-4D97-AF65-F5344CB8AC3E}">
        <p14:creationId xmlns:p14="http://schemas.microsoft.com/office/powerpoint/2010/main" val="296799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537454A5-F29C-6C09-9C51-148726B64AA4}"/>
              </a:ext>
            </a:extLst>
          </p:cNvPr>
          <p:cNvPicPr>
            <a:picLocks noChangeAspect="1"/>
          </p:cNvPicPr>
          <p:nvPr/>
        </p:nvPicPr>
        <p:blipFill>
          <a:blip r:embed="rId2">
            <a:alphaModFix amt="45000"/>
          </a:blip>
          <a:srcRect t="11824" r="-1" b="13157"/>
          <a:stretch/>
        </p:blipFill>
        <p:spPr>
          <a:xfrm>
            <a:off x="20" y="-1"/>
            <a:ext cx="12188932" cy="6858000"/>
          </a:xfrm>
          <a:prstGeom prst="rect">
            <a:avLst/>
          </a:prstGeom>
        </p:spPr>
      </p:pic>
      <p:sp>
        <p:nvSpPr>
          <p:cNvPr id="2" name="Title 1">
            <a:extLst>
              <a:ext uri="{FF2B5EF4-FFF2-40B4-BE49-F238E27FC236}">
                <a16:creationId xmlns:a16="http://schemas.microsoft.com/office/drawing/2014/main" id="{E1707675-0E06-50A6-C95D-05B9779ED794}"/>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a:solidFill>
                  <a:schemeClr val="tx1"/>
                </a:solidFill>
                <a:latin typeface="+mj-lt"/>
                <a:ea typeface="+mj-ea"/>
                <a:cs typeface="+mj-cs"/>
              </a:rPr>
              <a:t>Thank you!</a:t>
            </a:r>
          </a:p>
        </p:txBody>
      </p:sp>
      <p:cxnSp>
        <p:nvCxnSpPr>
          <p:cNvPr id="16" name="Straight Connector 15">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3293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descr="Cornfields with bright sky">
            <a:extLst>
              <a:ext uri="{FF2B5EF4-FFF2-40B4-BE49-F238E27FC236}">
                <a16:creationId xmlns:a16="http://schemas.microsoft.com/office/drawing/2014/main" id="{352922F7-7658-9B5D-410E-75CA7C652E91}"/>
              </a:ext>
            </a:extLst>
          </p:cNvPr>
          <p:cNvPicPr>
            <a:picLocks noChangeAspect="1"/>
          </p:cNvPicPr>
          <p:nvPr/>
        </p:nvPicPr>
        <p:blipFill>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solidFill>
                  <a:schemeClr val="tx1"/>
                </a:solidFill>
              </a:rPr>
              <a:t>INTRODUCTION</a:t>
            </a:r>
          </a:p>
        </p:txBody>
      </p:sp>
      <p:cxnSp>
        <p:nvCxnSpPr>
          <p:cNvPr id="25" name="Straight Connector 2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8B913BD-E2B5-1AF3-7398-65AB1C3062A5}"/>
              </a:ext>
            </a:extLst>
          </p:cNvPr>
          <p:cNvSpPr>
            <a:spLocks noGrp="1"/>
          </p:cNvSpPr>
          <p:nvPr>
            <p:ph sz="half" idx="1"/>
          </p:nvPr>
        </p:nvSpPr>
        <p:spPr>
          <a:xfrm>
            <a:off x="1024128" y="2286000"/>
            <a:ext cx="9720073" cy="4023360"/>
          </a:xfrm>
        </p:spPr>
        <p:txBody>
          <a:bodyPr vert="horz" lIns="45720" tIns="45720" rIns="45720" bIns="45720" rtlCol="0">
            <a:normAutofit/>
          </a:bodyPr>
          <a:lstStyle/>
          <a:p>
            <a:pPr algn="just"/>
            <a:r>
              <a:rPr lang="en-US" sz="2800" dirty="0"/>
              <a:t>Plant health is crucial for agriculture and food security, but traditional methods of detecting plant diseases are slow, prone to human error, and inefficient for large-scale farming. </a:t>
            </a:r>
          </a:p>
          <a:p>
            <a:pPr algn="just"/>
            <a:r>
              <a:rPr lang="en-US" sz="2800" dirty="0"/>
              <a:t>This project aims to develop an automated solution using Machine Learning, specifically Support Vector Machines (SVM), to detect plant diseases by analyzing leaf images. By leveraging key visual features such as color, texture, and shape, the system aims to improve accuracy and efficiency in identifying plant diseases compared to manual inspection methods.</a:t>
            </a:r>
          </a:p>
        </p:txBody>
      </p:sp>
    </p:spTree>
    <p:extLst>
      <p:ext uri="{BB962C8B-B14F-4D97-AF65-F5344CB8AC3E}">
        <p14:creationId xmlns:p14="http://schemas.microsoft.com/office/powerpoint/2010/main" val="9378446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57257C-EC6E-BED2-3BF9-04C49501A038}"/>
            </a:ext>
          </a:extLst>
        </p:cNvPr>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1C90BAD8-CD1F-977A-261E-40FB13C36588}"/>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spcAft>
                <a:spcPts val="600"/>
              </a:spcAft>
            </a:pPr>
            <a:r>
              <a:rPr lang="en-US" kern="1200" cap="all" spc="100" baseline="0">
                <a:solidFill>
                  <a:schemeClr val="tx1">
                    <a:lumMod val="95000"/>
                    <a:lumOff val="5000"/>
                  </a:schemeClr>
                </a:solidFill>
                <a:latin typeface="+mj-lt"/>
                <a:ea typeface="+mj-ea"/>
                <a:cs typeface="+mj-cs"/>
              </a:rPr>
              <a:t>Objectives</a:t>
            </a:r>
            <a:endParaRPr lang="en-US" kern="1200" cap="all" spc="100" baseline="0" dirty="0">
              <a:solidFill>
                <a:schemeClr val="tx1">
                  <a:lumMod val="95000"/>
                  <a:lumOff val="5000"/>
                </a:schemeClr>
              </a:solidFill>
              <a:latin typeface="+mj-lt"/>
              <a:ea typeface="+mj-ea"/>
              <a:cs typeface="+mj-cs"/>
            </a:endParaRPr>
          </a:p>
        </p:txBody>
      </p:sp>
      <p:graphicFrame>
        <p:nvGraphicFramePr>
          <p:cNvPr id="12" name="Content Placeholder 5">
            <a:extLst>
              <a:ext uri="{FF2B5EF4-FFF2-40B4-BE49-F238E27FC236}">
                <a16:creationId xmlns:a16="http://schemas.microsoft.com/office/drawing/2014/main" id="{F11ACCF3-7B0A-7AD7-B4C4-1D9BBF571BB3}"/>
              </a:ext>
            </a:extLst>
          </p:cNvPr>
          <p:cNvGraphicFramePr/>
          <p:nvPr>
            <p:extLst>
              <p:ext uri="{D42A27DB-BD31-4B8C-83A1-F6EECF244321}">
                <p14:modId xmlns:p14="http://schemas.microsoft.com/office/powerpoint/2010/main" val="740614333"/>
              </p:ext>
            </p:extLst>
          </p:nvPr>
        </p:nvGraphicFramePr>
        <p:xfrm>
          <a:off x="1023938" y="1848466"/>
          <a:ext cx="10922256" cy="446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61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0C1A33-B3E6-5999-E0B9-178F5CD9B92E}"/>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5845E89-9C51-48ED-0933-61CBEEA89A6E}"/>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spcAft>
                <a:spcPts val="600"/>
              </a:spcAft>
            </a:pPr>
            <a:r>
              <a:rPr lang="en-US" kern="1200" cap="all" spc="100" baseline="0" dirty="0">
                <a:solidFill>
                  <a:schemeClr val="tx1">
                    <a:lumMod val="95000"/>
                    <a:lumOff val="5000"/>
                  </a:schemeClr>
                </a:solidFill>
                <a:latin typeface="+mj-lt"/>
                <a:ea typeface="+mj-ea"/>
                <a:cs typeface="+mj-cs"/>
              </a:rPr>
              <a:t>Problem Description</a:t>
            </a:r>
          </a:p>
        </p:txBody>
      </p:sp>
      <p:graphicFrame>
        <p:nvGraphicFramePr>
          <p:cNvPr id="18" name="Content Placeholder 5">
            <a:extLst>
              <a:ext uri="{FF2B5EF4-FFF2-40B4-BE49-F238E27FC236}">
                <a16:creationId xmlns:a16="http://schemas.microsoft.com/office/drawing/2014/main" id="{66C21DD6-83F6-CF24-DCE1-051FB58ACCC2}"/>
              </a:ext>
            </a:extLst>
          </p:cNvPr>
          <p:cNvGraphicFramePr/>
          <p:nvPr>
            <p:extLst>
              <p:ext uri="{D42A27DB-BD31-4B8C-83A1-F6EECF244321}">
                <p14:modId xmlns:p14="http://schemas.microsoft.com/office/powerpoint/2010/main" val="34171484"/>
              </p:ext>
            </p:extLst>
          </p:nvPr>
        </p:nvGraphicFramePr>
        <p:xfrm>
          <a:off x="762000" y="1740724"/>
          <a:ext cx="11184193" cy="4853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29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148" y="752365"/>
            <a:ext cx="9720072" cy="1105932"/>
          </a:xfrm>
        </p:spPr>
        <p:txBody>
          <a:bodyPr>
            <a:normAutofit/>
          </a:bodyPr>
          <a:lstStyle/>
          <a:p>
            <a:r>
              <a:rPr lang="en-US" dirty="0"/>
              <a:t>SUPPORT VECTOR MACHINES - SVM </a:t>
            </a:r>
          </a:p>
        </p:txBody>
      </p:sp>
      <p:sp>
        <p:nvSpPr>
          <p:cNvPr id="6" name="Content Placeholder 5">
            <a:extLst>
              <a:ext uri="{FF2B5EF4-FFF2-40B4-BE49-F238E27FC236}">
                <a16:creationId xmlns:a16="http://schemas.microsoft.com/office/drawing/2014/main" id="{68B913BD-E2B5-1AF3-7398-65AB1C3062A5}"/>
              </a:ext>
            </a:extLst>
          </p:cNvPr>
          <p:cNvSpPr>
            <a:spLocks noGrp="1"/>
          </p:cNvSpPr>
          <p:nvPr>
            <p:ph sz="half" idx="1"/>
          </p:nvPr>
        </p:nvSpPr>
        <p:spPr>
          <a:xfrm>
            <a:off x="756619" y="1779639"/>
            <a:ext cx="11514039" cy="4673829"/>
          </a:xfrm>
        </p:spPr>
        <p:txBody>
          <a:bodyPr vert="horz" lIns="45720" tIns="45720" rIns="45720" bIns="45720" rtlCol="0" anchor="t">
            <a:noAutofit/>
          </a:bodyPr>
          <a:lstStyle/>
          <a:p>
            <a:pPr>
              <a:buFont typeface="Arial" panose="020B0604020202020204" pitchFamily="34" charset="0"/>
              <a:buChar char="•"/>
            </a:pPr>
            <a:r>
              <a:rPr lang="en-US" sz="2400" b="1" dirty="0"/>
              <a:t>What is SVM?</a:t>
            </a:r>
          </a:p>
          <a:p>
            <a:pPr marL="0" indent="0">
              <a:buNone/>
            </a:pPr>
            <a:r>
              <a:rPr lang="en-US" sz="2400" b="1" dirty="0"/>
              <a:t>SVM</a:t>
            </a:r>
            <a:r>
              <a:rPr lang="en-US" sz="2400" dirty="0"/>
              <a:t> is a supervised ML algorithm used for classification tasks.</a:t>
            </a:r>
          </a:p>
          <a:p>
            <a:pPr marL="0" indent="0">
              <a:buNone/>
            </a:pPr>
            <a:r>
              <a:rPr lang="en-US" sz="2400" dirty="0"/>
              <a:t>It works by finding the optimal </a:t>
            </a:r>
            <a:r>
              <a:rPr lang="en-US" sz="2400" b="1" i="1" dirty="0"/>
              <a:t>hyperplane</a:t>
            </a:r>
            <a:r>
              <a:rPr lang="en-US" sz="2400" dirty="0"/>
              <a:t> that separates data points from different classes.</a:t>
            </a:r>
          </a:p>
          <a:p>
            <a:pPr marL="0" indent="0">
              <a:buNone/>
            </a:pPr>
            <a:endParaRPr lang="en-US" sz="2400" dirty="0"/>
          </a:p>
          <a:p>
            <a:pPr>
              <a:buFont typeface="Arial" panose="020B0604020202020204" pitchFamily="34" charset="0"/>
              <a:buChar char="•"/>
            </a:pPr>
            <a:r>
              <a:rPr lang="en-US" sz="2400" b="1" dirty="0"/>
              <a:t>Key Idea:</a:t>
            </a:r>
            <a:r>
              <a:rPr lang="en-US" sz="2400" dirty="0"/>
              <a:t> Maximize the margin between the data points and the hyperplane, ensuring the best separation between healthy and diseased plants.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SVM Kernels:</a:t>
            </a:r>
            <a:endParaRPr lang="en-US" sz="2400" dirty="0"/>
          </a:p>
          <a:p>
            <a:pPr marL="742950" lvl="1" indent="-285750">
              <a:buFont typeface="Arial" panose="020B0604020202020204" pitchFamily="34" charset="0"/>
              <a:buChar char="•"/>
            </a:pPr>
            <a:r>
              <a:rPr lang="en-US" sz="2400" dirty="0"/>
              <a:t>Linear Kernel</a:t>
            </a:r>
          </a:p>
          <a:p>
            <a:pPr marL="742950" lvl="1" indent="-285750">
              <a:buFont typeface="Arial" panose="020B0604020202020204" pitchFamily="34" charset="0"/>
              <a:buChar char="•"/>
            </a:pPr>
            <a:r>
              <a:rPr lang="en-US" sz="2400" dirty="0"/>
              <a:t>Polynomial Kernel</a:t>
            </a:r>
          </a:p>
          <a:p>
            <a:pPr marL="742950" lvl="1" indent="-285750">
              <a:buFont typeface="Arial" panose="020B0604020202020204" pitchFamily="34" charset="0"/>
              <a:buChar char="•"/>
            </a:pPr>
            <a:r>
              <a:rPr lang="en-US" sz="2400" dirty="0"/>
              <a:t>Radial Basis Function (RBF) Kernel (often used for non-linear separations)</a:t>
            </a:r>
          </a:p>
        </p:txBody>
      </p:sp>
    </p:spTree>
    <p:extLst>
      <p:ext uri="{BB962C8B-B14F-4D97-AF65-F5344CB8AC3E}">
        <p14:creationId xmlns:p14="http://schemas.microsoft.com/office/powerpoint/2010/main" val="204695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18DE3E-1CB0-8373-107A-2C308134346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5AA812-F877-6E7A-31FB-188A036889EB}"/>
              </a:ext>
            </a:extLst>
          </p:cNvPr>
          <p:cNvSpPr>
            <a:spLocks noGrp="1"/>
          </p:cNvSpPr>
          <p:nvPr>
            <p:ph type="title"/>
          </p:nvPr>
        </p:nvSpPr>
        <p:spPr/>
        <p:txBody>
          <a:bodyPr/>
          <a:lstStyle/>
          <a:p>
            <a:r>
              <a:rPr lang="en-US" dirty="0"/>
              <a:t>About the Dataset</a:t>
            </a:r>
          </a:p>
        </p:txBody>
      </p:sp>
      <p:sp>
        <p:nvSpPr>
          <p:cNvPr id="6" name="Content Placeholder 5">
            <a:extLst>
              <a:ext uri="{FF2B5EF4-FFF2-40B4-BE49-F238E27FC236}">
                <a16:creationId xmlns:a16="http://schemas.microsoft.com/office/drawing/2014/main" id="{C25531C2-914B-0F87-CCAD-4E69560DBB4B}"/>
              </a:ext>
            </a:extLst>
          </p:cNvPr>
          <p:cNvSpPr>
            <a:spLocks noGrp="1"/>
          </p:cNvSpPr>
          <p:nvPr>
            <p:ph sz="half" idx="1"/>
          </p:nvPr>
        </p:nvSpPr>
        <p:spPr/>
        <p:txBody>
          <a:bodyPr/>
          <a:lstStyle/>
          <a:p>
            <a:r>
              <a:rPr lang="en-US" dirty="0"/>
              <a:t>The dataset to be explored will be obtained from Kaggle. </a:t>
            </a:r>
          </a:p>
          <a:p>
            <a:r>
              <a:rPr lang="en-US" dirty="0"/>
              <a:t>This dataset consists of about 87K </a:t>
            </a:r>
            <a:r>
              <a:rPr lang="en-US" dirty="0" err="1"/>
              <a:t>rgb</a:t>
            </a:r>
            <a:r>
              <a:rPr lang="en-US" dirty="0"/>
              <a:t> images of healthy and diseased crop leaves which is categorized into different classes.</a:t>
            </a:r>
          </a:p>
          <a:p>
            <a:r>
              <a:rPr lang="en-US" b="1" dirty="0"/>
              <a:t>Some of the classes </a:t>
            </a:r>
          </a:p>
          <a:p>
            <a:r>
              <a:rPr lang="en-US" dirty="0"/>
              <a:t>- </a:t>
            </a:r>
            <a:r>
              <a:rPr lang="en-US" dirty="0" err="1"/>
              <a:t>Pepper__bell___healthy</a:t>
            </a:r>
            <a:endParaRPr lang="en-US" dirty="0"/>
          </a:p>
          <a:p>
            <a:r>
              <a:rPr lang="en-US" dirty="0"/>
              <a:t>- </a:t>
            </a:r>
            <a:r>
              <a:rPr lang="en-US" dirty="0" err="1"/>
              <a:t>Tomato_Early_blight</a:t>
            </a:r>
            <a:endParaRPr lang="en-US" dirty="0"/>
          </a:p>
          <a:p>
            <a:r>
              <a:rPr lang="en-US" dirty="0"/>
              <a:t>- </a:t>
            </a:r>
            <a:r>
              <a:rPr lang="en-US" dirty="0" err="1"/>
              <a:t>Tomato_Septoria_leaf_spot</a:t>
            </a:r>
            <a:endParaRPr lang="en-US" dirty="0"/>
          </a:p>
        </p:txBody>
      </p:sp>
      <p:pic>
        <p:nvPicPr>
          <p:cNvPr id="1026" name="Picture 2">
            <a:extLst>
              <a:ext uri="{FF2B5EF4-FFF2-40B4-BE49-F238E27FC236}">
                <a16:creationId xmlns:a16="http://schemas.microsoft.com/office/drawing/2014/main" id="{61A5F3BD-A334-F979-1D00-F3A8B4B0E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867" y="1823102"/>
            <a:ext cx="2277786" cy="21908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91FC42D-DA6D-2E70-90D2-064766877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6076" y="1823101"/>
            <a:ext cx="2215984" cy="21314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DB3E8A9-B9A6-327C-09F6-E6F480CE5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867" y="4396143"/>
            <a:ext cx="2277786" cy="219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46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A6C77-CA13-6726-5C2E-E469076C1DA4}"/>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4400" dirty="0"/>
              <a:t>Use case diagram</a:t>
            </a:r>
          </a:p>
        </p:txBody>
      </p:sp>
      <p:cxnSp>
        <p:nvCxnSpPr>
          <p:cNvPr id="62" name="Straight Connector 61">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6885BF9-2BAC-3316-E758-9F7BBD02D777}"/>
              </a:ext>
            </a:extLst>
          </p:cNvPr>
          <p:cNvSpPr txBox="1"/>
          <p:nvPr/>
        </p:nvSpPr>
        <p:spPr>
          <a:xfrm>
            <a:off x="1024128" y="1921487"/>
            <a:ext cx="4744654" cy="4477196"/>
          </a:xfrm>
          <a:prstGeom prst="rect">
            <a:avLst/>
          </a:prstGeom>
        </p:spPr>
        <p:txBody>
          <a:bodyPr vert="horz" lIns="45720" tIns="45720" rIns="45720" bIns="45720" rtlCol="0">
            <a:normAutofit fontScale="92500" lnSpcReduction="10000"/>
          </a:bodyPr>
          <a:lstStyle/>
          <a:p>
            <a:pPr marL="0" marR="0" lvl="0" indent="0" defTabSz="914400" fontAlgn="base">
              <a:lnSpc>
                <a:spcPct val="90000"/>
              </a:lnSpc>
              <a:spcBef>
                <a:spcPct val="0"/>
              </a:spcBef>
              <a:spcAft>
                <a:spcPts val="600"/>
              </a:spcAft>
              <a:buClr>
                <a:schemeClr val="accent1"/>
              </a:buClr>
              <a:buSzTx/>
              <a:buFontTx/>
              <a:buChar char="•"/>
              <a:tabLst/>
            </a:pPr>
            <a:r>
              <a:rPr lang="en-US" sz="2200" dirty="0"/>
              <a:t> </a:t>
            </a:r>
            <a:r>
              <a:rPr kumimoji="0" lang="en-US" altLang="en-US" sz="2200" b="1" i="0" u="none" strike="noStrike" cap="none" normalizeH="0" baseline="0" dirty="0">
                <a:ln>
                  <a:noFill/>
                </a:ln>
                <a:effectLst/>
              </a:rPr>
              <a:t>Image Upload</a:t>
            </a:r>
            <a:r>
              <a:rPr kumimoji="0" lang="en-US" altLang="en-US" sz="2200" b="0" i="0" u="none" strike="noStrike" cap="none" normalizeH="0" baseline="0" dirty="0">
                <a:ln>
                  <a:noFill/>
                </a:ln>
                <a:effectLst/>
              </a:rPr>
              <a:t>: The </a:t>
            </a:r>
            <a:r>
              <a:rPr kumimoji="0" lang="en-US" altLang="en-US" sz="2200" b="1" i="0" u="none" strike="noStrike" cap="none" normalizeH="0" baseline="0" dirty="0">
                <a:ln>
                  <a:noFill/>
                </a:ln>
                <a:effectLst/>
              </a:rPr>
              <a:t>Farmer/User</a:t>
            </a:r>
            <a:r>
              <a:rPr kumimoji="0" lang="en-US" altLang="en-US" sz="2200" b="0" i="0" u="none" strike="noStrike" cap="none" normalizeH="0" baseline="0" dirty="0">
                <a:ln>
                  <a:noFill/>
                </a:ln>
                <a:effectLst/>
              </a:rPr>
              <a:t> uploads an image of a diseased plant.</a:t>
            </a:r>
          </a:p>
          <a:p>
            <a:pPr marL="0" marR="0" lvl="0" indent="0" defTabSz="914400" fontAlgn="base">
              <a:lnSpc>
                <a:spcPct val="90000"/>
              </a:lnSpc>
              <a:spcBef>
                <a:spcPct val="0"/>
              </a:spcBef>
              <a:spcAft>
                <a:spcPts val="600"/>
              </a:spcAft>
              <a:buClr>
                <a:schemeClr val="accent1"/>
              </a:buClr>
              <a:buSzTx/>
              <a:tabLst/>
            </a:pPr>
            <a:endParaRPr kumimoji="0" lang="en-US" altLang="en-US" sz="22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1" i="0" u="none" strike="noStrike" cap="none" normalizeH="0" baseline="0" dirty="0">
                <a:ln>
                  <a:noFill/>
                </a:ln>
                <a:effectLst/>
              </a:rPr>
              <a:t>Feature Extraction</a:t>
            </a:r>
            <a:r>
              <a:rPr kumimoji="0" lang="en-US" altLang="en-US" sz="2200" b="0" i="0" u="none" strike="noStrike" cap="none" normalizeH="0" baseline="0" dirty="0">
                <a:ln>
                  <a:noFill/>
                </a:ln>
                <a:effectLst/>
              </a:rPr>
              <a:t>: The system extracts features from the leaf image using the machine learning model.</a:t>
            </a:r>
          </a:p>
          <a:p>
            <a:pPr marL="0" marR="0" lvl="0" indent="0" defTabSz="914400" fontAlgn="base">
              <a:lnSpc>
                <a:spcPct val="90000"/>
              </a:lnSpc>
              <a:spcBef>
                <a:spcPct val="0"/>
              </a:spcBef>
              <a:spcAft>
                <a:spcPts val="600"/>
              </a:spcAft>
              <a:buClr>
                <a:schemeClr val="accent1"/>
              </a:buClr>
              <a:buSzTx/>
              <a:tabLst/>
            </a:pPr>
            <a:endParaRPr kumimoji="0" lang="en-US" altLang="en-US" sz="22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1" i="0" u="none" strike="noStrike" cap="none" normalizeH="0" baseline="0" dirty="0">
                <a:ln>
                  <a:noFill/>
                </a:ln>
                <a:effectLst/>
              </a:rPr>
              <a:t>Classification Using SVM</a:t>
            </a:r>
            <a:r>
              <a:rPr kumimoji="0" lang="en-US" altLang="en-US" sz="2200" b="0" i="0" u="none" strike="noStrike" cap="none" normalizeH="0" baseline="0" dirty="0">
                <a:ln>
                  <a:noFill/>
                </a:ln>
                <a:effectLst/>
              </a:rPr>
              <a:t>: The </a:t>
            </a:r>
            <a:r>
              <a:rPr kumimoji="0" lang="en-US" altLang="en-US" sz="2200" b="1" i="0" u="none" strike="noStrike" cap="none" normalizeH="0" baseline="0" dirty="0">
                <a:ln>
                  <a:noFill/>
                </a:ln>
                <a:effectLst/>
              </a:rPr>
              <a:t>SVM model</a:t>
            </a:r>
            <a:r>
              <a:rPr kumimoji="0" lang="en-US" altLang="en-US" sz="2200" b="0" i="0" u="none" strike="noStrike" cap="none" normalizeH="0" baseline="0" dirty="0">
                <a:ln>
                  <a:noFill/>
                </a:ln>
                <a:effectLst/>
              </a:rPr>
              <a:t> (Support Vector Machine) processes the features to classify the plant as healthy or diseased.</a:t>
            </a:r>
          </a:p>
          <a:p>
            <a:pPr marL="0" marR="0" lvl="0" indent="0" defTabSz="914400" fontAlgn="base">
              <a:lnSpc>
                <a:spcPct val="90000"/>
              </a:lnSpc>
              <a:spcBef>
                <a:spcPct val="0"/>
              </a:spcBef>
              <a:spcAft>
                <a:spcPts val="600"/>
              </a:spcAft>
              <a:buClr>
                <a:schemeClr val="accent1"/>
              </a:buClr>
              <a:buSzTx/>
              <a:tabLst/>
            </a:pPr>
            <a:endParaRPr kumimoji="0" lang="en-US" altLang="en-US" sz="22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1" i="0" u="none" strike="noStrike" cap="none" normalizeH="0" baseline="0" dirty="0">
                <a:ln>
                  <a:noFill/>
                </a:ln>
                <a:effectLst/>
              </a:rPr>
              <a:t>Optional Expert Feedback</a:t>
            </a:r>
            <a:r>
              <a:rPr kumimoji="0" lang="en-US" altLang="en-US" sz="2200" b="0" i="0" u="none" strike="noStrike" cap="none" normalizeH="0" baseline="0" dirty="0">
                <a:ln>
                  <a:noFill/>
                </a:ln>
                <a:effectLst/>
              </a:rPr>
              <a:t>: The system provides an option for an expert to verify the results if needed. </a:t>
            </a:r>
          </a:p>
          <a:p>
            <a:pPr defTabSz="914400">
              <a:lnSpc>
                <a:spcPct val="90000"/>
              </a:lnSpc>
              <a:spcAft>
                <a:spcPts val="600"/>
              </a:spcAft>
              <a:buClr>
                <a:schemeClr val="accent1"/>
              </a:buClr>
            </a:pPr>
            <a:endParaRPr lang="en-US" dirty="0"/>
          </a:p>
        </p:txBody>
      </p:sp>
      <p:pic>
        <p:nvPicPr>
          <p:cNvPr id="36" name="Picture 35" descr="A diagram of a plant&#10;&#10;Description automatically generated">
            <a:extLst>
              <a:ext uri="{FF2B5EF4-FFF2-40B4-BE49-F238E27FC236}">
                <a16:creationId xmlns:a16="http://schemas.microsoft.com/office/drawing/2014/main" id="{C5E2DAF2-BD19-DD12-1533-712290FB56D4}"/>
              </a:ext>
            </a:extLst>
          </p:cNvPr>
          <p:cNvPicPr>
            <a:picLocks noChangeAspect="1"/>
          </p:cNvPicPr>
          <p:nvPr/>
        </p:nvPicPr>
        <p:blipFill>
          <a:blip r:embed="rId2"/>
          <a:stretch>
            <a:fillRect/>
          </a:stretch>
        </p:blipFill>
        <p:spPr>
          <a:xfrm>
            <a:off x="6096002" y="455297"/>
            <a:ext cx="6095998" cy="5656348"/>
          </a:xfrm>
          <a:prstGeom prst="rect">
            <a:avLst/>
          </a:prstGeom>
        </p:spPr>
      </p:pic>
      <p:pic>
        <p:nvPicPr>
          <p:cNvPr id="30" name="Picture 29">
            <a:extLst>
              <a:ext uri="{FF2B5EF4-FFF2-40B4-BE49-F238E27FC236}">
                <a16:creationId xmlns:a16="http://schemas.microsoft.com/office/drawing/2014/main" id="{0F46BD47-9342-8B23-A827-3359DF6DB04A}"/>
              </a:ext>
            </a:extLst>
          </p:cNvPr>
          <p:cNvPicPr>
            <a:picLocks noChangeAspect="1"/>
          </p:cNvPicPr>
          <p:nvPr/>
        </p:nvPicPr>
        <p:blipFill>
          <a:blip r:embed="rId3"/>
          <a:stretch>
            <a:fillRect/>
          </a:stretch>
        </p:blipFill>
        <p:spPr>
          <a:xfrm rot="16200000">
            <a:off x="10663183" y="-259237"/>
            <a:ext cx="250063" cy="1679132"/>
          </a:xfrm>
          <a:prstGeom prst="rect">
            <a:avLst/>
          </a:prstGeom>
        </p:spPr>
      </p:pic>
    </p:spTree>
    <p:extLst>
      <p:ext uri="{BB962C8B-B14F-4D97-AF65-F5344CB8AC3E}">
        <p14:creationId xmlns:p14="http://schemas.microsoft.com/office/powerpoint/2010/main" val="240314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30962D2-9C5F-4C2F-9D75-5047CCE94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5951728" y="585216"/>
            <a:ext cx="5740739" cy="1499616"/>
          </a:xfrm>
        </p:spPr>
        <p:txBody>
          <a:bodyPr vert="horz" lIns="91440" tIns="45720" rIns="91440" bIns="45720" rtlCol="0" anchor="ctr">
            <a:normAutofit/>
          </a:bodyPr>
          <a:lstStyle/>
          <a:p>
            <a:r>
              <a:rPr lang="en-US" dirty="0"/>
              <a:t>Data Preprocessing  </a:t>
            </a:r>
          </a:p>
        </p:txBody>
      </p:sp>
      <p:pic>
        <p:nvPicPr>
          <p:cNvPr id="32" name="Picture 31" descr="Green seedling sprouting on the earth">
            <a:extLst>
              <a:ext uri="{FF2B5EF4-FFF2-40B4-BE49-F238E27FC236}">
                <a16:creationId xmlns:a16="http://schemas.microsoft.com/office/drawing/2014/main" id="{7FCCD2B3-D037-95AF-E4BB-EF045C826CAC}"/>
              </a:ext>
            </a:extLst>
          </p:cNvPr>
          <p:cNvPicPr>
            <a:picLocks noChangeAspect="1"/>
          </p:cNvPicPr>
          <p:nvPr/>
        </p:nvPicPr>
        <p:blipFill>
          <a:blip r:embed="rId2"/>
          <a:srcRect l="41667" r="983" b="-1"/>
          <a:stretch/>
        </p:blipFill>
        <p:spPr>
          <a:xfrm>
            <a:off x="484635" y="484632"/>
            <a:ext cx="3248521" cy="3511948"/>
          </a:xfrm>
          <a:prstGeom prst="rect">
            <a:avLst/>
          </a:prstGeom>
        </p:spPr>
      </p:pic>
      <p:sp>
        <p:nvSpPr>
          <p:cNvPr id="39" name="Rectangle 38">
            <a:extLst>
              <a:ext uri="{FF2B5EF4-FFF2-40B4-BE49-F238E27FC236}">
                <a16:creationId xmlns:a16="http://schemas.microsoft.com/office/drawing/2014/main" id="{50F78CF7-743D-4F97-AEAF-6D872AEF4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4632"/>
            <a:ext cx="1082693" cy="35119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7DCBFCC-8C5F-4A93-997F-0A2BB3F0DF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896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09920AE-B9EA-725D-0069-B1C0F38C8013}"/>
              </a:ext>
            </a:extLst>
          </p:cNvPr>
          <p:cNvPicPr>
            <a:picLocks noChangeAspect="1"/>
          </p:cNvPicPr>
          <p:nvPr/>
        </p:nvPicPr>
        <p:blipFill>
          <a:blip r:embed="rId3"/>
          <a:srcRect t="13197" r="4" b="10727"/>
          <a:stretch/>
        </p:blipFill>
        <p:spPr>
          <a:xfrm>
            <a:off x="484633" y="4150596"/>
            <a:ext cx="4495802" cy="2231808"/>
          </a:xfrm>
          <a:prstGeom prst="rect">
            <a:avLst/>
          </a:prstGeom>
        </p:spPr>
      </p:pic>
      <p:sp>
        <p:nvSpPr>
          <p:cNvPr id="31" name="Content Placeholder 5">
            <a:extLst>
              <a:ext uri="{FF2B5EF4-FFF2-40B4-BE49-F238E27FC236}">
                <a16:creationId xmlns:a16="http://schemas.microsoft.com/office/drawing/2014/main" id="{68B913BD-E2B5-1AF3-7398-65AB1C3062A5}"/>
              </a:ext>
            </a:extLst>
          </p:cNvPr>
          <p:cNvSpPr>
            <a:spLocks noGrp="1"/>
          </p:cNvSpPr>
          <p:nvPr>
            <p:ph sz="half" idx="1"/>
          </p:nvPr>
        </p:nvSpPr>
        <p:spPr>
          <a:xfrm>
            <a:off x="5951728" y="2286000"/>
            <a:ext cx="5740739" cy="4023360"/>
          </a:xfrm>
        </p:spPr>
        <p:txBody>
          <a:bodyPr vert="horz" lIns="45720" tIns="45720" rIns="45720" bIns="45720" rtlCol="0">
            <a:normAutofit/>
          </a:bodyPr>
          <a:lstStyle/>
          <a:p>
            <a:endParaRPr lang="en-US" dirty="0"/>
          </a:p>
          <a:p>
            <a:pPr marL="0" marR="0" lvl="0" indent="0" fontAlgn="base">
              <a:spcBef>
                <a:spcPct val="0"/>
              </a:spcBef>
              <a:spcAft>
                <a:spcPct val="0"/>
              </a:spcAft>
              <a:buSzTx/>
              <a:buFontTx/>
              <a:buChar char="•"/>
              <a:tabLst/>
            </a:pPr>
            <a:r>
              <a:rPr kumimoji="0" lang="en-US" altLang="en-US" b="1" i="0" u="none" strike="noStrike" cap="none" normalizeH="0" baseline="0" dirty="0">
                <a:ln>
                  <a:noFill/>
                </a:ln>
                <a:effectLst/>
              </a:rPr>
              <a:t>Data Collection</a:t>
            </a:r>
            <a:r>
              <a:rPr kumimoji="0" lang="en-US" altLang="en-US" b="0" i="0" u="none" strike="noStrike" cap="none" normalizeH="0" baseline="0" dirty="0">
                <a:ln>
                  <a:noFill/>
                </a:ln>
                <a:effectLst/>
              </a:rPr>
              <a:t>:</a:t>
            </a:r>
          </a:p>
          <a:p>
            <a:pPr marL="516636" lvl="1" indent="-342900" fontAlgn="base">
              <a:spcBef>
                <a:spcPct val="0"/>
              </a:spcBef>
              <a:spcAft>
                <a:spcPct val="0"/>
              </a:spcAft>
            </a:pPr>
            <a:r>
              <a:rPr kumimoji="0" lang="en-US" altLang="en-US" b="0" i="0" u="none" strike="noStrike" cap="none" normalizeH="0" baseline="0" dirty="0">
                <a:ln>
                  <a:noFill/>
                </a:ln>
                <a:effectLst/>
              </a:rPr>
              <a:t>Images of healthy and diseased plant leaves from Kaggle.</a:t>
            </a:r>
          </a:p>
          <a:p>
            <a:pPr marL="516636" lvl="1" indent="-342900" fontAlgn="base">
              <a:spcBef>
                <a:spcPct val="0"/>
              </a:spcBef>
              <a:spcAft>
                <a:spcPct val="0"/>
              </a:spcAft>
            </a:pPr>
            <a:r>
              <a:rPr kumimoji="0" lang="en-US" altLang="en-US" b="0" i="0" u="none" strike="noStrike" cap="none" normalizeH="0" baseline="0" dirty="0">
                <a:ln>
                  <a:noFill/>
                </a:ln>
                <a:effectLst/>
              </a:rPr>
              <a:t>Covers crops like apple, tomato, rice, and potato.</a:t>
            </a:r>
          </a:p>
          <a:p>
            <a:pPr marL="0" marR="0" lvl="0" indent="0" fontAlgn="base">
              <a:spcBef>
                <a:spcPct val="0"/>
              </a:spcBef>
              <a:spcAft>
                <a:spcPct val="0"/>
              </a:spcAft>
              <a:buSzTx/>
              <a:buNone/>
              <a:tabLst/>
            </a:pPr>
            <a:endParaRPr kumimoji="0" lang="en-US" altLang="en-US" b="0" i="0" u="none" strike="noStrike" cap="none" normalizeH="0" baseline="0" dirty="0">
              <a:ln>
                <a:noFill/>
              </a:ln>
              <a:effectLst/>
            </a:endParaRPr>
          </a:p>
          <a:p>
            <a:pPr marL="0" marR="0" lvl="0" indent="0" fontAlgn="base">
              <a:spcBef>
                <a:spcPct val="0"/>
              </a:spcBef>
              <a:spcAft>
                <a:spcPct val="0"/>
              </a:spcAft>
              <a:buSzTx/>
              <a:buFontTx/>
              <a:buChar char="•"/>
              <a:tabLst/>
            </a:pPr>
            <a:endParaRPr kumimoji="0" lang="en-US" altLang="en-US" b="1" i="0" u="none" strike="noStrike" cap="none" normalizeH="0" baseline="0" dirty="0">
              <a:ln>
                <a:noFill/>
              </a:ln>
              <a:effectLst/>
            </a:endParaRPr>
          </a:p>
          <a:p>
            <a:pPr marL="0" marR="0" lvl="0" indent="0" fontAlgn="base">
              <a:spcBef>
                <a:spcPct val="0"/>
              </a:spcBef>
              <a:spcAft>
                <a:spcPct val="0"/>
              </a:spcAft>
              <a:buSzTx/>
              <a:buFontTx/>
              <a:buChar char="•"/>
              <a:tabLst/>
            </a:pPr>
            <a:r>
              <a:rPr kumimoji="0" lang="en-US" altLang="en-US" b="1" i="0" u="none" strike="noStrike" cap="none" normalizeH="0" baseline="0" dirty="0">
                <a:ln>
                  <a:noFill/>
                </a:ln>
                <a:effectLst/>
              </a:rPr>
              <a:t>Feature Extraction</a:t>
            </a:r>
            <a:r>
              <a:rPr kumimoji="0" lang="en-US" altLang="en-US" b="0" i="0" u="none" strike="noStrike" cap="none" normalizeH="0" baseline="0" dirty="0">
                <a:ln>
                  <a:noFill/>
                </a:ln>
                <a:effectLst/>
              </a:rPr>
              <a:t>:</a:t>
            </a:r>
          </a:p>
          <a:p>
            <a:pPr marL="345186" lvl="1" indent="-171450" fontAlgn="base">
              <a:spcBef>
                <a:spcPct val="0"/>
              </a:spcBef>
              <a:spcAft>
                <a:spcPct val="0"/>
              </a:spcAft>
            </a:pPr>
            <a:r>
              <a:rPr kumimoji="0" lang="en-US" altLang="en-US" b="1" i="0" u="none" strike="noStrike" cap="none" normalizeH="0" baseline="0" dirty="0">
                <a:ln>
                  <a:noFill/>
                </a:ln>
                <a:effectLst/>
              </a:rPr>
              <a:t>Color</a:t>
            </a:r>
            <a:r>
              <a:rPr kumimoji="0" lang="en-US" altLang="en-US" b="0" i="0" u="none" strike="noStrike" cap="none" normalizeH="0" baseline="0" dirty="0">
                <a:ln>
                  <a:noFill/>
                </a:ln>
                <a:effectLst/>
              </a:rPr>
              <a:t>: Mean RGB values.</a:t>
            </a:r>
          </a:p>
          <a:p>
            <a:pPr marL="345186" lvl="1" indent="-171450" fontAlgn="base">
              <a:spcBef>
                <a:spcPct val="0"/>
              </a:spcBef>
              <a:spcAft>
                <a:spcPct val="0"/>
              </a:spcAft>
            </a:pPr>
            <a:r>
              <a:rPr kumimoji="0" lang="en-US" altLang="en-US" b="1" i="0" u="none" strike="noStrike" cap="none" normalizeH="0" baseline="0" dirty="0">
                <a:ln>
                  <a:noFill/>
                </a:ln>
                <a:effectLst/>
              </a:rPr>
              <a:t>Texture</a:t>
            </a:r>
            <a:r>
              <a:rPr kumimoji="0" lang="en-US" altLang="en-US" b="0" i="0" u="none" strike="noStrike" cap="none" normalizeH="0" baseline="0" dirty="0">
                <a:ln>
                  <a:noFill/>
                </a:ln>
                <a:effectLst/>
              </a:rPr>
              <a:t>: Gray Level Co-occurrence Matrix (GLCM).</a:t>
            </a:r>
          </a:p>
          <a:p>
            <a:pPr marL="345186" lvl="1" indent="-171450" fontAlgn="base">
              <a:spcBef>
                <a:spcPct val="0"/>
              </a:spcBef>
              <a:spcAft>
                <a:spcPct val="0"/>
              </a:spcAft>
            </a:pPr>
            <a:r>
              <a:rPr kumimoji="0" lang="en-US" altLang="en-US" b="1" i="0" u="none" strike="noStrike" cap="none" normalizeH="0" baseline="0" dirty="0">
                <a:ln>
                  <a:noFill/>
                </a:ln>
                <a:effectLst/>
              </a:rPr>
              <a:t>Shape</a:t>
            </a:r>
            <a:r>
              <a:rPr kumimoji="0" lang="en-US" altLang="en-US" b="0" i="0" u="none" strike="noStrike" cap="none" normalizeH="0" baseline="0" dirty="0">
                <a:ln>
                  <a:noFill/>
                </a:ln>
                <a:effectLst/>
              </a:rPr>
              <a:t>: Geometric properties (area, perimeter, edge detection).</a:t>
            </a:r>
          </a:p>
          <a:p>
            <a:pPr marL="0" marR="0" lvl="0" indent="0" fontAlgn="base">
              <a:spcBef>
                <a:spcPct val="0"/>
              </a:spcBef>
              <a:spcAft>
                <a:spcPct val="0"/>
              </a:spcAft>
              <a:buSzTx/>
              <a:buFontTx/>
              <a:buChar char="•"/>
              <a:tabLst/>
            </a:pPr>
            <a:endParaRPr kumimoji="0" lang="en-US" altLang="en-US" b="0" i="0" u="none" strike="noStrike" cap="none" normalizeH="0" baseline="0" dirty="0">
              <a:ln>
                <a:noFill/>
              </a:ln>
              <a:effectLst/>
            </a:endParaRPr>
          </a:p>
          <a:p>
            <a:endParaRPr lang="en-US" dirty="0"/>
          </a:p>
        </p:txBody>
      </p:sp>
    </p:spTree>
    <p:extLst>
      <p:ext uri="{BB962C8B-B14F-4D97-AF65-F5344CB8AC3E}">
        <p14:creationId xmlns:p14="http://schemas.microsoft.com/office/powerpoint/2010/main" val="248745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7058E2-D78E-24FC-DAB9-D202C5F6EBCE}"/>
            </a:ext>
          </a:extLst>
        </p:cNvPr>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156E7627-9054-4C34-A9FF-A07F95284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7087D-EA0C-F1C1-5560-8DB9F4E3819E}"/>
              </a:ext>
            </a:extLst>
          </p:cNvPr>
          <p:cNvSpPr>
            <a:spLocks noGrp="1"/>
          </p:cNvSpPr>
          <p:nvPr>
            <p:ph type="title"/>
          </p:nvPr>
        </p:nvSpPr>
        <p:spPr>
          <a:xfrm>
            <a:off x="5951728" y="585216"/>
            <a:ext cx="5740739" cy="1499616"/>
          </a:xfrm>
        </p:spPr>
        <p:txBody>
          <a:bodyPr vert="horz" lIns="91440" tIns="45720" rIns="91440" bIns="45720" rtlCol="0" anchor="ctr">
            <a:normAutofit/>
          </a:bodyPr>
          <a:lstStyle/>
          <a:p>
            <a:r>
              <a:rPr lang="en-US" dirty="0"/>
              <a:t>Model Training </a:t>
            </a:r>
          </a:p>
        </p:txBody>
      </p:sp>
      <p:pic>
        <p:nvPicPr>
          <p:cNvPr id="32" name="Picture 31" descr="Green seedling sprouting on the earth">
            <a:extLst>
              <a:ext uri="{FF2B5EF4-FFF2-40B4-BE49-F238E27FC236}">
                <a16:creationId xmlns:a16="http://schemas.microsoft.com/office/drawing/2014/main" id="{4B78A990-5569-4AC5-C2B8-B2E44909F842}"/>
              </a:ext>
            </a:extLst>
          </p:cNvPr>
          <p:cNvPicPr>
            <a:picLocks noChangeAspect="1"/>
          </p:cNvPicPr>
          <p:nvPr/>
        </p:nvPicPr>
        <p:blipFill>
          <a:blip r:embed="rId2"/>
          <a:srcRect l="48856" r="9198" b="-1"/>
          <a:stretch/>
        </p:blipFill>
        <p:spPr>
          <a:xfrm>
            <a:off x="1638919" y="484632"/>
            <a:ext cx="2375980" cy="3511948"/>
          </a:xfrm>
          <a:prstGeom prst="rect">
            <a:avLst/>
          </a:prstGeom>
        </p:spPr>
      </p:pic>
      <p:sp>
        <p:nvSpPr>
          <p:cNvPr id="41" name="Rectangle 40">
            <a:extLst>
              <a:ext uri="{FF2B5EF4-FFF2-40B4-BE49-F238E27FC236}">
                <a16:creationId xmlns:a16="http://schemas.microsoft.com/office/drawing/2014/main" id="{BAFFBAEC-4B09-4263-AA73-ECE450FC7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5766" y="484632"/>
            <a:ext cx="804672" cy="35119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C570AA90-7628-435C-9F08-19F2E026D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896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045B6E3-569F-487B-8966-D3A87C7B4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7150" y="4150596"/>
            <a:ext cx="477182" cy="223180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9E384B-4E84-6964-E780-CFC5F33D381F}"/>
              </a:ext>
            </a:extLst>
          </p:cNvPr>
          <p:cNvPicPr>
            <a:picLocks noChangeAspect="1"/>
          </p:cNvPicPr>
          <p:nvPr/>
        </p:nvPicPr>
        <p:blipFill>
          <a:blip r:embed="rId3"/>
          <a:stretch>
            <a:fillRect/>
          </a:stretch>
        </p:blipFill>
        <p:spPr>
          <a:xfrm>
            <a:off x="1688924" y="4481212"/>
            <a:ext cx="3923426" cy="1484521"/>
          </a:xfrm>
          <a:prstGeom prst="rect">
            <a:avLst/>
          </a:prstGeom>
        </p:spPr>
      </p:pic>
      <p:sp>
        <p:nvSpPr>
          <p:cNvPr id="31" name="Content Placeholder 5">
            <a:extLst>
              <a:ext uri="{FF2B5EF4-FFF2-40B4-BE49-F238E27FC236}">
                <a16:creationId xmlns:a16="http://schemas.microsoft.com/office/drawing/2014/main" id="{B7E2298B-D640-B4CD-186F-F29704CD8E04}"/>
              </a:ext>
            </a:extLst>
          </p:cNvPr>
          <p:cNvSpPr>
            <a:spLocks noGrp="1"/>
          </p:cNvSpPr>
          <p:nvPr>
            <p:ph sz="half" idx="1"/>
          </p:nvPr>
        </p:nvSpPr>
        <p:spPr>
          <a:xfrm>
            <a:off x="5773217" y="1740724"/>
            <a:ext cx="5740739" cy="4023360"/>
          </a:xfrm>
        </p:spPr>
        <p:txBody>
          <a:bodyPr vert="horz" lIns="45720" tIns="45720" rIns="45720" bIns="45720" rtlCol="0">
            <a:normAutofit/>
          </a:bodyPr>
          <a:lstStyle/>
          <a:p>
            <a:pPr marL="0" marR="0" lvl="0" indent="0" fontAlgn="base">
              <a:spcBef>
                <a:spcPct val="0"/>
              </a:spcBef>
              <a:spcAft>
                <a:spcPct val="0"/>
              </a:spcAft>
              <a:buSzTx/>
              <a:buNone/>
              <a:tabLst/>
            </a:pPr>
            <a:endParaRPr kumimoji="0" lang="en-US" altLang="en-US" sz="1500" b="0" i="0" u="none" strike="noStrike" cap="none" normalizeH="0" baseline="0" dirty="0">
              <a:ln>
                <a:noFill/>
              </a:ln>
              <a:effectLst/>
            </a:endParaRPr>
          </a:p>
          <a:p>
            <a:pPr marL="0" marR="0" lvl="0" indent="0" fontAlgn="base">
              <a:spcBef>
                <a:spcPct val="0"/>
              </a:spcBef>
              <a:spcAft>
                <a:spcPct val="0"/>
              </a:spcAft>
              <a:buSzTx/>
              <a:buFontTx/>
              <a:buChar char="•"/>
              <a:tabLst/>
            </a:pPr>
            <a:r>
              <a:rPr kumimoji="0" lang="en-US" altLang="en-US" sz="1500" b="1" i="0" u="none" strike="noStrike" cap="none" normalizeH="0" baseline="0" dirty="0">
                <a:ln>
                  <a:noFill/>
                </a:ln>
                <a:effectLst/>
              </a:rPr>
              <a:t>SVM Model Training</a:t>
            </a:r>
            <a:r>
              <a:rPr kumimoji="0" lang="en-US" altLang="en-US" sz="1500" b="0" i="0" u="none" strike="noStrike" cap="none" normalizeH="0" baseline="0" dirty="0">
                <a:ln>
                  <a:noFill/>
                </a:ln>
                <a:effectLst/>
              </a:rPr>
              <a:t>:</a:t>
            </a:r>
          </a:p>
          <a:p>
            <a:pPr marL="0" indent="0" fontAlgn="base">
              <a:spcBef>
                <a:spcPct val="0"/>
              </a:spcBef>
              <a:spcAft>
                <a:spcPct val="0"/>
              </a:spcAft>
              <a:buSzTx/>
              <a:buNone/>
            </a:pPr>
            <a:r>
              <a:rPr kumimoji="0" lang="en-US" altLang="en-US" sz="1500" b="0" i="0" u="none" strike="noStrike" cap="none" normalizeH="0" baseline="0" dirty="0">
                <a:ln>
                  <a:noFill/>
                </a:ln>
                <a:effectLst/>
              </a:rPr>
              <a:t>Data split: 80% training, 20% testing.</a:t>
            </a:r>
          </a:p>
          <a:p>
            <a:pPr marL="0" marR="0" lvl="0" indent="0" fontAlgn="base">
              <a:spcBef>
                <a:spcPct val="0"/>
              </a:spcBef>
              <a:spcAft>
                <a:spcPct val="0"/>
              </a:spcAft>
              <a:buSzTx/>
              <a:buNone/>
              <a:tabLst/>
            </a:pPr>
            <a:endParaRPr kumimoji="0" lang="en-US" altLang="en-US" sz="1500" b="1" i="0" u="none" strike="noStrike" cap="none" normalizeH="0" baseline="0" dirty="0">
              <a:ln>
                <a:noFill/>
              </a:ln>
              <a:effectLst/>
            </a:endParaRPr>
          </a:p>
          <a:p>
            <a:pPr marL="0" marR="0" lvl="0" indent="0" fontAlgn="base">
              <a:spcBef>
                <a:spcPct val="0"/>
              </a:spcBef>
              <a:spcAft>
                <a:spcPct val="0"/>
              </a:spcAft>
              <a:buSzTx/>
              <a:buNone/>
              <a:tabLst/>
            </a:pPr>
            <a:r>
              <a:rPr kumimoji="0" lang="en-US" altLang="en-US" sz="1500" b="1" i="0" u="none" strike="noStrike" cap="none" normalizeH="0" baseline="0" dirty="0">
                <a:ln>
                  <a:noFill/>
                </a:ln>
                <a:effectLst/>
              </a:rPr>
              <a:t>Kernels</a:t>
            </a:r>
            <a:r>
              <a:rPr kumimoji="0" lang="en-US" altLang="en-US" sz="1500" b="0" i="0" u="none" strike="noStrike" cap="none" normalizeH="0" baseline="0" dirty="0">
                <a:ln>
                  <a:noFill/>
                </a:ln>
                <a:effectLst/>
              </a:rPr>
              <a:t>: Linear and Radial Basis Function (RBF).</a:t>
            </a:r>
          </a:p>
          <a:p>
            <a:pPr marL="0" marR="0" lvl="0" indent="0" fontAlgn="base">
              <a:spcBef>
                <a:spcPct val="0"/>
              </a:spcBef>
              <a:spcAft>
                <a:spcPct val="0"/>
              </a:spcAft>
              <a:buSzTx/>
              <a:buNone/>
              <a:tabLst/>
            </a:pPr>
            <a:r>
              <a:rPr lang="en-US" altLang="en-US" sz="1500" i="1" dirty="0"/>
              <a:t>The kernel that will be utilized eventually will depend on the complexity encountered with the dataset. This is because a </a:t>
            </a:r>
            <a:r>
              <a:rPr lang="en-US" sz="1500" b="1" i="1" dirty="0"/>
              <a:t>Linear Kernel</a:t>
            </a:r>
            <a:r>
              <a:rPr lang="en-US" sz="1500" i="1" dirty="0"/>
              <a:t> is used when the data is simple and can be separated with a straight line while the </a:t>
            </a:r>
            <a:r>
              <a:rPr lang="en-US" sz="1500" b="1" i="1" dirty="0"/>
              <a:t>Radial Basis Function (RBF)</a:t>
            </a:r>
            <a:r>
              <a:rPr lang="en-US" sz="1500" i="1" dirty="0"/>
              <a:t> Kernel is used for more complex data that requires a curved boundary for separation.</a:t>
            </a:r>
          </a:p>
          <a:p>
            <a:pPr marL="0" marR="0" lvl="0" indent="0" fontAlgn="base">
              <a:spcBef>
                <a:spcPct val="0"/>
              </a:spcBef>
              <a:spcAft>
                <a:spcPct val="0"/>
              </a:spcAft>
              <a:buSzTx/>
              <a:buNone/>
              <a:tabLst/>
            </a:pPr>
            <a:endParaRPr kumimoji="0" lang="en-US" altLang="en-US" sz="1500" b="1" i="0" u="none" strike="noStrike" cap="none" normalizeH="0" baseline="0" dirty="0">
              <a:ln>
                <a:noFill/>
              </a:ln>
              <a:effectLst/>
            </a:endParaRPr>
          </a:p>
          <a:p>
            <a:pPr marL="0" marR="0" lvl="0" indent="0" fontAlgn="base">
              <a:spcBef>
                <a:spcPct val="0"/>
              </a:spcBef>
              <a:spcAft>
                <a:spcPct val="0"/>
              </a:spcAft>
              <a:buSzTx/>
              <a:buNone/>
              <a:tabLst/>
            </a:pPr>
            <a:r>
              <a:rPr kumimoji="0" lang="en-US" altLang="en-US" sz="1500" b="1" i="0" u="none" strike="noStrike" cap="none" normalizeH="0" baseline="0" dirty="0">
                <a:ln>
                  <a:noFill/>
                </a:ln>
                <a:effectLst/>
              </a:rPr>
              <a:t>Hyperparameter Tuning</a:t>
            </a:r>
            <a:r>
              <a:rPr kumimoji="0" lang="en-US" altLang="en-US" sz="1500" b="0" i="0" u="none" strike="noStrike" cap="none" normalizeH="0" baseline="0" dirty="0">
                <a:ln>
                  <a:noFill/>
                </a:ln>
                <a:effectLst/>
              </a:rPr>
              <a:t>: Optimizing C and gamma.</a:t>
            </a:r>
          </a:p>
          <a:p>
            <a:pPr marL="0" marR="0" lvl="0" indent="0" fontAlgn="base">
              <a:spcBef>
                <a:spcPct val="0"/>
              </a:spcBef>
              <a:spcAft>
                <a:spcPct val="0"/>
              </a:spcAft>
              <a:buSzTx/>
              <a:buNone/>
              <a:tabLst/>
            </a:pPr>
            <a:r>
              <a:rPr lang="en-US" sz="1500" b="1" i="1" dirty="0"/>
              <a:t>C</a:t>
            </a:r>
            <a:r>
              <a:rPr lang="en-US" sz="1500" i="1" dirty="0"/>
              <a:t> will control how strict the model is about making mistakes, and </a:t>
            </a:r>
            <a:r>
              <a:rPr lang="en-US" sz="1500" b="1" i="1" dirty="0"/>
              <a:t>gamma</a:t>
            </a:r>
            <a:r>
              <a:rPr lang="en-US" sz="1500" i="1" dirty="0"/>
              <a:t> will help us determine how far the influence of a single data point reaches. Adjusting these helps the model perform better.</a:t>
            </a:r>
            <a:endParaRPr kumimoji="0" lang="en-US" altLang="en-US" sz="1500" b="0" i="1" u="none" strike="noStrike" cap="none" normalizeH="0" baseline="0" dirty="0">
              <a:ln>
                <a:noFill/>
              </a:ln>
              <a:effectLst/>
            </a:endParaRPr>
          </a:p>
          <a:p>
            <a:pPr marL="0" marR="0" lvl="0" indent="0" fontAlgn="base">
              <a:spcBef>
                <a:spcPct val="0"/>
              </a:spcBef>
              <a:spcAft>
                <a:spcPct val="0"/>
              </a:spcAft>
              <a:buSzTx/>
              <a:buFontTx/>
              <a:buChar char="•"/>
              <a:tabLst/>
            </a:pPr>
            <a:endParaRPr kumimoji="0" lang="en-US" altLang="en-US" sz="1500" b="0" i="0" u="none" strike="noStrike" cap="none" normalizeH="0" baseline="0" dirty="0">
              <a:ln>
                <a:noFill/>
              </a:ln>
              <a:effectLst/>
            </a:endParaRPr>
          </a:p>
          <a:p>
            <a:pPr marL="0" marR="0" lvl="0" indent="0" fontAlgn="base">
              <a:spcBef>
                <a:spcPct val="0"/>
              </a:spcBef>
              <a:spcAft>
                <a:spcPct val="0"/>
              </a:spcAft>
              <a:buSzTx/>
              <a:buNone/>
              <a:tabLst/>
            </a:pPr>
            <a:r>
              <a:rPr kumimoji="0" lang="en-US" altLang="en-US" sz="1500" b="1" i="0" u="none" strike="noStrike" cap="none" normalizeH="0" baseline="0" dirty="0">
                <a:ln>
                  <a:noFill/>
                </a:ln>
                <a:effectLst/>
              </a:rPr>
              <a:t>Model Evaluation</a:t>
            </a:r>
            <a:r>
              <a:rPr kumimoji="0" lang="en-US" altLang="en-US" sz="1500" b="0" i="0" u="none" strike="noStrike" cap="none" normalizeH="0" baseline="0" dirty="0">
                <a:ln>
                  <a:noFill/>
                </a:ln>
                <a:effectLst/>
              </a:rPr>
              <a:t>:</a:t>
            </a:r>
          </a:p>
          <a:p>
            <a:pPr marL="0" marR="0" lvl="0" indent="0" fontAlgn="base">
              <a:spcBef>
                <a:spcPct val="0"/>
              </a:spcBef>
              <a:spcAft>
                <a:spcPct val="0"/>
              </a:spcAft>
              <a:buSzTx/>
              <a:buFontTx/>
              <a:buChar char="•"/>
              <a:tabLst/>
            </a:pPr>
            <a:r>
              <a:rPr kumimoji="0" lang="en-US" altLang="en-US" sz="1500" b="0" i="0" u="none" strike="noStrike" cap="none" normalizeH="0" baseline="0" dirty="0">
                <a:ln>
                  <a:noFill/>
                </a:ln>
                <a:effectLst/>
              </a:rPr>
              <a:t>Metrics: Accuracy, Precision, Recall.</a:t>
            </a:r>
          </a:p>
          <a:p>
            <a:pPr marL="0" marR="0" lvl="0" indent="0" fontAlgn="base">
              <a:spcBef>
                <a:spcPct val="0"/>
              </a:spcBef>
              <a:spcAft>
                <a:spcPct val="0"/>
              </a:spcAft>
              <a:buSzTx/>
              <a:buFontTx/>
              <a:buChar char="•"/>
              <a:tabLst/>
            </a:pPr>
            <a:r>
              <a:rPr kumimoji="0" lang="en-US" altLang="en-US" sz="1500" b="0" i="0" u="none" strike="noStrike" cap="none" normalizeH="0" baseline="0" dirty="0">
                <a:ln>
                  <a:noFill/>
                </a:ln>
                <a:effectLst/>
              </a:rPr>
              <a:t>Confusion Matrix for classification performance.</a:t>
            </a:r>
          </a:p>
          <a:p>
            <a:endParaRPr lang="en-US" sz="1500" dirty="0"/>
          </a:p>
        </p:txBody>
      </p:sp>
      <p:sp>
        <p:nvSpPr>
          <p:cNvPr id="3" name="Content Placeholder 5">
            <a:extLst>
              <a:ext uri="{FF2B5EF4-FFF2-40B4-BE49-F238E27FC236}">
                <a16:creationId xmlns:a16="http://schemas.microsoft.com/office/drawing/2014/main" id="{24BC2039-601D-2849-B84A-7B877CBFBE23}"/>
              </a:ext>
            </a:extLst>
          </p:cNvPr>
          <p:cNvSpPr txBox="1">
            <a:spLocks/>
          </p:cNvSpPr>
          <p:nvPr/>
        </p:nvSpPr>
        <p:spPr>
          <a:xfrm>
            <a:off x="687471" y="892266"/>
            <a:ext cx="8173949" cy="71283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2440644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14ea135-274e-4665-a672-5c1b65d8092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59588D20DC14418C29470ECC742EF6" ma:contentTypeVersion="13" ma:contentTypeDescription="Create a new document." ma:contentTypeScope="" ma:versionID="98b8465f7a7f9b511e945276c92e5174">
  <xsd:schema xmlns:xsd="http://www.w3.org/2001/XMLSchema" xmlns:xs="http://www.w3.org/2001/XMLSchema" xmlns:p="http://schemas.microsoft.com/office/2006/metadata/properties" xmlns:ns3="014ea135-274e-4665-a672-5c1b65d80920" xmlns:ns4="1da7e6f1-2ba8-4e88-8d6c-5483f95392b1" targetNamespace="http://schemas.microsoft.com/office/2006/metadata/properties" ma:root="true" ma:fieldsID="01b1a1704e04f29d2838ea8a83bdbd46" ns3:_="" ns4:_="">
    <xsd:import namespace="014ea135-274e-4665-a672-5c1b65d80920"/>
    <xsd:import namespace="1da7e6f1-2ba8-4e88-8d6c-5483f95392b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ea135-274e-4665-a672-5c1b65d8092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a7e6f1-2ba8-4e88-8d6c-5483f95392b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purl.org/dc/dcmitype/"/>
    <ds:schemaRef ds:uri="http://www.w3.org/XML/1998/namespace"/>
    <ds:schemaRef ds:uri="http://schemas.openxmlformats.org/package/2006/metadata/core-properties"/>
    <ds:schemaRef ds:uri="1da7e6f1-2ba8-4e88-8d6c-5483f95392b1"/>
    <ds:schemaRef ds:uri="014ea135-274e-4665-a672-5c1b65d80920"/>
  </ds:schemaRefs>
</ds:datastoreItem>
</file>

<file path=customXml/itemProps3.xml><?xml version="1.0" encoding="utf-8"?>
<ds:datastoreItem xmlns:ds="http://schemas.openxmlformats.org/officeDocument/2006/customXml" ds:itemID="{6F96D503-54F6-4411-AA2D-7A65F4B6D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4ea135-274e-4665-a672-5c1b65d80920"/>
    <ds:schemaRef ds:uri="1da7e6f1-2ba8-4e88-8d6c-5483f95392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206</TotalTime>
  <Words>1501</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Tw Cen MT</vt:lpstr>
      <vt:lpstr>Tw Cen MT Condensed</vt:lpstr>
      <vt:lpstr>Wingdings 3</vt:lpstr>
      <vt:lpstr>Integral</vt:lpstr>
      <vt:lpstr>GREEN GUARDIANS  DISEASE DETECTION IN PLANTS USING MACHINE LEARNING</vt:lpstr>
      <vt:lpstr>INTRODUCTION</vt:lpstr>
      <vt:lpstr>PowerPoint Presentation</vt:lpstr>
      <vt:lpstr>PowerPoint Presentation</vt:lpstr>
      <vt:lpstr>SUPPORT VECTOR MACHINES - SVM </vt:lpstr>
      <vt:lpstr>About the Dataset</vt:lpstr>
      <vt:lpstr>Use case diagram</vt:lpstr>
      <vt:lpstr>Data Preprocessing  </vt:lpstr>
      <vt:lpstr>Model Training </vt:lpstr>
      <vt:lpstr>Training Results</vt:lpstr>
      <vt:lpstr>Confusion Metrix</vt:lpstr>
      <vt:lpstr>Confusion Metrix ANALYSIS</vt:lpstr>
      <vt:lpstr>CHALLENGES AND LIMITATIONS </vt:lpstr>
      <vt:lpstr>contributions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Classification Model</dc:title>
  <dc:creator>echefuc43</dc:creator>
  <cp:lastModifiedBy>Chinonye Okpe</cp:lastModifiedBy>
  <cp:revision>9</cp:revision>
  <dcterms:created xsi:type="dcterms:W3CDTF">2023-03-02T00:02:39Z</dcterms:created>
  <dcterms:modified xsi:type="dcterms:W3CDTF">2024-11-20T23:37:37Z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0x010100E559588D20DC14418C29470ECC742EF6</vt:lpwstr>
  </property>
</Properties>
</file>